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omments/comment3.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29.xml" ContentType="application/vnd.openxmlformats-officedocument.presentationml.notesSlide+xml"/>
  <Override PartName="/ppt/charts/chart26.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4.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35.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6.xml" ContentType="application/vnd.openxmlformats-officedocument.presentationml.notesSlide+xml"/>
  <Override PartName="/ppt/charts/chart37.xml" ContentType="application/vnd.openxmlformats-officedocument.drawingml.chart+xml"/>
  <Override PartName="/ppt/comments/comment5.xml" ContentType="application/vnd.openxmlformats-officedocument.presentationml.comments+xml"/>
  <Override PartName="/ppt/notesSlides/notesSlide3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notesSlides/notesSlide38.xml" ContentType="application/vnd.openxmlformats-officedocument.presentationml.notesSlide+xml"/>
  <Override PartName="/ppt/comments/comment6.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54"/>
  </p:notesMasterIdLst>
  <p:handoutMasterIdLst>
    <p:handoutMasterId r:id="rId55"/>
  </p:handoutMasterIdLst>
  <p:sldIdLst>
    <p:sldId id="256" r:id="rId2"/>
    <p:sldId id="358" r:id="rId3"/>
    <p:sldId id="345" r:id="rId4"/>
    <p:sldId id="357" r:id="rId5"/>
    <p:sldId id="374" r:id="rId6"/>
    <p:sldId id="348" r:id="rId7"/>
    <p:sldId id="344" r:id="rId8"/>
    <p:sldId id="270" r:id="rId9"/>
    <p:sldId id="370" r:id="rId10"/>
    <p:sldId id="371" r:id="rId11"/>
    <p:sldId id="349" r:id="rId12"/>
    <p:sldId id="272" r:id="rId13"/>
    <p:sldId id="273" r:id="rId14"/>
    <p:sldId id="275" r:id="rId15"/>
    <p:sldId id="278" r:id="rId16"/>
    <p:sldId id="354" r:id="rId17"/>
    <p:sldId id="282" r:id="rId18"/>
    <p:sldId id="283" r:id="rId19"/>
    <p:sldId id="355" r:id="rId20"/>
    <p:sldId id="296" r:id="rId21"/>
    <p:sldId id="297" r:id="rId22"/>
    <p:sldId id="299" r:id="rId23"/>
    <p:sldId id="286" r:id="rId24"/>
    <p:sldId id="338" r:id="rId25"/>
    <p:sldId id="287" r:id="rId26"/>
    <p:sldId id="339" r:id="rId27"/>
    <p:sldId id="340" r:id="rId28"/>
    <p:sldId id="341" r:id="rId29"/>
    <p:sldId id="342" r:id="rId30"/>
    <p:sldId id="343" r:id="rId31"/>
    <p:sldId id="353" r:id="rId32"/>
    <p:sldId id="365" r:id="rId33"/>
    <p:sldId id="366" r:id="rId34"/>
    <p:sldId id="321" r:id="rId35"/>
    <p:sldId id="359" r:id="rId36"/>
    <p:sldId id="360" r:id="rId37"/>
    <p:sldId id="361" r:id="rId38"/>
    <p:sldId id="351" r:id="rId39"/>
    <p:sldId id="352" r:id="rId40"/>
    <p:sldId id="324" r:id="rId41"/>
    <p:sldId id="325" r:id="rId42"/>
    <p:sldId id="326" r:id="rId43"/>
    <p:sldId id="327" r:id="rId44"/>
    <p:sldId id="328" r:id="rId45"/>
    <p:sldId id="329" r:id="rId46"/>
    <p:sldId id="330" r:id="rId47"/>
    <p:sldId id="331" r:id="rId48"/>
    <p:sldId id="332" r:id="rId49"/>
    <p:sldId id="362" r:id="rId50"/>
    <p:sldId id="368" r:id="rId51"/>
    <p:sldId id="369" r:id="rId52"/>
    <p:sldId id="337" r:id="rId53"/>
  </p:sldIdLst>
  <p:sldSz cx="12192000" cy="6858000"/>
  <p:notesSz cx="6797675" cy="9928225"/>
  <p:embeddedFontLst>
    <p:embeddedFont>
      <p:font typeface="Arvo" panose="020B0604020202020204" charset="0"/>
      <p:regular r:id="rId56"/>
      <p:bold r:id="rId57"/>
      <p:italic r:id="rId58"/>
      <p:boldItalic r:id="rId59"/>
    </p:embeddedFont>
    <p:embeddedFont>
      <p:font typeface="Lato" panose="020B0604020202020204" charset="0"/>
      <p:regular r:id="rId60"/>
      <p:bold r:id="rId61"/>
      <p:italic r:id="rId62"/>
      <p:boldItalic r:id="rId63"/>
    </p:embeddedFont>
    <p:embeddedFont>
      <p:font typeface="Merriweather" panose="020B060402020202020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Díez" initials="FD" lastIdx="16" clrIdx="0">
    <p:extLst>
      <p:ext uri="{19B8F6BF-5375-455C-9EA6-DF929625EA0E}">
        <p15:presenceInfo xmlns:p15="http://schemas.microsoft.com/office/powerpoint/2012/main" userId="Fernando Dí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AC2B"/>
    <a:srgbClr val="8BAB42"/>
    <a:srgbClr val="FF9933"/>
    <a:srgbClr val="EFCC35"/>
    <a:srgbClr val="E2BA12"/>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008A5A-9F3F-4B90-BCE3-0F9BBEB27879}">
  <a:tblStyle styleId="{36008A5A-9F3F-4B90-BCE3-0F9BBEB27879}" styleName="Table_0"/>
  <a:tblStyle styleId="{527ED594-F7C7-4E47-B29F-25F87EFA8D7C}"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showGuides="1">
      <p:cViewPr varScale="1">
        <p:scale>
          <a:sx n="89" d="100"/>
          <a:sy n="89" d="100"/>
        </p:scale>
        <p:origin x="442" y="77"/>
      </p:cViewPr>
      <p:guideLst>
        <p:guide orient="horz" pos="2160"/>
        <p:guide pos="3840"/>
      </p:guideLst>
    </p:cSldViewPr>
  </p:slideViewPr>
  <p:notesTextViewPr>
    <p:cViewPr>
      <p:scale>
        <a:sx n="1" d="1"/>
        <a:sy n="1" d="1"/>
      </p:scale>
      <p:origin x="0" y="0"/>
    </p:cViewPr>
  </p:notesTextViewPr>
  <p:notesViewPr>
    <p:cSldViewPr snapToGrid="0" showGuides="1">
      <p:cViewPr varScale="1">
        <p:scale>
          <a:sx n="45" d="100"/>
          <a:sy n="45" d="100"/>
        </p:scale>
        <p:origin x="300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font" Target="fonts/font8.fntdata"/><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xml"/><Relationship Id="rId1" Type="http://schemas.microsoft.com/office/2011/relationships/chartStyle" Target="style2.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78442418355151"/>
          <c:y val="0.11631668307086614"/>
          <c:w val="0.63221557581644949"/>
          <c:h val="0.84930831692913611"/>
        </c:manualLayout>
      </c:layout>
      <c:barChart>
        <c:barDir val="bar"/>
        <c:grouping val="percentStacked"/>
        <c:varyColors val="0"/>
        <c:ser>
          <c:idx val="0"/>
          <c:order val="0"/>
          <c:tx>
            <c:strRef>
              <c:f>Hoja1!$B$1</c:f>
              <c:strCache>
                <c:ptCount val="1"/>
                <c:pt idx="0">
                  <c:v>Nada de acuerdo (0 a 2)</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 veo los canales de
la TDT desde el propio
descodificador de la TV de
pago</c:v>
                </c:pt>
                <c:pt idx="1">
                  <c:v>... veo lo que quiero
cuando quiero</c:v>
                </c:pt>
                <c:pt idx="2">
                  <c:v>... hago menos
descargas o streaming o KODI
(antiguo XBMC), de forma
gratuita</c:v>
                </c:pt>
                <c:pt idx="3">
                  <c:v>... veo menos los
canales de TDT</c:v>
                </c:pt>
                <c:pt idx="4">
                  <c:v>... veo contenidos de
mayor calidad</c:v>
                </c:pt>
                <c:pt idx="5">
                  <c:v>El funcionamiento del
decodificador de mi TV de
pago es bueno</c:v>
                </c:pt>
                <c:pt idx="6">
                  <c:v>... veo más la
televisión</c:v>
                </c:pt>
              </c:strCache>
            </c:strRef>
          </c:cat>
          <c:val>
            <c:numRef>
              <c:f>Hoja1!$B$2:$B$8</c:f>
              <c:numCache>
                <c:formatCode>General</c:formatCode>
                <c:ptCount val="7"/>
                <c:pt idx="0">
                  <c:v>13.1</c:v>
                </c:pt>
                <c:pt idx="1">
                  <c:v>9.1</c:v>
                </c:pt>
                <c:pt idx="2">
                  <c:v>22.2</c:v>
                </c:pt>
                <c:pt idx="3">
                  <c:v>16.100000000000001</c:v>
                </c:pt>
                <c:pt idx="4">
                  <c:v>8.1</c:v>
                </c:pt>
                <c:pt idx="5">
                  <c:v>9.1</c:v>
                </c:pt>
                <c:pt idx="6">
                  <c:v>20.5</c:v>
                </c:pt>
              </c:numCache>
            </c:numRef>
          </c:val>
          <c:extLst xmlns:c16r2="http://schemas.microsoft.com/office/drawing/2015/06/chart">
            <c:ext xmlns:c16="http://schemas.microsoft.com/office/drawing/2014/chart" uri="{C3380CC4-5D6E-409C-BE32-E72D297353CC}">
              <c16:uniqueId val="{00000000-2FCE-477E-BD1A-2883450B2645}"/>
            </c:ext>
          </c:extLst>
        </c:ser>
        <c:ser>
          <c:idx val="1"/>
          <c:order val="1"/>
          <c:tx>
            <c:strRef>
              <c:f>Hoja1!$C$1</c:f>
              <c:strCache>
                <c:ptCount val="1"/>
                <c:pt idx="0">
                  <c:v>(3 a 4)</c:v>
                </c:pt>
              </c:strCache>
            </c:strRef>
          </c:tx>
          <c:spPr>
            <a:solidFill>
              <a:schemeClr val="accent6">
                <a:lumMod val="20000"/>
                <a:lumOff val="80000"/>
              </a:schemeClr>
            </a:solidFill>
            <a:ln>
              <a:noFill/>
            </a:ln>
            <a:effectLst/>
          </c:spPr>
          <c:invertIfNegative val="0"/>
          <c:dLbls>
            <c:dLbl>
              <c:idx val="0"/>
              <c:layout>
                <c:manualLayout>
                  <c:x val="1.7516755742358052E-3"/>
                  <c:y val="-5.763414032932603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FCE-477E-BD1A-2883450B2645}"/>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 veo los canales de
la TDT desde el propio
descodificador de la TV de
pago</c:v>
                </c:pt>
                <c:pt idx="1">
                  <c:v>... veo lo que quiero
cuando quiero</c:v>
                </c:pt>
                <c:pt idx="2">
                  <c:v>... hago menos
descargas o streaming o KODI
(antiguo XBMC), de forma
gratuita</c:v>
                </c:pt>
                <c:pt idx="3">
                  <c:v>... veo menos los
canales de TDT</c:v>
                </c:pt>
                <c:pt idx="4">
                  <c:v>... veo contenidos de
mayor calidad</c:v>
                </c:pt>
                <c:pt idx="5">
                  <c:v>El funcionamiento del
decodificador de mi TV de
pago es bueno</c:v>
                </c:pt>
                <c:pt idx="6">
                  <c:v>... veo más la
televisión</c:v>
                </c:pt>
              </c:strCache>
            </c:strRef>
          </c:cat>
          <c:val>
            <c:numRef>
              <c:f>Hoja1!$C$2:$C$8</c:f>
              <c:numCache>
                <c:formatCode>General</c:formatCode>
                <c:ptCount val="7"/>
                <c:pt idx="0">
                  <c:v>8</c:v>
                </c:pt>
                <c:pt idx="1">
                  <c:v>9.7000000000000011</c:v>
                </c:pt>
                <c:pt idx="2">
                  <c:v>7.9</c:v>
                </c:pt>
                <c:pt idx="3">
                  <c:v>10.8</c:v>
                </c:pt>
                <c:pt idx="4">
                  <c:v>8.6</c:v>
                </c:pt>
                <c:pt idx="5">
                  <c:v>8.1</c:v>
                </c:pt>
                <c:pt idx="6">
                  <c:v>13.9</c:v>
                </c:pt>
              </c:numCache>
            </c:numRef>
          </c:val>
          <c:extLst xmlns:c16r2="http://schemas.microsoft.com/office/drawing/2015/06/chart">
            <c:ext xmlns:c16="http://schemas.microsoft.com/office/drawing/2014/chart" uri="{C3380CC4-5D6E-409C-BE32-E72D297353CC}">
              <c16:uniqueId val="{00000002-2FCE-477E-BD1A-2883450B2645}"/>
            </c:ext>
          </c:extLst>
        </c:ser>
        <c:ser>
          <c:idx val="2"/>
          <c:order val="2"/>
          <c:tx>
            <c:strRef>
              <c:f>Hoja1!$D$1</c:f>
              <c:strCache>
                <c:ptCount val="1"/>
                <c:pt idx="0">
                  <c:v>(5 a 6)</c:v>
                </c:pt>
              </c:strCache>
            </c:strRef>
          </c:tx>
          <c:spPr>
            <a:solidFill>
              <a:schemeClr val="bg1">
                <a:lumMod val="85000"/>
                <a:alpha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 veo los canales de
la TDT desde el propio
descodificador de la TV de
pago</c:v>
                </c:pt>
                <c:pt idx="1">
                  <c:v>... veo lo que quiero
cuando quiero</c:v>
                </c:pt>
                <c:pt idx="2">
                  <c:v>... hago menos
descargas o streaming o KODI
(antiguo XBMC), de forma
gratuita</c:v>
                </c:pt>
                <c:pt idx="3">
                  <c:v>... veo menos los
canales de TDT</c:v>
                </c:pt>
                <c:pt idx="4">
                  <c:v>... veo contenidos de
mayor calidad</c:v>
                </c:pt>
                <c:pt idx="5">
                  <c:v>El funcionamiento del
decodificador de mi TV de
pago es bueno</c:v>
                </c:pt>
                <c:pt idx="6">
                  <c:v>... veo más la
televisión</c:v>
                </c:pt>
              </c:strCache>
            </c:strRef>
          </c:cat>
          <c:val>
            <c:numRef>
              <c:f>Hoja1!$D$2:$D$8</c:f>
              <c:numCache>
                <c:formatCode>General</c:formatCode>
                <c:ptCount val="7"/>
                <c:pt idx="0">
                  <c:v>22.9</c:v>
                </c:pt>
                <c:pt idx="1">
                  <c:v>25.1</c:v>
                </c:pt>
                <c:pt idx="2">
                  <c:v>26.5</c:v>
                </c:pt>
                <c:pt idx="3">
                  <c:v>25.2</c:v>
                </c:pt>
                <c:pt idx="4">
                  <c:v>27.1</c:v>
                </c:pt>
                <c:pt idx="5">
                  <c:v>27.6</c:v>
                </c:pt>
                <c:pt idx="6">
                  <c:v>30.2</c:v>
                </c:pt>
              </c:numCache>
            </c:numRef>
          </c:val>
          <c:extLst xmlns:c16r2="http://schemas.microsoft.com/office/drawing/2015/06/chart">
            <c:ext xmlns:c16="http://schemas.microsoft.com/office/drawing/2014/chart" uri="{C3380CC4-5D6E-409C-BE32-E72D297353CC}">
              <c16:uniqueId val="{00000003-2FCE-477E-BD1A-2883450B2645}"/>
            </c:ext>
          </c:extLst>
        </c:ser>
        <c:ser>
          <c:idx val="3"/>
          <c:order val="3"/>
          <c:tx>
            <c:strRef>
              <c:f>Hoja1!$E$1</c:f>
              <c:strCache>
                <c:ptCount val="1"/>
                <c:pt idx="0">
                  <c:v>(7 a 8)</c:v>
                </c:pt>
              </c:strCache>
            </c:strRef>
          </c:tx>
          <c:spPr>
            <a:solidFill>
              <a:schemeClr val="accent3">
                <a:alpha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 veo los canales de
la TDT desde el propio
descodificador de la TV de
pago</c:v>
                </c:pt>
                <c:pt idx="1">
                  <c:v>... veo lo que quiero
cuando quiero</c:v>
                </c:pt>
                <c:pt idx="2">
                  <c:v>... hago menos
descargas o streaming o KODI
(antiguo XBMC), de forma
gratuita</c:v>
                </c:pt>
                <c:pt idx="3">
                  <c:v>... veo menos los
canales de TDT</c:v>
                </c:pt>
                <c:pt idx="4">
                  <c:v>... veo contenidos de
mayor calidad</c:v>
                </c:pt>
                <c:pt idx="5">
                  <c:v>El funcionamiento del
decodificador de mi TV de
pago es bueno</c:v>
                </c:pt>
                <c:pt idx="6">
                  <c:v>... veo más la
televisión</c:v>
                </c:pt>
              </c:strCache>
            </c:strRef>
          </c:cat>
          <c:val>
            <c:numRef>
              <c:f>Hoja1!$E$2:$E$8</c:f>
              <c:numCache>
                <c:formatCode>General</c:formatCode>
                <c:ptCount val="7"/>
                <c:pt idx="0">
                  <c:v>24.8</c:v>
                </c:pt>
                <c:pt idx="1">
                  <c:v>28.6</c:v>
                </c:pt>
                <c:pt idx="2">
                  <c:v>19.8</c:v>
                </c:pt>
                <c:pt idx="3">
                  <c:v>24.3</c:v>
                </c:pt>
                <c:pt idx="4">
                  <c:v>34.6</c:v>
                </c:pt>
                <c:pt idx="5">
                  <c:v>34.800000000000011</c:v>
                </c:pt>
                <c:pt idx="6">
                  <c:v>23.9</c:v>
                </c:pt>
              </c:numCache>
            </c:numRef>
          </c:val>
          <c:extLst xmlns:c16r2="http://schemas.microsoft.com/office/drawing/2015/06/chart">
            <c:ext xmlns:c16="http://schemas.microsoft.com/office/drawing/2014/chart" uri="{C3380CC4-5D6E-409C-BE32-E72D297353CC}">
              <c16:uniqueId val="{00000004-2FCE-477E-BD1A-2883450B2645}"/>
            </c:ext>
          </c:extLst>
        </c:ser>
        <c:ser>
          <c:idx val="4"/>
          <c:order val="4"/>
          <c:tx>
            <c:strRef>
              <c:f>Hoja1!$F$1</c:f>
              <c:strCache>
                <c:ptCount val="1"/>
                <c:pt idx="0">
                  <c:v>Completamente de acuerdo (9 a 10)</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 veo los canales de
la TDT desde el propio
descodificador de la TV de
pago</c:v>
                </c:pt>
                <c:pt idx="1">
                  <c:v>... veo lo que quiero
cuando quiero</c:v>
                </c:pt>
                <c:pt idx="2">
                  <c:v>... hago menos
descargas o streaming o KODI
(antiguo XBMC), de forma
gratuita</c:v>
                </c:pt>
                <c:pt idx="3">
                  <c:v>... veo menos los
canales de TDT</c:v>
                </c:pt>
                <c:pt idx="4">
                  <c:v>... veo contenidos de
mayor calidad</c:v>
                </c:pt>
                <c:pt idx="5">
                  <c:v>El funcionamiento del
decodificador de mi TV de
pago es bueno</c:v>
                </c:pt>
                <c:pt idx="6">
                  <c:v>... veo más la
televisión</c:v>
                </c:pt>
              </c:strCache>
            </c:strRef>
          </c:cat>
          <c:val>
            <c:numRef>
              <c:f>Hoja1!$F$2:$F$8</c:f>
              <c:numCache>
                <c:formatCode>General</c:formatCode>
                <c:ptCount val="7"/>
                <c:pt idx="0">
                  <c:v>31.1</c:v>
                </c:pt>
                <c:pt idx="1">
                  <c:v>27.6</c:v>
                </c:pt>
                <c:pt idx="2">
                  <c:v>23.7</c:v>
                </c:pt>
                <c:pt idx="3">
                  <c:v>23.6</c:v>
                </c:pt>
                <c:pt idx="4">
                  <c:v>21.7</c:v>
                </c:pt>
                <c:pt idx="5">
                  <c:v>20.5</c:v>
                </c:pt>
                <c:pt idx="6">
                  <c:v>11.5</c:v>
                </c:pt>
              </c:numCache>
            </c:numRef>
          </c:val>
          <c:extLst xmlns:c16r2="http://schemas.microsoft.com/office/drawing/2015/06/chart">
            <c:ext xmlns:c16="http://schemas.microsoft.com/office/drawing/2014/chart" uri="{C3380CC4-5D6E-409C-BE32-E72D297353CC}">
              <c16:uniqueId val="{00000005-2FCE-477E-BD1A-2883450B2645}"/>
            </c:ext>
          </c:extLst>
        </c:ser>
        <c:dLbls>
          <c:showLegendKey val="0"/>
          <c:showVal val="1"/>
          <c:showCatName val="0"/>
          <c:showSerName val="0"/>
          <c:showPercent val="0"/>
          <c:showBubbleSize val="0"/>
        </c:dLbls>
        <c:gapWidth val="100"/>
        <c:overlap val="100"/>
        <c:axId val="179895736"/>
        <c:axId val="179896128"/>
      </c:barChart>
      <c:catAx>
        <c:axId val="179895736"/>
        <c:scaling>
          <c:orientation val="maxMin"/>
        </c:scaling>
        <c:delete val="1"/>
        <c:axPos val="l"/>
        <c:numFmt formatCode="General" sourceLinked="1"/>
        <c:majorTickMark val="none"/>
        <c:minorTickMark val="none"/>
        <c:tickLblPos val="none"/>
        <c:crossAx val="179896128"/>
        <c:crosses val="autoZero"/>
        <c:auto val="1"/>
        <c:lblAlgn val="ctr"/>
        <c:lblOffset val="100"/>
        <c:noMultiLvlLbl val="0"/>
      </c:catAx>
      <c:valAx>
        <c:axId val="179896128"/>
        <c:scaling>
          <c:orientation val="minMax"/>
        </c:scaling>
        <c:delete val="1"/>
        <c:axPos val="t"/>
        <c:numFmt formatCode="0%" sourceLinked="1"/>
        <c:majorTickMark val="out"/>
        <c:minorTickMark val="none"/>
        <c:tickLblPos val="none"/>
        <c:crossAx val="179895736"/>
        <c:crosses val="autoZero"/>
        <c:crossBetween val="between"/>
      </c:valAx>
      <c:spPr>
        <a:noFill/>
        <a:ln>
          <a:noFill/>
        </a:ln>
        <a:effectLst/>
      </c:spPr>
    </c:plotArea>
    <c:legend>
      <c:legendPos val="t"/>
      <c:layout>
        <c:manualLayout>
          <c:xMode val="edge"/>
          <c:yMode val="edge"/>
          <c:x val="0.36001369073185641"/>
          <c:y val="4.2697435017478177E-2"/>
          <c:w val="0.63998630926814393"/>
          <c:h val="4.954283818691729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legend>
    <c:plotVisOnly val="1"/>
    <c:dispBlanksAs val="gap"/>
    <c:showDLblsOverMax val="0"/>
  </c:chart>
  <c:spPr>
    <a:noFill/>
    <a:ln>
      <a:noFill/>
    </a:ln>
    <a:effectLst/>
  </c:spPr>
  <c:txPr>
    <a:bodyPr/>
    <a:lstStyle/>
    <a:p>
      <a:pPr>
        <a:defRPr>
          <a:latin typeface="Lato" panose="020F0502020204030203" pitchFamily="34" charset="0"/>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52398785299477"/>
          <c:y val="0.1574388249159149"/>
          <c:w val="0.50570966098776959"/>
          <c:h val="0.67667673016466956"/>
        </c:manualLayout>
      </c:layout>
      <c:pieChart>
        <c:varyColors val="1"/>
        <c:ser>
          <c:idx val="0"/>
          <c:order val="0"/>
          <c:tx>
            <c:strRef>
              <c:f>Hoja1!$B$1</c:f>
              <c:strCache>
                <c:ptCount val="1"/>
                <c:pt idx="0">
                  <c:v>Columna1</c:v>
                </c:pt>
              </c:strCache>
            </c:strRef>
          </c:tx>
          <c:dPt>
            <c:idx val="0"/>
            <c:bubble3D val="0"/>
            <c:explosion val="37"/>
            <c:spPr>
              <a:solidFill>
                <a:srgbClr val="90AC2B"/>
              </a:solidFill>
              <a:ln w="19050">
                <a:solidFill>
                  <a:schemeClr val="lt1"/>
                </a:solidFill>
              </a:ln>
              <a:effectLst/>
            </c:spPr>
            <c:extLst xmlns:c16r2="http://schemas.microsoft.com/office/drawing/2015/06/chart">
              <c:ext xmlns:c16="http://schemas.microsoft.com/office/drawing/2014/chart" uri="{C3380CC4-5D6E-409C-BE32-E72D297353CC}">
                <c16:uniqueId val="{00000001-8069-4942-8728-A0B55A068AF6}"/>
              </c:ext>
            </c:extLst>
          </c:dPt>
          <c:dPt>
            <c:idx val="1"/>
            <c:bubble3D val="0"/>
            <c:spPr>
              <a:solidFill>
                <a:srgbClr val="90AC2B">
                  <a:alpha val="5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8069-4942-8728-A0B55A068AF6}"/>
              </c:ext>
            </c:extLst>
          </c:dPt>
          <c:dPt>
            <c:idx val="2"/>
            <c:bubble3D val="0"/>
            <c:spPr>
              <a:solidFill>
                <a:srgbClr val="326C62"/>
              </a:solidFill>
              <a:ln w="19050">
                <a:solidFill>
                  <a:schemeClr val="lt1"/>
                </a:solidFill>
              </a:ln>
              <a:effectLst/>
            </c:spPr>
            <c:extLst xmlns:c16r2="http://schemas.microsoft.com/office/drawing/2015/06/chart">
              <c:ext xmlns:c16="http://schemas.microsoft.com/office/drawing/2014/chart" uri="{C3380CC4-5D6E-409C-BE32-E72D297353CC}">
                <c16:uniqueId val="{00000005-8069-4942-8728-A0B55A068AF6}"/>
              </c:ext>
            </c:extLst>
          </c:dPt>
          <c:dPt>
            <c:idx val="3"/>
            <c:bubble3D val="0"/>
            <c:spPr>
              <a:solidFill>
                <a:srgbClr val="CC9900"/>
              </a:solidFill>
              <a:ln w="19050">
                <a:solidFill>
                  <a:schemeClr val="lt1"/>
                </a:solidFill>
              </a:ln>
              <a:effectLst/>
            </c:spPr>
            <c:extLst xmlns:c16r2="http://schemas.microsoft.com/office/drawing/2015/06/chart">
              <c:ext xmlns:c16="http://schemas.microsoft.com/office/drawing/2014/chart" uri="{C3380CC4-5D6E-409C-BE32-E72D297353CC}">
                <c16:uniqueId val="{00000007-8069-4942-8728-A0B55A068AF6}"/>
              </c:ext>
            </c:extLst>
          </c:dPt>
          <c:dPt>
            <c:idx val="4"/>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8069-4942-8728-A0B55A068AF6}"/>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Hombre</c:v>
                </c:pt>
                <c:pt idx="1">
                  <c:v>Mujer</c:v>
                </c:pt>
              </c:strCache>
            </c:strRef>
          </c:cat>
          <c:val>
            <c:numRef>
              <c:f>Hoja1!$B$2:$B$3</c:f>
              <c:numCache>
                <c:formatCode>General</c:formatCode>
                <c:ptCount val="2"/>
                <c:pt idx="0">
                  <c:v>48.9</c:v>
                </c:pt>
                <c:pt idx="1">
                  <c:v>51.1</c:v>
                </c:pt>
              </c:numCache>
            </c:numRef>
          </c:val>
          <c:extLst xmlns:c16r2="http://schemas.microsoft.com/office/drawing/2015/06/chart">
            <c:ext xmlns:c16="http://schemas.microsoft.com/office/drawing/2014/chart" uri="{C3380CC4-5D6E-409C-BE32-E72D297353CC}">
              <c16:uniqueId val="{0000000A-8069-4942-8728-A0B55A068AF6}"/>
            </c:ext>
          </c:extLst>
        </c:ser>
        <c:dLbls>
          <c:showLegendKey val="0"/>
          <c:showVal val="1"/>
          <c:showCatName val="0"/>
          <c:showSerName val="0"/>
          <c:showPercent val="0"/>
          <c:showBubbleSize val="0"/>
          <c:showLeaderLines val="1"/>
        </c:dLbls>
        <c:firstSliceAng val="180"/>
      </c:pieChart>
      <c:spPr>
        <a:noFill/>
        <a:ln>
          <a:noFill/>
        </a:ln>
        <a:effectLst/>
      </c:spPr>
    </c:plotArea>
    <c:legend>
      <c:legendPos val="r"/>
      <c:layout>
        <c:manualLayout>
          <c:xMode val="edge"/>
          <c:yMode val="edge"/>
          <c:x val="0"/>
          <c:y val="0.84973208534083788"/>
          <c:w val="0.79963207562239214"/>
          <c:h val="0.1450378642823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legend>
    <c:plotVisOnly val="1"/>
    <c:dispBlanksAs val="zero"/>
    <c:showDLblsOverMax val="0"/>
  </c:chart>
  <c:spPr>
    <a:noFill/>
    <a:ln>
      <a:noFill/>
    </a:ln>
    <a:effectLst/>
  </c:spPr>
  <c:txPr>
    <a:bodyPr/>
    <a:lstStyle/>
    <a:p>
      <a:pPr>
        <a:defRPr sz="1050">
          <a:latin typeface="Lato" panose="020F0502020204030203" pitchFamily="34" charset="0"/>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10260008554435"/>
          <c:y val="1.9411361913379471E-2"/>
          <c:w val="0.15848231325791745"/>
          <c:h val="0.93899286255795023"/>
        </c:manualLayout>
      </c:layout>
      <c:barChart>
        <c:barDir val="bar"/>
        <c:grouping val="clustered"/>
        <c:varyColors val="0"/>
        <c:ser>
          <c:idx val="0"/>
          <c:order val="0"/>
          <c:tx>
            <c:strRef>
              <c:f>Hoja1!$B$1</c:f>
              <c:strCache>
                <c:ptCount val="1"/>
                <c:pt idx="0">
                  <c:v>Total</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Películas</c:v>
                </c:pt>
                <c:pt idx="1">
                  <c:v>Series extranjeras</c:v>
                </c:pt>
                <c:pt idx="2">
                  <c:v>Noticias</c:v>
                </c:pt>
                <c:pt idx="3">
                  <c:v>Series españolas</c:v>
                </c:pt>
                <c:pt idx="4">
                  <c:v>Documentales</c:v>
                </c:pt>
                <c:pt idx="5">
                  <c:v>Humor</c:v>
                </c:pt>
                <c:pt idx="6">
                  <c:v>Música</c:v>
                </c:pt>
                <c:pt idx="7">
                  <c:v>Fútbol: La Liga/Copa del rey</c:v>
                </c:pt>
                <c:pt idx="8">
                  <c:v>Fútbol: Champions league</c:v>
                </c:pt>
                <c:pt idx="9">
                  <c:v>Cocina/ bricolaje-jardinería,
decoración, mascotas, motor,
subastas</c:v>
                </c:pt>
                <c:pt idx="10">
                  <c:v>Mini serie/tv movie</c:v>
                </c:pt>
                <c:pt idx="11">
                  <c:v>Programación Infantil</c:v>
                </c:pt>
                <c:pt idx="12">
                  <c:v>Concursos y programas de
nuevos talentos</c:v>
                </c:pt>
                <c:pt idx="13">
                  <c:v>Fórmula 1</c:v>
                </c:pt>
                <c:pt idx="14">
                  <c:v>Late Show: </c:v>
                </c:pt>
                <c:pt idx="15">
                  <c:v>Motociclismo / Moto gp</c:v>
                </c:pt>
              </c:strCache>
            </c:strRef>
          </c:cat>
          <c:val>
            <c:numRef>
              <c:f>Hoja1!$B$2:$B$17</c:f>
              <c:numCache>
                <c:formatCode>General</c:formatCode>
                <c:ptCount val="16"/>
                <c:pt idx="0">
                  <c:v>77</c:v>
                </c:pt>
                <c:pt idx="1">
                  <c:v>59.5</c:v>
                </c:pt>
                <c:pt idx="2">
                  <c:v>48.1</c:v>
                </c:pt>
                <c:pt idx="3">
                  <c:v>45.3</c:v>
                </c:pt>
                <c:pt idx="4">
                  <c:v>38.700000000000003</c:v>
                </c:pt>
                <c:pt idx="5">
                  <c:v>35.1</c:v>
                </c:pt>
                <c:pt idx="6">
                  <c:v>34.5</c:v>
                </c:pt>
                <c:pt idx="7">
                  <c:v>24.5</c:v>
                </c:pt>
                <c:pt idx="8">
                  <c:v>24.3</c:v>
                </c:pt>
                <c:pt idx="9">
                  <c:v>25.7</c:v>
                </c:pt>
                <c:pt idx="10">
                  <c:v>28.2</c:v>
                </c:pt>
                <c:pt idx="11">
                  <c:v>21.7</c:v>
                </c:pt>
                <c:pt idx="12">
                  <c:v>18.600000000000001</c:v>
                </c:pt>
                <c:pt idx="13">
                  <c:v>16.7</c:v>
                </c:pt>
                <c:pt idx="14">
                  <c:v>14.1</c:v>
                </c:pt>
                <c:pt idx="15">
                  <c:v>14.3</c:v>
                </c:pt>
              </c:numCache>
            </c:numRef>
          </c:val>
          <c:extLst xmlns:c16r2="http://schemas.microsoft.com/office/drawing/2015/06/chart">
            <c:ext xmlns:c16="http://schemas.microsoft.com/office/drawing/2014/chart" uri="{C3380CC4-5D6E-409C-BE32-E72D297353CC}">
              <c16:uniqueId val="{00000000-46CD-42EB-A35B-08D3BA2AA69B}"/>
            </c:ext>
          </c:extLst>
        </c:ser>
        <c:dLbls>
          <c:showLegendKey val="0"/>
          <c:showVal val="1"/>
          <c:showCatName val="0"/>
          <c:showSerName val="0"/>
          <c:showPercent val="0"/>
          <c:showBubbleSize val="0"/>
        </c:dLbls>
        <c:gapWidth val="70"/>
        <c:axId val="349868512"/>
        <c:axId val="349868904"/>
      </c:barChart>
      <c:catAx>
        <c:axId val="34986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49868904"/>
        <c:crosses val="autoZero"/>
        <c:auto val="1"/>
        <c:lblAlgn val="ctr"/>
        <c:lblOffset val="100"/>
        <c:noMultiLvlLbl val="0"/>
      </c:catAx>
      <c:valAx>
        <c:axId val="349868904"/>
        <c:scaling>
          <c:orientation val="minMax"/>
          <c:max val="100"/>
        </c:scaling>
        <c:delete val="1"/>
        <c:axPos val="t"/>
        <c:numFmt formatCode="General" sourceLinked="1"/>
        <c:majorTickMark val="out"/>
        <c:minorTickMark val="none"/>
        <c:tickLblPos val="none"/>
        <c:crossAx val="34986851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10260008554435"/>
          <c:y val="1.9411361913379471E-2"/>
          <c:w val="0.15848231325791745"/>
          <c:h val="0.93899286255795023"/>
        </c:manualLayout>
      </c:layout>
      <c:barChart>
        <c:barDir val="bar"/>
        <c:grouping val="clustered"/>
        <c:varyColors val="0"/>
        <c:ser>
          <c:idx val="0"/>
          <c:order val="0"/>
          <c:tx>
            <c:strRef>
              <c:f>Hoja1!$B$1</c:f>
              <c:strCache>
                <c:ptCount val="1"/>
                <c:pt idx="0">
                  <c:v>Total</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Películas</c:v>
                </c:pt>
                <c:pt idx="1">
                  <c:v>Series extranjeras</c:v>
                </c:pt>
                <c:pt idx="2">
                  <c:v>Noticias</c:v>
                </c:pt>
                <c:pt idx="3">
                  <c:v>Series españolas</c:v>
                </c:pt>
                <c:pt idx="4">
                  <c:v>Documentales</c:v>
                </c:pt>
                <c:pt idx="5">
                  <c:v>Humor</c:v>
                </c:pt>
                <c:pt idx="6">
                  <c:v>Música</c:v>
                </c:pt>
                <c:pt idx="7">
                  <c:v>Fútbol: La Liga/Copa del rey</c:v>
                </c:pt>
                <c:pt idx="8">
                  <c:v>Fútbol: Champions league</c:v>
                </c:pt>
                <c:pt idx="9">
                  <c:v>Cocina/ bricolaje-jardinería,
decoración, mascotas, motor,
subastas</c:v>
                </c:pt>
                <c:pt idx="10">
                  <c:v>Mini serie/tv movie</c:v>
                </c:pt>
                <c:pt idx="11">
                  <c:v>Programación Infantil</c:v>
                </c:pt>
                <c:pt idx="12">
                  <c:v>Concursos y programas de
nuevos talentos</c:v>
                </c:pt>
                <c:pt idx="13">
                  <c:v>Fórmula 1</c:v>
                </c:pt>
                <c:pt idx="14">
                  <c:v>Late Show: </c:v>
                </c:pt>
                <c:pt idx="15">
                  <c:v>Motociclismo / Moto gp</c:v>
                </c:pt>
              </c:strCache>
            </c:strRef>
          </c:cat>
          <c:val>
            <c:numRef>
              <c:f>Hoja1!$B$2:$B$17</c:f>
              <c:numCache>
                <c:formatCode>General</c:formatCode>
                <c:ptCount val="16"/>
                <c:pt idx="0">
                  <c:v>77.3</c:v>
                </c:pt>
                <c:pt idx="1">
                  <c:v>60.7</c:v>
                </c:pt>
                <c:pt idx="2">
                  <c:v>31.2</c:v>
                </c:pt>
                <c:pt idx="3">
                  <c:v>37.4</c:v>
                </c:pt>
                <c:pt idx="4">
                  <c:v>34.6</c:v>
                </c:pt>
                <c:pt idx="5">
                  <c:v>33.200000000000003</c:v>
                </c:pt>
                <c:pt idx="6">
                  <c:v>25.2</c:v>
                </c:pt>
                <c:pt idx="7">
                  <c:v>45.2</c:v>
                </c:pt>
                <c:pt idx="8">
                  <c:v>44.4</c:v>
                </c:pt>
                <c:pt idx="9">
                  <c:v>25.8</c:v>
                </c:pt>
                <c:pt idx="10">
                  <c:v>23</c:v>
                </c:pt>
                <c:pt idx="11">
                  <c:v>16.399999999999999</c:v>
                </c:pt>
                <c:pt idx="12">
                  <c:v>13.7</c:v>
                </c:pt>
                <c:pt idx="13">
                  <c:v>21.1</c:v>
                </c:pt>
                <c:pt idx="14">
                  <c:v>18.7</c:v>
                </c:pt>
                <c:pt idx="15">
                  <c:v>22.5</c:v>
                </c:pt>
              </c:numCache>
            </c:numRef>
          </c:val>
          <c:extLst xmlns:c16r2="http://schemas.microsoft.com/office/drawing/2015/06/chart">
            <c:ext xmlns:c16="http://schemas.microsoft.com/office/drawing/2014/chart" uri="{C3380CC4-5D6E-409C-BE32-E72D297353CC}">
              <c16:uniqueId val="{00000000-FB81-428F-A062-AA7DFB236137}"/>
            </c:ext>
          </c:extLst>
        </c:ser>
        <c:dLbls>
          <c:showLegendKey val="0"/>
          <c:showVal val="1"/>
          <c:showCatName val="0"/>
          <c:showSerName val="0"/>
          <c:showPercent val="0"/>
          <c:showBubbleSize val="0"/>
        </c:dLbls>
        <c:gapWidth val="70"/>
        <c:axId val="349869688"/>
        <c:axId val="349870080"/>
      </c:barChart>
      <c:catAx>
        <c:axId val="349869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49870080"/>
        <c:crosses val="autoZero"/>
        <c:auto val="1"/>
        <c:lblAlgn val="ctr"/>
        <c:lblOffset val="100"/>
        <c:noMultiLvlLbl val="0"/>
      </c:catAx>
      <c:valAx>
        <c:axId val="349870080"/>
        <c:scaling>
          <c:orientation val="minMax"/>
          <c:max val="100"/>
        </c:scaling>
        <c:delete val="1"/>
        <c:axPos val="t"/>
        <c:numFmt formatCode="General" sourceLinked="1"/>
        <c:majorTickMark val="out"/>
        <c:minorTickMark val="none"/>
        <c:tickLblPos val="none"/>
        <c:crossAx val="349869688"/>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10260008554435"/>
          <c:y val="1.9411361913379471E-2"/>
          <c:w val="0.15848231325791745"/>
          <c:h val="0.93899286255795023"/>
        </c:manualLayout>
      </c:layout>
      <c:barChart>
        <c:barDir val="bar"/>
        <c:grouping val="clustered"/>
        <c:varyColors val="0"/>
        <c:ser>
          <c:idx val="0"/>
          <c:order val="0"/>
          <c:tx>
            <c:strRef>
              <c:f>Hoja1!$B$1</c:f>
              <c:strCache>
                <c:ptCount val="1"/>
                <c:pt idx="0">
                  <c:v>Total</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Películas</c:v>
                </c:pt>
                <c:pt idx="1">
                  <c:v>Series extranjeras</c:v>
                </c:pt>
                <c:pt idx="2">
                  <c:v>Noticias</c:v>
                </c:pt>
                <c:pt idx="3">
                  <c:v>Series españolas</c:v>
                </c:pt>
                <c:pt idx="4">
                  <c:v>Documentales</c:v>
                </c:pt>
                <c:pt idx="5">
                  <c:v>Humor</c:v>
                </c:pt>
                <c:pt idx="6">
                  <c:v>Música</c:v>
                </c:pt>
                <c:pt idx="7">
                  <c:v>Fútbol: La Liga/Copa del rey</c:v>
                </c:pt>
                <c:pt idx="8">
                  <c:v>Fútbol: Champions league</c:v>
                </c:pt>
                <c:pt idx="9">
                  <c:v>Cocina/ bricolaje-jardinería,
decoración, mascotas, motor,
subastas</c:v>
                </c:pt>
                <c:pt idx="10">
                  <c:v>Mini serie/tv movie</c:v>
                </c:pt>
                <c:pt idx="11">
                  <c:v>Programación Infantil</c:v>
                </c:pt>
                <c:pt idx="12">
                  <c:v>Concursos y programas de
nuevos talentos</c:v>
                </c:pt>
                <c:pt idx="13">
                  <c:v>Fórmula 1</c:v>
                </c:pt>
                <c:pt idx="14">
                  <c:v>Late Show: </c:v>
                </c:pt>
                <c:pt idx="15">
                  <c:v>Motociclismo / Moto gp</c:v>
                </c:pt>
              </c:strCache>
            </c:strRef>
          </c:cat>
          <c:val>
            <c:numRef>
              <c:f>Hoja1!$B$2:$B$17</c:f>
              <c:numCache>
                <c:formatCode>General</c:formatCode>
                <c:ptCount val="16"/>
                <c:pt idx="0">
                  <c:v>75.599999999999994</c:v>
                </c:pt>
                <c:pt idx="1">
                  <c:v>65.900000000000006</c:v>
                </c:pt>
                <c:pt idx="2">
                  <c:v>34.200000000000003</c:v>
                </c:pt>
                <c:pt idx="3">
                  <c:v>36.9</c:v>
                </c:pt>
                <c:pt idx="4">
                  <c:v>38.700000000000003</c:v>
                </c:pt>
                <c:pt idx="5">
                  <c:v>31.6</c:v>
                </c:pt>
                <c:pt idx="6">
                  <c:v>27.9</c:v>
                </c:pt>
                <c:pt idx="7">
                  <c:v>25.8</c:v>
                </c:pt>
                <c:pt idx="8">
                  <c:v>27.3</c:v>
                </c:pt>
                <c:pt idx="9">
                  <c:v>29.5</c:v>
                </c:pt>
                <c:pt idx="10">
                  <c:v>21.2</c:v>
                </c:pt>
                <c:pt idx="11">
                  <c:v>20.3</c:v>
                </c:pt>
                <c:pt idx="12">
                  <c:v>15.3</c:v>
                </c:pt>
                <c:pt idx="13">
                  <c:v>15.9</c:v>
                </c:pt>
                <c:pt idx="14">
                  <c:v>20.100000000000001</c:v>
                </c:pt>
                <c:pt idx="15">
                  <c:v>13.1</c:v>
                </c:pt>
              </c:numCache>
            </c:numRef>
          </c:val>
          <c:extLst xmlns:c16r2="http://schemas.microsoft.com/office/drawing/2015/06/chart">
            <c:ext xmlns:c16="http://schemas.microsoft.com/office/drawing/2014/chart" uri="{C3380CC4-5D6E-409C-BE32-E72D297353CC}">
              <c16:uniqueId val="{00000000-F5B0-47FB-9CE6-98A3BAF986AA}"/>
            </c:ext>
          </c:extLst>
        </c:ser>
        <c:dLbls>
          <c:showLegendKey val="0"/>
          <c:showVal val="1"/>
          <c:showCatName val="0"/>
          <c:showSerName val="0"/>
          <c:showPercent val="0"/>
          <c:showBubbleSize val="0"/>
        </c:dLbls>
        <c:gapWidth val="70"/>
        <c:axId val="350971664"/>
        <c:axId val="350972056"/>
      </c:barChart>
      <c:catAx>
        <c:axId val="350971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50972056"/>
        <c:crosses val="autoZero"/>
        <c:auto val="1"/>
        <c:lblAlgn val="ctr"/>
        <c:lblOffset val="100"/>
        <c:noMultiLvlLbl val="0"/>
      </c:catAx>
      <c:valAx>
        <c:axId val="350972056"/>
        <c:scaling>
          <c:orientation val="minMax"/>
          <c:max val="100"/>
        </c:scaling>
        <c:delete val="1"/>
        <c:axPos val="t"/>
        <c:numFmt formatCode="General" sourceLinked="1"/>
        <c:majorTickMark val="out"/>
        <c:minorTickMark val="none"/>
        <c:tickLblPos val="none"/>
        <c:crossAx val="350971664"/>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10260008554435"/>
          <c:y val="1.9411361913379471E-2"/>
          <c:w val="0.15848231325791745"/>
          <c:h val="0.93899286255795023"/>
        </c:manualLayout>
      </c:layout>
      <c:barChart>
        <c:barDir val="bar"/>
        <c:grouping val="clustered"/>
        <c:varyColors val="0"/>
        <c:ser>
          <c:idx val="0"/>
          <c:order val="0"/>
          <c:tx>
            <c:strRef>
              <c:f>Hoja1!$B$1</c:f>
              <c:strCache>
                <c:ptCount val="1"/>
                <c:pt idx="0">
                  <c:v>Total</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Películas</c:v>
                </c:pt>
                <c:pt idx="1">
                  <c:v>Series extranjeras</c:v>
                </c:pt>
                <c:pt idx="2">
                  <c:v>Noticias</c:v>
                </c:pt>
                <c:pt idx="3">
                  <c:v>Series españolas</c:v>
                </c:pt>
                <c:pt idx="4">
                  <c:v>Documentales</c:v>
                </c:pt>
                <c:pt idx="5">
                  <c:v>Humor</c:v>
                </c:pt>
                <c:pt idx="6">
                  <c:v>Música</c:v>
                </c:pt>
                <c:pt idx="7">
                  <c:v>Fútbol: La Liga/Copa del rey</c:v>
                </c:pt>
                <c:pt idx="8">
                  <c:v>Fútbol: Champions league</c:v>
                </c:pt>
                <c:pt idx="9">
                  <c:v>Cocina/ bricolaje-jardinería,
decoración, mascotas, motor,
subastas</c:v>
                </c:pt>
                <c:pt idx="10">
                  <c:v>Mini serie/tv movie</c:v>
                </c:pt>
                <c:pt idx="11">
                  <c:v>Programación Infantil</c:v>
                </c:pt>
                <c:pt idx="12">
                  <c:v>Concursos y programas de
nuevos talentos</c:v>
                </c:pt>
                <c:pt idx="13">
                  <c:v>Fórmula 1</c:v>
                </c:pt>
                <c:pt idx="14">
                  <c:v>Late Show: </c:v>
                </c:pt>
                <c:pt idx="15">
                  <c:v>Motociclismo / Moto gp</c:v>
                </c:pt>
              </c:strCache>
            </c:strRef>
          </c:cat>
          <c:val>
            <c:numRef>
              <c:f>Hoja1!$B$2:$B$17</c:f>
              <c:numCache>
                <c:formatCode>General</c:formatCode>
                <c:ptCount val="16"/>
                <c:pt idx="0">
                  <c:v>69.599999999999994</c:v>
                </c:pt>
                <c:pt idx="1">
                  <c:v>66.2</c:v>
                </c:pt>
                <c:pt idx="2">
                  <c:v>33.800000000000011</c:v>
                </c:pt>
                <c:pt idx="3">
                  <c:v>28.6</c:v>
                </c:pt>
                <c:pt idx="4">
                  <c:v>41.3</c:v>
                </c:pt>
                <c:pt idx="5">
                  <c:v>31.9</c:v>
                </c:pt>
                <c:pt idx="6">
                  <c:v>25.7</c:v>
                </c:pt>
                <c:pt idx="7">
                  <c:v>21.9</c:v>
                </c:pt>
                <c:pt idx="8">
                  <c:v>16.899999999999999</c:v>
                </c:pt>
                <c:pt idx="9">
                  <c:v>20</c:v>
                </c:pt>
                <c:pt idx="10">
                  <c:v>29.9</c:v>
                </c:pt>
                <c:pt idx="11">
                  <c:v>16.8</c:v>
                </c:pt>
                <c:pt idx="12">
                  <c:v>16.600000000000001</c:v>
                </c:pt>
                <c:pt idx="13">
                  <c:v>10.200000000000001</c:v>
                </c:pt>
                <c:pt idx="14">
                  <c:v>14</c:v>
                </c:pt>
                <c:pt idx="15">
                  <c:v>9.2000000000000011</c:v>
                </c:pt>
              </c:numCache>
            </c:numRef>
          </c:val>
          <c:extLst xmlns:c16r2="http://schemas.microsoft.com/office/drawing/2015/06/chart">
            <c:ext xmlns:c16="http://schemas.microsoft.com/office/drawing/2014/chart" uri="{C3380CC4-5D6E-409C-BE32-E72D297353CC}">
              <c16:uniqueId val="{00000000-2806-40A4-8EEF-B5ADBD680AC2}"/>
            </c:ext>
          </c:extLst>
        </c:ser>
        <c:dLbls>
          <c:showLegendKey val="0"/>
          <c:showVal val="1"/>
          <c:showCatName val="0"/>
          <c:showSerName val="0"/>
          <c:showPercent val="0"/>
          <c:showBubbleSize val="0"/>
        </c:dLbls>
        <c:gapWidth val="70"/>
        <c:axId val="350972840"/>
        <c:axId val="350973232"/>
      </c:barChart>
      <c:catAx>
        <c:axId val="350972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50973232"/>
        <c:crosses val="autoZero"/>
        <c:auto val="1"/>
        <c:lblAlgn val="ctr"/>
        <c:lblOffset val="100"/>
        <c:noMultiLvlLbl val="0"/>
      </c:catAx>
      <c:valAx>
        <c:axId val="350973232"/>
        <c:scaling>
          <c:orientation val="minMax"/>
          <c:max val="100"/>
        </c:scaling>
        <c:delete val="1"/>
        <c:axPos val="t"/>
        <c:numFmt formatCode="General" sourceLinked="1"/>
        <c:majorTickMark val="out"/>
        <c:minorTickMark val="none"/>
        <c:tickLblPos val="none"/>
        <c:crossAx val="350972840"/>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40700904996327"/>
          <c:y val="1.9411361913379471E-2"/>
          <c:w val="0.13602357838156562"/>
          <c:h val="0.93899286255795023"/>
        </c:manualLayout>
      </c:layout>
      <c:barChart>
        <c:barDir val="bar"/>
        <c:grouping val="clustered"/>
        <c:varyColors val="0"/>
        <c:ser>
          <c:idx val="0"/>
          <c:order val="0"/>
          <c:tx>
            <c:strRef>
              <c:f>Hoja1!$B$1</c:f>
              <c:strCache>
                <c:ptCount val="1"/>
                <c:pt idx="0">
                  <c:v>Total</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	Porque venía incluido en un paquete de servicios de telecomunicaciones</c:v>
                </c:pt>
                <c:pt idx="1">
                  <c:v>Por la cantidad del contenido</c:v>
                </c:pt>
                <c:pt idx="2">
                  <c:v>Merece la pena lo que pagas por el contenido que ofrece</c:v>
                </c:pt>
                <c:pt idx="3">
                  <c:v>No tiene periodo de permanencia</c:v>
                </c:pt>
                <c:pt idx="4">
                  <c:v>Es económico</c:v>
                </c:pt>
                <c:pt idx="5">
                  <c:v>Porque puedo verlo en varios dispositivos</c:v>
                </c:pt>
                <c:pt idx="6">
                  <c:v>Por la calidad de imagen</c:v>
                </c:pt>
                <c:pt idx="7">
                  <c:v>porque puedo verlo en versión original y con subtítulos</c:v>
                </c:pt>
                <c:pt idx="8">
                  <c:v>Porque no tiene publicidad</c:v>
                </c:pt>
                <c:pt idx="9">
                  <c:v>Por la calidad de las series</c:v>
                </c:pt>
                <c:pt idx="10">
                  <c:v>	Cmodidad: no tengo que buscar el contenido</c:v>
                </c:pt>
                <c:pt idx="11">
                  <c:v>	Porque tienen conteido exclusivo</c:v>
                </c:pt>
                <c:pt idx="12">
                  <c:v>	Porque están disponibles todos los capítulos y temporadas de las series</c:v>
                </c:pt>
                <c:pt idx="13">
                  <c:v>	Porque están las series de moda</c:v>
                </c:pt>
                <c:pt idx="14">
                  <c:v>	Por la calidad de otros contenidos</c:v>
                </c:pt>
                <c:pt idx="15">
                  <c:v>	Porque es más difícil ver contenido en páginas web de streaming/ descargas (pordede, series yonkis, torrent, …), o KODI (antiguo XBMC) gratuitas</c:v>
                </c:pt>
                <c:pt idx="16">
                  <c:v>	Poder ver contenido en calidad 4K/UHD</c:v>
                </c:pt>
              </c:strCache>
            </c:strRef>
          </c:cat>
          <c:val>
            <c:numRef>
              <c:f>Hoja1!$B$2:$B$18</c:f>
              <c:numCache>
                <c:formatCode>General</c:formatCode>
                <c:ptCount val="17"/>
                <c:pt idx="0">
                  <c:v>36.5</c:v>
                </c:pt>
                <c:pt idx="1">
                  <c:v>21.2</c:v>
                </c:pt>
                <c:pt idx="2">
                  <c:v>27.1</c:v>
                </c:pt>
                <c:pt idx="3">
                  <c:v>19.7</c:v>
                </c:pt>
                <c:pt idx="4">
                  <c:v>16.2</c:v>
                </c:pt>
                <c:pt idx="5">
                  <c:v>17.7</c:v>
                </c:pt>
                <c:pt idx="6">
                  <c:v>10.9</c:v>
                </c:pt>
                <c:pt idx="7">
                  <c:v>13.2</c:v>
                </c:pt>
                <c:pt idx="8">
                  <c:v>11.1</c:v>
                </c:pt>
                <c:pt idx="9">
                  <c:v>14.2</c:v>
                </c:pt>
                <c:pt idx="10">
                  <c:v>10.200000000000001</c:v>
                </c:pt>
                <c:pt idx="11">
                  <c:v>12.1</c:v>
                </c:pt>
                <c:pt idx="12">
                  <c:v>6.9</c:v>
                </c:pt>
                <c:pt idx="13">
                  <c:v>5.7</c:v>
                </c:pt>
                <c:pt idx="14">
                  <c:v>7.1</c:v>
                </c:pt>
                <c:pt idx="15">
                  <c:v>1.8</c:v>
                </c:pt>
                <c:pt idx="16">
                  <c:v>2.2999999999999998</c:v>
                </c:pt>
              </c:numCache>
            </c:numRef>
          </c:val>
          <c:extLst xmlns:c16r2="http://schemas.microsoft.com/office/drawing/2015/06/chart">
            <c:ext xmlns:c16="http://schemas.microsoft.com/office/drawing/2014/chart" uri="{C3380CC4-5D6E-409C-BE32-E72D297353CC}">
              <c16:uniqueId val="{00000000-9942-4AB6-B818-D17482DB1FEF}"/>
            </c:ext>
          </c:extLst>
        </c:ser>
        <c:dLbls>
          <c:showLegendKey val="0"/>
          <c:showVal val="1"/>
          <c:showCatName val="0"/>
          <c:showSerName val="0"/>
          <c:showPercent val="0"/>
          <c:showBubbleSize val="0"/>
        </c:dLbls>
        <c:gapWidth val="70"/>
        <c:axId val="350974016"/>
        <c:axId val="350974408"/>
      </c:barChart>
      <c:catAx>
        <c:axId val="350974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bg1"/>
                </a:solidFill>
                <a:latin typeface="Lato" panose="020F0502020204030203" pitchFamily="34" charset="0"/>
                <a:ea typeface="+mn-ea"/>
                <a:cs typeface="+mn-cs"/>
              </a:defRPr>
            </a:pPr>
            <a:endParaRPr lang="es-ES"/>
          </a:p>
        </c:txPr>
        <c:crossAx val="350974408"/>
        <c:crosses val="autoZero"/>
        <c:auto val="1"/>
        <c:lblAlgn val="ctr"/>
        <c:lblOffset val="100"/>
        <c:noMultiLvlLbl val="0"/>
      </c:catAx>
      <c:valAx>
        <c:axId val="350974408"/>
        <c:scaling>
          <c:orientation val="minMax"/>
          <c:max val="100"/>
        </c:scaling>
        <c:delete val="1"/>
        <c:axPos val="t"/>
        <c:numFmt formatCode="General" sourceLinked="1"/>
        <c:majorTickMark val="out"/>
        <c:minorTickMark val="none"/>
        <c:tickLblPos val="none"/>
        <c:crossAx val="350974016"/>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40700904996327"/>
          <c:y val="1.9411361913379471E-2"/>
          <c:w val="0.13602357838156562"/>
          <c:h val="0.93899286255795023"/>
        </c:manualLayout>
      </c:layout>
      <c:barChart>
        <c:barDir val="bar"/>
        <c:grouping val="clustered"/>
        <c:varyColors val="0"/>
        <c:ser>
          <c:idx val="0"/>
          <c:order val="0"/>
          <c:tx>
            <c:strRef>
              <c:f>Hoja1!$B$1</c:f>
              <c:strCache>
                <c:ptCount val="1"/>
                <c:pt idx="0">
                  <c:v>Total</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Porque venía incluido en un paquete de servicios de telecomunicaciones</c:v>
                </c:pt>
                <c:pt idx="1">
                  <c:v>Por la cantidad del contenido</c:v>
                </c:pt>
                <c:pt idx="2">
                  <c:v>Merece la pena lo que pagas por el contenido que ofrece</c:v>
                </c:pt>
                <c:pt idx="3">
                  <c:v>No tiene periodo de permanencia</c:v>
                </c:pt>
                <c:pt idx="4">
                  <c:v>Es económico</c:v>
                </c:pt>
                <c:pt idx="5">
                  <c:v>Porque puedo verlo en varios dispositivos</c:v>
                </c:pt>
                <c:pt idx="6">
                  <c:v>Por la calidad de imagen</c:v>
                </c:pt>
                <c:pt idx="7">
                  <c:v>Porque puedo verlo en versión original y con subtítulos</c:v>
                </c:pt>
                <c:pt idx="8">
                  <c:v>Porque no tiene publicidad</c:v>
                </c:pt>
                <c:pt idx="9">
                  <c:v>Por la calidad de las series</c:v>
                </c:pt>
                <c:pt idx="10">
                  <c:v>Comodidad: no tengo que buscar el contenido</c:v>
                </c:pt>
                <c:pt idx="11">
                  <c:v>Porque tienen conteido exclusivo</c:v>
                </c:pt>
                <c:pt idx="12">
                  <c:v>Porque están disponibles todos los capítulos y temporadas de las series</c:v>
                </c:pt>
                <c:pt idx="13">
                  <c:v>Porque están las series de moda</c:v>
                </c:pt>
                <c:pt idx="14">
                  <c:v>Por la calidad de otros contenidos</c:v>
                </c:pt>
                <c:pt idx="15">
                  <c:v>Porque es más difícil ver contenido en páginas web de streaming/ descargas (pordede, series yonkis, torrent, …), o KODI (antiguo XBMC) gratuitas</c:v>
                </c:pt>
                <c:pt idx="16">
                  <c:v>Poder ver contenido en calidad 4K/UHD</c:v>
                </c:pt>
              </c:strCache>
            </c:strRef>
          </c:cat>
          <c:val>
            <c:numRef>
              <c:f>Hoja1!$B$2:$B$18</c:f>
              <c:numCache>
                <c:formatCode>General</c:formatCode>
                <c:ptCount val="17"/>
                <c:pt idx="0">
                  <c:v>50.1</c:v>
                </c:pt>
                <c:pt idx="1">
                  <c:v>25.7</c:v>
                </c:pt>
                <c:pt idx="2">
                  <c:v>17</c:v>
                </c:pt>
                <c:pt idx="3">
                  <c:v>16.100000000000001</c:v>
                </c:pt>
                <c:pt idx="4">
                  <c:v>17.8</c:v>
                </c:pt>
                <c:pt idx="5">
                  <c:v>12.9</c:v>
                </c:pt>
                <c:pt idx="6">
                  <c:v>9.9</c:v>
                </c:pt>
                <c:pt idx="7">
                  <c:v>8</c:v>
                </c:pt>
                <c:pt idx="8">
                  <c:v>8.9</c:v>
                </c:pt>
                <c:pt idx="9">
                  <c:v>6.6</c:v>
                </c:pt>
                <c:pt idx="10">
                  <c:v>7.2</c:v>
                </c:pt>
                <c:pt idx="11">
                  <c:v>5.4</c:v>
                </c:pt>
                <c:pt idx="12">
                  <c:v>5.5</c:v>
                </c:pt>
                <c:pt idx="13">
                  <c:v>5.9</c:v>
                </c:pt>
                <c:pt idx="14">
                  <c:v>3.9</c:v>
                </c:pt>
                <c:pt idx="15">
                  <c:v>3.9</c:v>
                </c:pt>
                <c:pt idx="16">
                  <c:v>2.6</c:v>
                </c:pt>
              </c:numCache>
            </c:numRef>
          </c:val>
          <c:extLst xmlns:c16r2="http://schemas.microsoft.com/office/drawing/2015/06/chart">
            <c:ext xmlns:c16="http://schemas.microsoft.com/office/drawing/2014/chart" uri="{C3380CC4-5D6E-409C-BE32-E72D297353CC}">
              <c16:uniqueId val="{00000000-27AC-4E88-B655-D17EEE54D916}"/>
            </c:ext>
          </c:extLst>
        </c:ser>
        <c:dLbls>
          <c:showLegendKey val="0"/>
          <c:showVal val="1"/>
          <c:showCatName val="0"/>
          <c:showSerName val="0"/>
          <c:showPercent val="0"/>
          <c:showBubbleSize val="0"/>
        </c:dLbls>
        <c:gapWidth val="70"/>
        <c:axId val="351162880"/>
        <c:axId val="351163272"/>
      </c:barChart>
      <c:catAx>
        <c:axId val="35116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51163272"/>
        <c:crosses val="autoZero"/>
        <c:auto val="1"/>
        <c:lblAlgn val="ctr"/>
        <c:lblOffset val="100"/>
        <c:noMultiLvlLbl val="0"/>
      </c:catAx>
      <c:valAx>
        <c:axId val="351163272"/>
        <c:scaling>
          <c:orientation val="minMax"/>
          <c:max val="100"/>
        </c:scaling>
        <c:delete val="1"/>
        <c:axPos val="t"/>
        <c:numFmt formatCode="General" sourceLinked="1"/>
        <c:majorTickMark val="out"/>
        <c:minorTickMark val="none"/>
        <c:tickLblPos val="none"/>
        <c:crossAx val="351162880"/>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40700904996327"/>
          <c:y val="1.9411361913379471E-2"/>
          <c:w val="0.13602357838156562"/>
          <c:h val="0.93899286255795023"/>
        </c:manualLayout>
      </c:layout>
      <c:barChart>
        <c:barDir val="bar"/>
        <c:grouping val="clustered"/>
        <c:varyColors val="0"/>
        <c:ser>
          <c:idx val="0"/>
          <c:order val="0"/>
          <c:tx>
            <c:strRef>
              <c:f>Hoja1!$B$1</c:f>
              <c:strCache>
                <c:ptCount val="1"/>
                <c:pt idx="0">
                  <c:v>Total</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Hoja1!$A$2:$A$19</c:f>
              <c:strCache>
                <c:ptCount val="18"/>
                <c:pt idx="0">
                  <c:v>Comodidad: no tengo que buscar el contenido</c:v>
                </c:pt>
                <c:pt idx="1">
                  <c:v>Es económico</c:v>
                </c:pt>
                <c:pt idx="2">
                  <c:v>Puedo compartir la cuenta y los gastos con amigos,familiares, …</c:v>
                </c:pt>
                <c:pt idx="3">
                  <c:v>Porque puedo verlo en varios dispositivos (Ordenador, Smart TV, Tablet, Smartphone, …)</c:v>
                </c:pt>
                <c:pt idx="4">
                  <c:v>Merece la pena lo que pagas por el contenido que ofrece</c:v>
                </c:pt>
                <c:pt idx="5">
                  <c:v>Por la cantidad del contenido</c:v>
                </c:pt>
                <c:pt idx="6">
                  <c:v>Porque puedo verlo en versión original y con subtítulos</c:v>
                </c:pt>
                <c:pt idx="7">
                  <c:v>Por la calidad de otros contenidos</c:v>
                </c:pt>
                <c:pt idx="8">
                  <c:v>Por la calidad de las series</c:v>
                </c:pt>
                <c:pt idx="9">
                  <c:v>Porque no tiene publicidad</c:v>
                </c:pt>
                <c:pt idx="10">
                  <c:v>No tiene periodo de permanencia</c:v>
                </c:pt>
                <c:pt idx="11">
                  <c:v>Porque tienen contenido exclusivo</c:v>
                </c:pt>
                <c:pt idx="12">
                  <c:v>Porque puedo descargar el contenido y verlo offline</c:v>
                </c:pt>
                <c:pt idx="13">
                  <c:v>Poder ver contenido en
calidad 4K/UHD</c:v>
                </c:pt>
                <c:pt idx="14">
                  <c:v>	Porque es más difícil ver contenido en páginas web de streaming/ descargas (pordede, series yonkis, torrent, …), o KODI (antiguoXBMC) gratuitas</c:v>
                </c:pt>
                <c:pt idx="15">
                  <c:v>Por la calidad de imagen</c:v>
                </c:pt>
                <c:pt idx="16">
                  <c:v>Porque están las series de moda</c:v>
                </c:pt>
                <c:pt idx="17">
                  <c:v>Porque están disponibles todos los capítulos y temporadas de las series </c:v>
                </c:pt>
              </c:strCache>
            </c:strRef>
          </c:cat>
          <c:val>
            <c:numRef>
              <c:f>Hoja1!$B$2:$B$19</c:f>
              <c:numCache>
                <c:formatCode>General</c:formatCode>
                <c:ptCount val="18"/>
                <c:pt idx="0">
                  <c:v>17.100000000000001</c:v>
                </c:pt>
                <c:pt idx="1">
                  <c:v>21.7</c:v>
                </c:pt>
                <c:pt idx="2">
                  <c:v>20.9</c:v>
                </c:pt>
                <c:pt idx="3">
                  <c:v>27.6</c:v>
                </c:pt>
                <c:pt idx="4">
                  <c:v>32.800000000000011</c:v>
                </c:pt>
                <c:pt idx="5">
                  <c:v>27.2</c:v>
                </c:pt>
                <c:pt idx="6">
                  <c:v>18.899999999999999</c:v>
                </c:pt>
                <c:pt idx="7">
                  <c:v>19.899999999999999</c:v>
                </c:pt>
                <c:pt idx="8">
                  <c:v>35.700000000000003</c:v>
                </c:pt>
                <c:pt idx="9">
                  <c:v>22.5</c:v>
                </c:pt>
                <c:pt idx="10">
                  <c:v>17.600000000000001</c:v>
                </c:pt>
                <c:pt idx="11">
                  <c:v>12.4</c:v>
                </c:pt>
                <c:pt idx="12">
                  <c:v>14.3</c:v>
                </c:pt>
                <c:pt idx="13">
                  <c:v>3.3</c:v>
                </c:pt>
                <c:pt idx="14">
                  <c:v>3.2</c:v>
                </c:pt>
                <c:pt idx="15">
                  <c:v>5.2</c:v>
                </c:pt>
                <c:pt idx="16">
                  <c:v>4.0999999999999996</c:v>
                </c:pt>
                <c:pt idx="17">
                  <c:v>4.3</c:v>
                </c:pt>
              </c:numCache>
            </c:numRef>
          </c:val>
          <c:extLst xmlns:c16r2="http://schemas.microsoft.com/office/drawing/2015/06/chart">
            <c:ext xmlns:c16="http://schemas.microsoft.com/office/drawing/2014/chart" uri="{C3380CC4-5D6E-409C-BE32-E72D297353CC}">
              <c16:uniqueId val="{00000000-EE04-4743-868E-763F374A288A}"/>
            </c:ext>
          </c:extLst>
        </c:ser>
        <c:dLbls>
          <c:showLegendKey val="0"/>
          <c:showVal val="1"/>
          <c:showCatName val="0"/>
          <c:showSerName val="0"/>
          <c:showPercent val="0"/>
          <c:showBubbleSize val="0"/>
        </c:dLbls>
        <c:gapWidth val="70"/>
        <c:axId val="351164448"/>
        <c:axId val="351164840"/>
      </c:barChart>
      <c:catAx>
        <c:axId val="35116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bg1"/>
                </a:solidFill>
                <a:latin typeface="Lato" panose="020F0502020204030203" pitchFamily="34" charset="0"/>
                <a:ea typeface="+mn-ea"/>
                <a:cs typeface="+mn-cs"/>
              </a:defRPr>
            </a:pPr>
            <a:endParaRPr lang="es-ES"/>
          </a:p>
        </c:txPr>
        <c:crossAx val="351164840"/>
        <c:crosses val="autoZero"/>
        <c:auto val="1"/>
        <c:lblAlgn val="ctr"/>
        <c:lblOffset val="100"/>
        <c:noMultiLvlLbl val="0"/>
      </c:catAx>
      <c:valAx>
        <c:axId val="351164840"/>
        <c:scaling>
          <c:orientation val="minMax"/>
          <c:max val="100"/>
        </c:scaling>
        <c:delete val="1"/>
        <c:axPos val="t"/>
        <c:numFmt formatCode="General" sourceLinked="1"/>
        <c:majorTickMark val="out"/>
        <c:minorTickMark val="none"/>
        <c:tickLblPos val="none"/>
        <c:crossAx val="351164448"/>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40700904996327"/>
          <c:y val="1.9411361913379471E-2"/>
          <c:w val="0.13602357838156562"/>
          <c:h val="0.93899286255795023"/>
        </c:manualLayout>
      </c:layout>
      <c:barChart>
        <c:barDir val="bar"/>
        <c:grouping val="clustered"/>
        <c:varyColors val="0"/>
        <c:ser>
          <c:idx val="0"/>
          <c:order val="0"/>
          <c:tx>
            <c:strRef>
              <c:f>Hoja1!$B$1</c:f>
              <c:strCache>
                <c:ptCount val="1"/>
                <c:pt idx="0">
                  <c:v>Total</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Hoja1!$A$2:$A$19</c:f>
              <c:strCache>
                <c:ptCount val="18"/>
                <c:pt idx="0">
                  <c:v>Comodidad: no tengo que buscar el contenido</c:v>
                </c:pt>
                <c:pt idx="1">
                  <c:v>Es económico</c:v>
                </c:pt>
                <c:pt idx="2">
                  <c:v>Puedo compartir la cuenta y los gastos con amigos,familiares, …</c:v>
                </c:pt>
                <c:pt idx="3">
                  <c:v>Porque puedo verlo en varios dispositivos </c:v>
                </c:pt>
                <c:pt idx="4">
                  <c:v>Merece la pena lo que pagas por el contenido que ofrece</c:v>
                </c:pt>
                <c:pt idx="5">
                  <c:v>Por la cantidad del contenido</c:v>
                </c:pt>
                <c:pt idx="6">
                  <c:v>Porque puedo verlo en versión original y con subtítulos</c:v>
                </c:pt>
                <c:pt idx="7">
                  <c:v>Por la calidad de otros contenidos</c:v>
                </c:pt>
                <c:pt idx="8">
                  <c:v>Por la calidad de las series</c:v>
                </c:pt>
                <c:pt idx="9">
                  <c:v>Porque no tiene publicidad</c:v>
                </c:pt>
                <c:pt idx="10">
                  <c:v>No tiene periodo de permanencia</c:v>
                </c:pt>
                <c:pt idx="11">
                  <c:v>Porque tienen contenido exclusivo</c:v>
                </c:pt>
                <c:pt idx="12">
                  <c:v>Porque puedo descargar el contenido y verlo offline</c:v>
                </c:pt>
                <c:pt idx="13">
                  <c:v>Poder ver contenido en calidad 4K/UHD</c:v>
                </c:pt>
                <c:pt idx="14">
                  <c:v>	Porque es más difícil ver contenido en páginas web de streaming/ descargas, o KODI gratuitas</c:v>
                </c:pt>
                <c:pt idx="15">
                  <c:v>Por la calidad de imagen</c:v>
                </c:pt>
                <c:pt idx="16">
                  <c:v>Porque están las series de moda</c:v>
                </c:pt>
                <c:pt idx="17">
                  <c:v>Porque están disponibles todos los capítulos y temporadas de las series </c:v>
                </c:pt>
              </c:strCache>
            </c:strRef>
          </c:cat>
          <c:val>
            <c:numRef>
              <c:f>Hoja1!$B$2:$B$19</c:f>
              <c:numCache>
                <c:formatCode>General</c:formatCode>
                <c:ptCount val="18"/>
                <c:pt idx="0">
                  <c:v>29.7</c:v>
                </c:pt>
                <c:pt idx="1">
                  <c:v>29.5</c:v>
                </c:pt>
                <c:pt idx="2">
                  <c:v>27.2</c:v>
                </c:pt>
                <c:pt idx="3">
                  <c:v>26</c:v>
                </c:pt>
                <c:pt idx="4">
                  <c:v>24</c:v>
                </c:pt>
                <c:pt idx="5">
                  <c:v>22.5</c:v>
                </c:pt>
                <c:pt idx="6">
                  <c:v>19.2</c:v>
                </c:pt>
                <c:pt idx="7">
                  <c:v>19.2</c:v>
                </c:pt>
                <c:pt idx="8">
                  <c:v>19</c:v>
                </c:pt>
                <c:pt idx="9">
                  <c:v>16.8</c:v>
                </c:pt>
                <c:pt idx="10">
                  <c:v>16</c:v>
                </c:pt>
                <c:pt idx="11">
                  <c:v>14</c:v>
                </c:pt>
                <c:pt idx="12">
                  <c:v>8.2000000000000011</c:v>
                </c:pt>
                <c:pt idx="13">
                  <c:v>6.5</c:v>
                </c:pt>
                <c:pt idx="14">
                  <c:v>5.6</c:v>
                </c:pt>
                <c:pt idx="15">
                  <c:v>5.0999999999999996</c:v>
                </c:pt>
                <c:pt idx="16">
                  <c:v>3.7</c:v>
                </c:pt>
                <c:pt idx="17">
                  <c:v>2.2999999999999998</c:v>
                </c:pt>
              </c:numCache>
            </c:numRef>
          </c:val>
          <c:extLst xmlns:c16r2="http://schemas.microsoft.com/office/drawing/2015/06/chart">
            <c:ext xmlns:c16="http://schemas.microsoft.com/office/drawing/2014/chart" uri="{C3380CC4-5D6E-409C-BE32-E72D297353CC}">
              <c16:uniqueId val="{00000000-27AC-4E88-B655-D17EEE54D916}"/>
            </c:ext>
          </c:extLst>
        </c:ser>
        <c:dLbls>
          <c:showLegendKey val="0"/>
          <c:showVal val="1"/>
          <c:showCatName val="0"/>
          <c:showSerName val="0"/>
          <c:showPercent val="0"/>
          <c:showBubbleSize val="0"/>
        </c:dLbls>
        <c:gapWidth val="70"/>
        <c:axId val="351165624"/>
        <c:axId val="351166016"/>
      </c:barChart>
      <c:catAx>
        <c:axId val="351165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51166016"/>
        <c:crosses val="autoZero"/>
        <c:auto val="1"/>
        <c:lblAlgn val="ctr"/>
        <c:lblOffset val="100"/>
        <c:noMultiLvlLbl val="0"/>
      </c:catAx>
      <c:valAx>
        <c:axId val="351166016"/>
        <c:scaling>
          <c:orientation val="minMax"/>
          <c:max val="100"/>
        </c:scaling>
        <c:delete val="1"/>
        <c:axPos val="t"/>
        <c:numFmt formatCode="General" sourceLinked="1"/>
        <c:majorTickMark val="out"/>
        <c:minorTickMark val="none"/>
        <c:tickLblPos val="none"/>
        <c:crossAx val="351165624"/>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40700904996327"/>
          <c:y val="1.9411361913379471E-2"/>
          <c:w val="0.13602357838156562"/>
          <c:h val="0.93899286255795023"/>
        </c:manualLayout>
      </c:layout>
      <c:barChart>
        <c:barDir val="bar"/>
        <c:grouping val="clustered"/>
        <c:varyColors val="0"/>
        <c:ser>
          <c:idx val="0"/>
          <c:order val="0"/>
          <c:tx>
            <c:strRef>
              <c:f>Hoja1!$B$1</c:f>
              <c:strCache>
                <c:ptCount val="1"/>
                <c:pt idx="0">
                  <c:v>Columna1</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	Porque venía incluido en un paquete de servicios de telecomunicaciones</c:v>
                </c:pt>
                <c:pt idx="1">
                  <c:v>Merece la pena lo que pagas por el contenido que ofrece</c:v>
                </c:pt>
                <c:pt idx="2">
                  <c:v>Por la cantidad del contenido</c:v>
                </c:pt>
                <c:pt idx="3">
                  <c:v>No tiene periodo de permanencia</c:v>
                </c:pt>
                <c:pt idx="4">
                  <c:v>Porque puedo verlo en varios dispositivos (Ordenador, Smart TV, Tablet, Smartphone, …)</c:v>
                </c:pt>
                <c:pt idx="5">
                  <c:v>Es económico</c:v>
                </c:pt>
                <c:pt idx="6">
                  <c:v>Por la calidad de las series</c:v>
                </c:pt>
                <c:pt idx="7">
                  <c:v>Porque puedo verlo en versión original y con subtítulos</c:v>
                </c:pt>
                <c:pt idx="8">
                  <c:v>Porque tienen contenido exclusivo</c:v>
                </c:pt>
                <c:pt idx="9">
                  <c:v>Porque no tiene publicidad</c:v>
                </c:pt>
                <c:pt idx="10">
                  <c:v>Por la calidad de imagen</c:v>
                </c:pt>
                <c:pt idx="11">
                  <c:v>Comodidad: no tengo que buscar el contenido</c:v>
                </c:pt>
                <c:pt idx="12">
                  <c:v>Por la calidad de otros contenidos</c:v>
                </c:pt>
                <c:pt idx="13">
                  <c:v>Porque están disponibles todos los capítulos y temporadas de las series </c:v>
                </c:pt>
                <c:pt idx="14">
                  <c:v>Porque están las series de moda</c:v>
                </c:pt>
                <c:pt idx="15">
                  <c:v>Poder ver contenido en
calidad 4K/UHD</c:v>
                </c:pt>
                <c:pt idx="16">
                  <c:v>	Porque es más difícil ver contenido en páginas web de streaming/ descargas</c:v>
                </c:pt>
                <c:pt idx="17">
                  <c:v>Puedo compartir la cuenta y los gastos con amigos,familiares, …</c:v>
                </c:pt>
                <c:pt idx="18">
                  <c:v>Porque puedo descargar el contenido y verlo offline</c:v>
                </c:pt>
              </c:strCache>
            </c:strRef>
          </c:cat>
          <c:val>
            <c:numRef>
              <c:f>Hoja1!$B$2:$B$20</c:f>
              <c:numCache>
                <c:formatCode>General</c:formatCode>
                <c:ptCount val="19"/>
                <c:pt idx="0">
                  <c:v>36.5</c:v>
                </c:pt>
                <c:pt idx="1">
                  <c:v>27.1</c:v>
                </c:pt>
                <c:pt idx="2">
                  <c:v>21.2</c:v>
                </c:pt>
                <c:pt idx="3">
                  <c:v>19.7</c:v>
                </c:pt>
                <c:pt idx="4">
                  <c:v>17.7</c:v>
                </c:pt>
                <c:pt idx="5">
                  <c:v>16.2</c:v>
                </c:pt>
                <c:pt idx="6">
                  <c:v>14.2</c:v>
                </c:pt>
                <c:pt idx="7">
                  <c:v>13.2</c:v>
                </c:pt>
                <c:pt idx="8">
                  <c:v>12.1</c:v>
                </c:pt>
                <c:pt idx="9">
                  <c:v>11.1</c:v>
                </c:pt>
                <c:pt idx="10">
                  <c:v>10.9</c:v>
                </c:pt>
                <c:pt idx="11">
                  <c:v>10.200000000000001</c:v>
                </c:pt>
                <c:pt idx="12">
                  <c:v>7.1</c:v>
                </c:pt>
                <c:pt idx="13">
                  <c:v>6.9</c:v>
                </c:pt>
                <c:pt idx="14">
                  <c:v>5.7</c:v>
                </c:pt>
                <c:pt idx="15">
                  <c:v>2.2999999999999998</c:v>
                </c:pt>
                <c:pt idx="16">
                  <c:v>1.8</c:v>
                </c:pt>
              </c:numCache>
            </c:numRef>
          </c:val>
          <c:extLst xmlns:c16r2="http://schemas.microsoft.com/office/drawing/2015/06/chart">
            <c:ext xmlns:c16="http://schemas.microsoft.com/office/drawing/2014/chart" uri="{C3380CC4-5D6E-409C-BE32-E72D297353CC}">
              <c16:uniqueId val="{00000000-C7F9-4AAB-893C-FAC4E27019DA}"/>
            </c:ext>
          </c:extLst>
        </c:ser>
        <c:dLbls>
          <c:showLegendKey val="0"/>
          <c:showVal val="1"/>
          <c:showCatName val="0"/>
          <c:showSerName val="0"/>
          <c:showPercent val="0"/>
          <c:showBubbleSize val="0"/>
        </c:dLbls>
        <c:gapWidth val="70"/>
        <c:axId val="351167192"/>
        <c:axId val="351167584"/>
      </c:barChart>
      <c:catAx>
        <c:axId val="351167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bg1"/>
                </a:solidFill>
                <a:latin typeface="Lato" panose="020F0502020204030203" pitchFamily="34" charset="0"/>
                <a:ea typeface="+mn-ea"/>
                <a:cs typeface="+mn-cs"/>
              </a:defRPr>
            </a:pPr>
            <a:endParaRPr lang="es-ES"/>
          </a:p>
        </c:txPr>
        <c:crossAx val="351167584"/>
        <c:crosses val="autoZero"/>
        <c:auto val="1"/>
        <c:lblAlgn val="ctr"/>
        <c:lblOffset val="100"/>
        <c:noMultiLvlLbl val="0"/>
      </c:catAx>
      <c:valAx>
        <c:axId val="351167584"/>
        <c:scaling>
          <c:orientation val="minMax"/>
          <c:max val="100"/>
        </c:scaling>
        <c:delete val="1"/>
        <c:axPos val="t"/>
        <c:numFmt formatCode="General" sourceLinked="1"/>
        <c:majorTickMark val="out"/>
        <c:minorTickMark val="none"/>
        <c:tickLblPos val="none"/>
        <c:crossAx val="35116719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75108783204927"/>
          <c:y val="8.1696110971622882E-2"/>
          <c:w val="0.43465201210284715"/>
          <c:h val="0.65006442251886265"/>
        </c:manualLayout>
      </c:layout>
      <c:pieChart>
        <c:varyColors val="1"/>
        <c:ser>
          <c:idx val="0"/>
          <c:order val="0"/>
          <c:tx>
            <c:strRef>
              <c:f>Hoja1!$B$1</c:f>
              <c:strCache>
                <c:ptCount val="1"/>
                <c:pt idx="0">
                  <c:v>Columna1</c:v>
                </c:pt>
              </c:strCache>
            </c:strRef>
          </c:tx>
          <c:dPt>
            <c:idx val="0"/>
            <c:bubble3D val="0"/>
            <c:explosion val="7"/>
            <c:spPr>
              <a:solidFill>
                <a:schemeClr val="accent4">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6355-48B2-A7F4-BB888EAF30A5}"/>
              </c:ext>
            </c:extLst>
          </c:dPt>
          <c:dPt>
            <c:idx val="1"/>
            <c:bubble3D val="0"/>
            <c:explosion val="2"/>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3-6355-48B2-A7F4-BB888EAF30A5}"/>
              </c:ext>
            </c:extLst>
          </c:dPt>
          <c:dPt>
            <c:idx val="2"/>
            <c:bubble3D val="0"/>
            <c:explosion val="7"/>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355-48B2-A7F4-BB888EAF30A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355-48B2-A7F4-BB888EAF30A5}"/>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6355-48B2-A7F4-BB888EAF30A5}"/>
              </c:ext>
            </c:extLst>
          </c:dPt>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Lato" panose="020B0604020202020204" charset="0"/>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Hoja1!$A$2:$A$5</c:f>
              <c:strCache>
                <c:ptCount val="4"/>
                <c:pt idx="0">
                  <c:v>Disponen de TV de pago tradicional y NO pagan por alguna OTTs</c:v>
                </c:pt>
                <c:pt idx="1">
                  <c:v>Pagan por alguna OTTs y NO disponen de TV de pago tradicional</c:v>
                </c:pt>
                <c:pt idx="2">
                  <c:v>Disponen de TV de pago tradicional y pagan por alguna OTTs</c:v>
                </c:pt>
                <c:pt idx="3">
                  <c:v>No disponen de ningún servicio de TV de pago</c:v>
                </c:pt>
              </c:strCache>
            </c:strRef>
          </c:cat>
          <c:val>
            <c:numRef>
              <c:f>Hoja1!$B$2:$B$5</c:f>
              <c:numCache>
                <c:formatCode>General</c:formatCode>
                <c:ptCount val="4"/>
                <c:pt idx="0">
                  <c:v>26</c:v>
                </c:pt>
                <c:pt idx="1">
                  <c:v>9</c:v>
                </c:pt>
                <c:pt idx="2">
                  <c:v>16</c:v>
                </c:pt>
                <c:pt idx="3">
                  <c:v>49</c:v>
                </c:pt>
              </c:numCache>
            </c:numRef>
          </c:val>
          <c:extLst xmlns:c16r2="http://schemas.microsoft.com/office/drawing/2015/06/chart">
            <c:ext xmlns:c16="http://schemas.microsoft.com/office/drawing/2014/chart" uri="{C3380CC4-5D6E-409C-BE32-E72D297353CC}">
              <c16:uniqueId val="{0000000A-6355-48B2-A7F4-BB888EAF30A5}"/>
            </c:ext>
          </c:extLst>
        </c:ser>
        <c:dLbls>
          <c:showLegendKey val="0"/>
          <c:showVal val="1"/>
          <c:showCatName val="0"/>
          <c:showSerName val="0"/>
          <c:showPercent val="0"/>
          <c:showBubbleSize val="0"/>
          <c:showLeaderLines val="1"/>
        </c:dLbls>
        <c:firstSliceAng val="180"/>
      </c:pieChart>
      <c:spPr>
        <a:noFill/>
        <a:ln>
          <a:noFill/>
        </a:ln>
        <a:effectLst/>
      </c:spPr>
    </c:plotArea>
    <c:plotVisOnly val="1"/>
    <c:dispBlanksAs val="zero"/>
    <c:showDLblsOverMax val="0"/>
  </c:chart>
  <c:spPr>
    <a:noFill/>
    <a:ln>
      <a:noFill/>
    </a:ln>
    <a:effectLst/>
  </c:spPr>
  <c:txPr>
    <a:bodyPr/>
    <a:lstStyle/>
    <a:p>
      <a:pPr>
        <a:defRPr>
          <a:latin typeface="Lato" panose="020B0604020202020204" charset="0"/>
        </a:defRPr>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40700904996327"/>
          <c:y val="1.9411361913379471E-2"/>
          <c:w val="0.13602357838156562"/>
          <c:h val="0.93899286255795023"/>
        </c:manualLayout>
      </c:layout>
      <c:barChart>
        <c:barDir val="bar"/>
        <c:grouping val="clustered"/>
        <c:varyColors val="0"/>
        <c:ser>
          <c:idx val="0"/>
          <c:order val="0"/>
          <c:tx>
            <c:strRef>
              <c:f>Hoja1!$B$1</c:f>
              <c:strCache>
                <c:ptCount val="1"/>
                <c:pt idx="0">
                  <c:v>Columna1</c:v>
                </c:pt>
              </c:strCache>
            </c:strRef>
          </c:tx>
          <c:spPr>
            <a:solidFill>
              <a:schemeClr val="accent6">
                <a:lumMod val="60000"/>
                <a:lumOff val="4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	Porque venía incluido en un paquete de servicios de telecomunicaciones</c:v>
                </c:pt>
                <c:pt idx="1">
                  <c:v>Merece la pena lo que pagas por el contenido que ofrece</c:v>
                </c:pt>
                <c:pt idx="2">
                  <c:v>Por la cantidad del contenido</c:v>
                </c:pt>
                <c:pt idx="3">
                  <c:v>No tiene periodo de permanencia</c:v>
                </c:pt>
                <c:pt idx="4">
                  <c:v>Porque puedo verlo en varios dispositivos (Ordenador, Smart TV, Tablet, Smartphone, …)</c:v>
                </c:pt>
                <c:pt idx="5">
                  <c:v>Es económico</c:v>
                </c:pt>
                <c:pt idx="6">
                  <c:v>Por la calidad de las series</c:v>
                </c:pt>
                <c:pt idx="7">
                  <c:v>Porque puedo verlo en versión original y con subtítulos</c:v>
                </c:pt>
                <c:pt idx="8">
                  <c:v>Porque tienen contenido exclusivo</c:v>
                </c:pt>
                <c:pt idx="9">
                  <c:v>Porque no tiene publicidad</c:v>
                </c:pt>
                <c:pt idx="10">
                  <c:v>Por la calidad de imagen</c:v>
                </c:pt>
                <c:pt idx="11">
                  <c:v>Comodidad: no tengo que buscar el contenido</c:v>
                </c:pt>
                <c:pt idx="12">
                  <c:v>Por la calidad de otros contenidos</c:v>
                </c:pt>
                <c:pt idx="13">
                  <c:v>Porque están disponibles todos los capítulos y temporadas de las series </c:v>
                </c:pt>
                <c:pt idx="14">
                  <c:v>Porque están las series de moda</c:v>
                </c:pt>
                <c:pt idx="15">
                  <c:v>Poder ver contenido en
calidad 4K/UHD</c:v>
                </c:pt>
                <c:pt idx="16">
                  <c:v>	Porque es más difícil ver contenido en páginas web de streaming/ descargas</c:v>
                </c:pt>
                <c:pt idx="17">
                  <c:v>Puedo compartir la cuenta y los gastos con amigos,familiares, …</c:v>
                </c:pt>
                <c:pt idx="18">
                  <c:v>Porque puedo descargar el contenido y verlo offline</c:v>
                </c:pt>
              </c:strCache>
            </c:strRef>
          </c:cat>
          <c:val>
            <c:numRef>
              <c:f>Hoja1!$B$2:$B$20</c:f>
              <c:numCache>
                <c:formatCode>General</c:formatCode>
                <c:ptCount val="19"/>
                <c:pt idx="1">
                  <c:v>32.800000000000011</c:v>
                </c:pt>
                <c:pt idx="2">
                  <c:v>27.2</c:v>
                </c:pt>
                <c:pt idx="3">
                  <c:v>17.600000000000001</c:v>
                </c:pt>
                <c:pt idx="4">
                  <c:v>27.6</c:v>
                </c:pt>
                <c:pt idx="5">
                  <c:v>21.7</c:v>
                </c:pt>
                <c:pt idx="6">
                  <c:v>35.700000000000003</c:v>
                </c:pt>
                <c:pt idx="7">
                  <c:v>18.899999999999999</c:v>
                </c:pt>
                <c:pt idx="8">
                  <c:v>12.4</c:v>
                </c:pt>
                <c:pt idx="9">
                  <c:v>22.5</c:v>
                </c:pt>
                <c:pt idx="10">
                  <c:v>5.2</c:v>
                </c:pt>
                <c:pt idx="11">
                  <c:v>17.100000000000001</c:v>
                </c:pt>
                <c:pt idx="12">
                  <c:v>19.899999999999999</c:v>
                </c:pt>
                <c:pt idx="13">
                  <c:v>4.3</c:v>
                </c:pt>
                <c:pt idx="14">
                  <c:v>4.0999999999999996</c:v>
                </c:pt>
                <c:pt idx="15">
                  <c:v>3.3</c:v>
                </c:pt>
                <c:pt idx="16">
                  <c:v>3.2</c:v>
                </c:pt>
                <c:pt idx="17">
                  <c:v>20.9</c:v>
                </c:pt>
                <c:pt idx="18">
                  <c:v>14.3</c:v>
                </c:pt>
              </c:numCache>
            </c:numRef>
          </c:val>
          <c:extLst xmlns:c16r2="http://schemas.microsoft.com/office/drawing/2015/06/chart">
            <c:ext xmlns:c16="http://schemas.microsoft.com/office/drawing/2014/chart" uri="{C3380CC4-5D6E-409C-BE32-E72D297353CC}">
              <c16:uniqueId val="{00000000-0A1A-4D36-8744-297AE61D0F71}"/>
            </c:ext>
          </c:extLst>
        </c:ser>
        <c:dLbls>
          <c:showLegendKey val="0"/>
          <c:showVal val="1"/>
          <c:showCatName val="0"/>
          <c:showSerName val="0"/>
          <c:showPercent val="0"/>
          <c:showBubbleSize val="0"/>
        </c:dLbls>
        <c:gapWidth val="70"/>
        <c:axId val="351168368"/>
        <c:axId val="351168760"/>
      </c:barChart>
      <c:catAx>
        <c:axId val="351168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51168760"/>
        <c:crosses val="autoZero"/>
        <c:auto val="1"/>
        <c:lblAlgn val="ctr"/>
        <c:lblOffset val="100"/>
        <c:noMultiLvlLbl val="0"/>
      </c:catAx>
      <c:valAx>
        <c:axId val="351168760"/>
        <c:scaling>
          <c:orientation val="minMax"/>
          <c:max val="100"/>
        </c:scaling>
        <c:delete val="1"/>
        <c:axPos val="t"/>
        <c:numFmt formatCode="General" sourceLinked="1"/>
        <c:majorTickMark val="out"/>
        <c:minorTickMark val="none"/>
        <c:tickLblPos val="none"/>
        <c:crossAx val="351168368"/>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16295938008754"/>
          <c:y val="0"/>
          <c:w val="0.70111611303099752"/>
          <c:h val="1"/>
        </c:manualLayout>
      </c:layout>
      <c:pieChart>
        <c:varyColors val="1"/>
        <c:ser>
          <c:idx val="0"/>
          <c:order val="0"/>
          <c:tx>
            <c:strRef>
              <c:f>Hoja1!$B$1</c:f>
              <c:strCache>
                <c:ptCount val="1"/>
                <c:pt idx="0">
                  <c:v>Columna1</c:v>
                </c:pt>
              </c:strCache>
            </c:strRef>
          </c:tx>
          <c:dPt>
            <c:idx val="0"/>
            <c:bubble3D val="0"/>
            <c:explosion val="37"/>
            <c:spPr>
              <a:solidFill>
                <a:srgbClr val="90AC2B"/>
              </a:solidFill>
              <a:ln w="19050">
                <a:solidFill>
                  <a:schemeClr val="lt1"/>
                </a:solidFill>
              </a:ln>
              <a:effectLst/>
            </c:spPr>
            <c:extLst xmlns:c16r2="http://schemas.microsoft.com/office/drawing/2015/06/chart">
              <c:ext xmlns:c16="http://schemas.microsoft.com/office/drawing/2014/chart" uri="{C3380CC4-5D6E-409C-BE32-E72D297353CC}">
                <c16:uniqueId val="{00000001-7A6C-405F-922D-F02B2B46A7B2}"/>
              </c:ext>
            </c:extLst>
          </c:dPt>
          <c:dPt>
            <c:idx val="1"/>
            <c:bubble3D val="0"/>
            <c:spPr>
              <a:solidFill>
                <a:srgbClr val="90AC2B">
                  <a:alpha val="5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7A6C-405F-922D-F02B2B46A7B2}"/>
              </c:ext>
            </c:extLst>
          </c:dPt>
          <c:dPt>
            <c:idx val="2"/>
            <c:bubble3D val="0"/>
            <c:spPr>
              <a:solidFill>
                <a:srgbClr val="326C62"/>
              </a:solidFill>
              <a:ln w="19050">
                <a:solidFill>
                  <a:schemeClr val="lt1"/>
                </a:solidFill>
              </a:ln>
              <a:effectLst/>
            </c:spPr>
            <c:extLst xmlns:c16r2="http://schemas.microsoft.com/office/drawing/2015/06/chart">
              <c:ext xmlns:c16="http://schemas.microsoft.com/office/drawing/2014/chart" uri="{C3380CC4-5D6E-409C-BE32-E72D297353CC}">
                <c16:uniqueId val="{00000005-7A6C-405F-922D-F02B2B46A7B2}"/>
              </c:ext>
            </c:extLst>
          </c:dPt>
          <c:dPt>
            <c:idx val="3"/>
            <c:bubble3D val="0"/>
            <c:spPr>
              <a:solidFill>
                <a:srgbClr val="CC9900"/>
              </a:solidFill>
              <a:ln w="19050">
                <a:solidFill>
                  <a:schemeClr val="lt1"/>
                </a:solidFill>
              </a:ln>
              <a:effectLst/>
            </c:spPr>
            <c:extLst xmlns:c16r2="http://schemas.microsoft.com/office/drawing/2015/06/chart">
              <c:ext xmlns:c16="http://schemas.microsoft.com/office/drawing/2014/chart" uri="{C3380CC4-5D6E-409C-BE32-E72D297353CC}">
                <c16:uniqueId val="{00000007-7A6C-405F-922D-F02B2B46A7B2}"/>
              </c:ext>
            </c:extLst>
          </c:dPt>
          <c:dPt>
            <c:idx val="4"/>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7A6C-405F-922D-F02B2B46A7B2}"/>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Básico</c:v>
                </c:pt>
                <c:pt idx="1">
                  <c:v>Avanzado</c:v>
                </c:pt>
              </c:strCache>
            </c:strRef>
          </c:cat>
          <c:val>
            <c:numRef>
              <c:f>Hoja1!$B$2:$B$3</c:f>
              <c:numCache>
                <c:formatCode>General</c:formatCode>
                <c:ptCount val="2"/>
                <c:pt idx="0">
                  <c:v>37</c:v>
                </c:pt>
                <c:pt idx="1">
                  <c:v>63</c:v>
                </c:pt>
              </c:numCache>
            </c:numRef>
          </c:val>
          <c:extLst xmlns:c16r2="http://schemas.microsoft.com/office/drawing/2015/06/chart">
            <c:ext xmlns:c16="http://schemas.microsoft.com/office/drawing/2014/chart" uri="{C3380CC4-5D6E-409C-BE32-E72D297353CC}">
              <c16:uniqueId val="{0000000A-7A6C-405F-922D-F02B2B46A7B2}"/>
            </c:ext>
          </c:extLst>
        </c:ser>
        <c:dLbls>
          <c:showLegendKey val="0"/>
          <c:showVal val="1"/>
          <c:showCatName val="0"/>
          <c:showSerName val="0"/>
          <c:showPercent val="0"/>
          <c:showBubbleSize val="0"/>
          <c:showLeaderLines val="1"/>
        </c:dLbls>
        <c:firstSliceAng val="180"/>
      </c:pieChart>
      <c:spPr>
        <a:noFill/>
        <a:ln>
          <a:noFill/>
        </a:ln>
        <a:effectLst/>
      </c:spPr>
    </c:plotArea>
    <c:legend>
      <c:legendPos val="r"/>
      <c:layout>
        <c:manualLayout>
          <c:xMode val="edge"/>
          <c:yMode val="edge"/>
          <c:x val="0"/>
          <c:y val="0"/>
          <c:w val="0.472885160470088"/>
          <c:h val="0.15423543836093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legend>
    <c:plotVisOnly val="1"/>
    <c:dispBlanksAs val="zero"/>
    <c:showDLblsOverMax val="0"/>
  </c:chart>
  <c:spPr>
    <a:noFill/>
    <a:ln>
      <a:noFill/>
    </a:ln>
    <a:effectLst/>
  </c:spPr>
  <c:txPr>
    <a:bodyPr/>
    <a:lstStyle/>
    <a:p>
      <a:pPr>
        <a:defRPr sz="1050">
          <a:latin typeface="Lato" panose="020F0502020204030203" pitchFamily="34" charset="0"/>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52398785299477"/>
          <c:y val="0"/>
          <c:w val="0.70111611303099752"/>
          <c:h val="1"/>
        </c:manualLayout>
      </c:layout>
      <c:pieChart>
        <c:varyColors val="1"/>
        <c:ser>
          <c:idx val="0"/>
          <c:order val="0"/>
          <c:tx>
            <c:strRef>
              <c:f>Hoja1!$B$1</c:f>
              <c:strCache>
                <c:ptCount val="1"/>
                <c:pt idx="0">
                  <c:v>Columna1</c:v>
                </c:pt>
              </c:strCache>
            </c:strRef>
          </c:tx>
          <c:dPt>
            <c:idx val="0"/>
            <c:bubble3D val="0"/>
            <c:explosion val="37"/>
            <c:spPr>
              <a:solidFill>
                <a:srgbClr val="90AC2B"/>
              </a:solidFill>
              <a:ln w="19050">
                <a:solidFill>
                  <a:schemeClr val="lt1"/>
                </a:solidFill>
              </a:ln>
              <a:effectLst/>
            </c:spPr>
            <c:extLst xmlns:c16r2="http://schemas.microsoft.com/office/drawing/2015/06/chart">
              <c:ext xmlns:c16="http://schemas.microsoft.com/office/drawing/2014/chart" uri="{C3380CC4-5D6E-409C-BE32-E72D297353CC}">
                <c16:uniqueId val="{00000001-6635-4AEA-B908-B23A22D7BB68}"/>
              </c:ext>
            </c:extLst>
          </c:dPt>
          <c:dPt>
            <c:idx val="1"/>
            <c:bubble3D val="0"/>
            <c:spPr>
              <a:solidFill>
                <a:srgbClr val="90AC2B">
                  <a:alpha val="5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6635-4AEA-B908-B23A22D7BB68}"/>
              </c:ext>
            </c:extLst>
          </c:dPt>
          <c:dPt>
            <c:idx val="2"/>
            <c:bubble3D val="0"/>
            <c:spPr>
              <a:solidFill>
                <a:srgbClr val="326C62"/>
              </a:solidFill>
              <a:ln w="19050">
                <a:solidFill>
                  <a:schemeClr val="lt1"/>
                </a:solidFill>
              </a:ln>
              <a:effectLst/>
            </c:spPr>
            <c:extLst xmlns:c16r2="http://schemas.microsoft.com/office/drawing/2015/06/chart">
              <c:ext xmlns:c16="http://schemas.microsoft.com/office/drawing/2014/chart" uri="{C3380CC4-5D6E-409C-BE32-E72D297353CC}">
                <c16:uniqueId val="{00000005-6635-4AEA-B908-B23A22D7BB68}"/>
              </c:ext>
            </c:extLst>
          </c:dPt>
          <c:dPt>
            <c:idx val="3"/>
            <c:bubble3D val="0"/>
            <c:spPr>
              <a:solidFill>
                <a:srgbClr val="CC9900"/>
              </a:solidFill>
              <a:ln w="19050">
                <a:solidFill>
                  <a:schemeClr val="lt1"/>
                </a:solidFill>
              </a:ln>
              <a:effectLst/>
            </c:spPr>
            <c:extLst xmlns:c16r2="http://schemas.microsoft.com/office/drawing/2015/06/chart">
              <c:ext xmlns:c16="http://schemas.microsoft.com/office/drawing/2014/chart" uri="{C3380CC4-5D6E-409C-BE32-E72D297353CC}">
                <c16:uniqueId val="{00000007-6635-4AEA-B908-B23A22D7BB68}"/>
              </c:ext>
            </c:extLst>
          </c:dPt>
          <c:dPt>
            <c:idx val="4"/>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6635-4AEA-B908-B23A22D7BB68}"/>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Básico</c:v>
                </c:pt>
                <c:pt idx="1">
                  <c:v>Avanzado</c:v>
                </c:pt>
              </c:strCache>
            </c:strRef>
          </c:cat>
          <c:val>
            <c:numRef>
              <c:f>Hoja1!$B$2:$B$3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A-6635-4AEA-B908-B23A22D7BB68}"/>
            </c:ext>
          </c:extLst>
        </c:ser>
        <c:dLbls>
          <c:showLegendKey val="0"/>
          <c:showVal val="1"/>
          <c:showCatName val="0"/>
          <c:showSerName val="0"/>
          <c:showPercent val="0"/>
          <c:showBubbleSize val="0"/>
          <c:showLeaderLines val="1"/>
        </c:dLbls>
        <c:firstSliceAng val="180"/>
      </c:pieChart>
      <c:spPr>
        <a:noFill/>
        <a:ln>
          <a:noFill/>
        </a:ln>
        <a:effectLst/>
      </c:spPr>
    </c:plotArea>
    <c:legend>
      <c:legendPos val="r"/>
      <c:layout>
        <c:manualLayout>
          <c:xMode val="edge"/>
          <c:yMode val="edge"/>
          <c:x val="0"/>
          <c:y val="0"/>
          <c:w val="0.48796578242501942"/>
          <c:h val="0.172630078713128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legend>
    <c:plotVisOnly val="1"/>
    <c:dispBlanksAs val="zero"/>
    <c:showDLblsOverMax val="0"/>
  </c:chart>
  <c:spPr>
    <a:noFill/>
    <a:ln>
      <a:noFill/>
    </a:ln>
    <a:effectLst/>
  </c:spPr>
  <c:txPr>
    <a:bodyPr/>
    <a:lstStyle/>
    <a:p>
      <a:pPr>
        <a:defRPr sz="1050">
          <a:latin typeface="Lato" panose="020F0502020204030203" pitchFamily="34" charset="0"/>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86761851361517"/>
          <c:y val="5.7685415045941886E-2"/>
          <c:w val="0.24725851080881139"/>
          <c:h val="0.88462916990811624"/>
        </c:manualLayout>
      </c:layout>
      <c:barChart>
        <c:barDir val="bar"/>
        <c:grouping val="clustered"/>
        <c:varyColors val="0"/>
        <c:ser>
          <c:idx val="0"/>
          <c:order val="0"/>
          <c:tx>
            <c:strRef>
              <c:f>Hoja1!$B$1</c:f>
              <c:strCache>
                <c:ptCount val="1"/>
                <c:pt idx="0">
                  <c:v>Columna1</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Smartphone </c:v>
                </c:pt>
                <c:pt idx="1">
                  <c:v>Ordenador portátil</c:v>
                </c:pt>
                <c:pt idx="2">
                  <c:v>Tablet</c:v>
                </c:pt>
                <c:pt idx="3">
                  <c:v>Ordenador de sobremesa</c:v>
                </c:pt>
                <c:pt idx="4">
                  <c:v>Smart TV</c:v>
                </c:pt>
                <c:pt idx="5">
                  <c:v>Chromecast / TV Box</c:v>
                </c:pt>
                <c:pt idx="6">
                  <c:v>Consola de videojuegos de sobremesa</c:v>
                </c:pt>
                <c:pt idx="7">
                  <c:v>Apple TV</c:v>
                </c:pt>
              </c:strCache>
            </c:strRef>
          </c:cat>
          <c:val>
            <c:numRef>
              <c:f>Hoja1!$B$2:$B$9</c:f>
              <c:numCache>
                <c:formatCode>0</c:formatCode>
                <c:ptCount val="8"/>
                <c:pt idx="0">
                  <c:v>56</c:v>
                </c:pt>
                <c:pt idx="1">
                  <c:v>46</c:v>
                </c:pt>
                <c:pt idx="2">
                  <c:v>29</c:v>
                </c:pt>
                <c:pt idx="3">
                  <c:v>28</c:v>
                </c:pt>
                <c:pt idx="4" formatCode="General">
                  <c:v>14</c:v>
                </c:pt>
                <c:pt idx="5" formatCode="General">
                  <c:v>3</c:v>
                </c:pt>
                <c:pt idx="6">
                  <c:v>2</c:v>
                </c:pt>
                <c:pt idx="7" formatCode="General">
                  <c:v>1</c:v>
                </c:pt>
              </c:numCache>
            </c:numRef>
          </c:val>
          <c:extLst xmlns:c16r2="http://schemas.microsoft.com/office/drawing/2015/06/chart">
            <c:ext xmlns:c16="http://schemas.microsoft.com/office/drawing/2014/chart" uri="{C3380CC4-5D6E-409C-BE32-E72D297353CC}">
              <c16:uniqueId val="{00000000-3D74-4933-87FF-7103F7ABA19E}"/>
            </c:ext>
          </c:extLst>
        </c:ser>
        <c:dLbls>
          <c:showLegendKey val="0"/>
          <c:showVal val="1"/>
          <c:showCatName val="0"/>
          <c:showSerName val="0"/>
          <c:showPercent val="0"/>
          <c:showBubbleSize val="0"/>
        </c:dLbls>
        <c:gapWidth val="70"/>
        <c:axId val="350604520"/>
        <c:axId val="278954032"/>
      </c:barChart>
      <c:catAx>
        <c:axId val="3506045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278954032"/>
        <c:crosses val="autoZero"/>
        <c:auto val="1"/>
        <c:lblAlgn val="ctr"/>
        <c:lblOffset val="100"/>
        <c:noMultiLvlLbl val="0"/>
      </c:catAx>
      <c:valAx>
        <c:axId val="278954032"/>
        <c:scaling>
          <c:orientation val="minMax"/>
          <c:max val="100"/>
        </c:scaling>
        <c:delete val="1"/>
        <c:axPos val="t"/>
        <c:numFmt formatCode="0" sourceLinked="1"/>
        <c:majorTickMark val="out"/>
        <c:minorTickMark val="none"/>
        <c:tickLblPos val="none"/>
        <c:crossAx val="350604520"/>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52398785299444"/>
          <c:y val="0.1574388249159149"/>
          <c:w val="0.50570966098776959"/>
          <c:h val="0.67667673016466956"/>
        </c:manualLayout>
      </c:layout>
      <c:pieChart>
        <c:varyColors val="1"/>
        <c:ser>
          <c:idx val="0"/>
          <c:order val="0"/>
          <c:tx>
            <c:strRef>
              <c:f>Hoja1!$B$1</c:f>
              <c:strCache>
                <c:ptCount val="1"/>
                <c:pt idx="0">
                  <c:v>Columna1</c:v>
                </c:pt>
              </c:strCache>
            </c:strRef>
          </c:tx>
          <c:dPt>
            <c:idx val="0"/>
            <c:bubble3D val="0"/>
            <c:explosion val="37"/>
            <c:spPr>
              <a:solidFill>
                <a:srgbClr val="8BAB42"/>
              </a:solidFill>
              <a:ln w="19050">
                <a:solidFill>
                  <a:schemeClr val="lt1"/>
                </a:solidFill>
              </a:ln>
              <a:effectLst/>
            </c:spPr>
            <c:extLst xmlns:c16r2="http://schemas.microsoft.com/office/drawing/2015/06/chart">
              <c:ext xmlns:c16="http://schemas.microsoft.com/office/drawing/2014/chart" uri="{C3380CC4-5D6E-409C-BE32-E72D297353CC}">
                <c16:uniqueId val="{00000001-11E2-4D23-ABBA-A7752C6322D4}"/>
              </c:ext>
            </c:extLst>
          </c:dPt>
          <c:dPt>
            <c:idx val="1"/>
            <c:bubble3D val="0"/>
            <c:spPr>
              <a:solidFill>
                <a:srgbClr val="8BAB42">
                  <a:alpha val="50196"/>
                </a:srgbClr>
              </a:solidFill>
              <a:ln w="19050">
                <a:solidFill>
                  <a:schemeClr val="lt1"/>
                </a:solidFill>
              </a:ln>
              <a:effectLst/>
            </c:spPr>
            <c:extLst xmlns:c16r2="http://schemas.microsoft.com/office/drawing/2015/06/chart">
              <c:ext xmlns:c16="http://schemas.microsoft.com/office/drawing/2014/chart" uri="{C3380CC4-5D6E-409C-BE32-E72D297353CC}">
                <c16:uniqueId val="{00000003-11E2-4D23-ABBA-A7752C6322D4}"/>
              </c:ext>
            </c:extLst>
          </c:dPt>
          <c:dPt>
            <c:idx val="2"/>
            <c:bubble3D val="0"/>
            <c:spPr>
              <a:solidFill>
                <a:srgbClr val="326C62"/>
              </a:solidFill>
              <a:ln w="19050">
                <a:solidFill>
                  <a:schemeClr val="lt1"/>
                </a:solidFill>
              </a:ln>
              <a:effectLst/>
            </c:spPr>
            <c:extLst xmlns:c16r2="http://schemas.microsoft.com/office/drawing/2015/06/chart">
              <c:ext xmlns:c16="http://schemas.microsoft.com/office/drawing/2014/chart" uri="{C3380CC4-5D6E-409C-BE32-E72D297353CC}">
                <c16:uniqueId val="{00000005-11E2-4D23-ABBA-A7752C6322D4}"/>
              </c:ext>
            </c:extLst>
          </c:dPt>
          <c:dPt>
            <c:idx val="3"/>
            <c:bubble3D val="0"/>
            <c:spPr>
              <a:solidFill>
                <a:srgbClr val="CC9900"/>
              </a:solidFill>
              <a:ln w="19050">
                <a:solidFill>
                  <a:schemeClr val="lt1"/>
                </a:solidFill>
              </a:ln>
              <a:effectLst/>
            </c:spPr>
            <c:extLst xmlns:c16r2="http://schemas.microsoft.com/office/drawing/2015/06/chart">
              <c:ext xmlns:c16="http://schemas.microsoft.com/office/drawing/2014/chart" uri="{C3380CC4-5D6E-409C-BE32-E72D297353CC}">
                <c16:uniqueId val="{00000007-11E2-4D23-ABBA-A7752C6322D4}"/>
              </c:ext>
            </c:extLst>
          </c:dPt>
          <c:dPt>
            <c:idx val="4"/>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11E2-4D23-ABBA-A7752C6322D4}"/>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86</c:v>
                </c:pt>
                <c:pt idx="1">
                  <c:v>14</c:v>
                </c:pt>
              </c:numCache>
            </c:numRef>
          </c:val>
          <c:extLst xmlns:c16r2="http://schemas.microsoft.com/office/drawing/2015/06/chart">
            <c:ext xmlns:c16="http://schemas.microsoft.com/office/drawing/2014/chart" uri="{C3380CC4-5D6E-409C-BE32-E72D297353CC}">
              <c16:uniqueId val="{0000000A-11E2-4D23-ABBA-A7752C6322D4}"/>
            </c:ext>
          </c:extLst>
        </c:ser>
        <c:dLbls>
          <c:showLegendKey val="0"/>
          <c:showVal val="1"/>
          <c:showCatName val="0"/>
          <c:showSerName val="0"/>
          <c:showPercent val="0"/>
          <c:showBubbleSize val="0"/>
          <c:showLeaderLines val="1"/>
        </c:dLbls>
        <c:firstSliceAng val="180"/>
      </c:pieChart>
      <c:spPr>
        <a:noFill/>
        <a:ln>
          <a:noFill/>
        </a:ln>
        <a:effectLst/>
      </c:spPr>
    </c:plotArea>
    <c:legend>
      <c:legendPos val="r"/>
      <c:overlay val="0"/>
      <c:txPr>
        <a:bodyPr/>
        <a:lstStyle/>
        <a:p>
          <a:pPr>
            <a:defRPr sz="1000">
              <a:solidFill>
                <a:schemeClr val="tx1">
                  <a:lumMod val="65000"/>
                  <a:lumOff val="35000"/>
                </a:schemeClr>
              </a:solidFill>
            </a:defRPr>
          </a:pPr>
          <a:endParaRPr lang="es-ES"/>
        </a:p>
      </c:txPr>
    </c:legend>
    <c:plotVisOnly val="1"/>
    <c:dispBlanksAs val="zero"/>
    <c:showDLblsOverMax val="0"/>
  </c:chart>
  <c:spPr>
    <a:noFill/>
    <a:ln>
      <a:noFill/>
    </a:ln>
    <a:effectLst/>
  </c:spPr>
  <c:txPr>
    <a:bodyPr/>
    <a:lstStyle/>
    <a:p>
      <a:pPr>
        <a:defRPr sz="1050">
          <a:latin typeface="Lato" panose="020F0502020204030203" pitchFamily="34" charset="0"/>
        </a:defRPr>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86761851361517"/>
          <c:y val="5.7685415045941886E-2"/>
          <c:w val="0.29796714833217641"/>
          <c:h val="0.88462916990811624"/>
        </c:manualLayout>
      </c:layout>
      <c:barChart>
        <c:barDir val="bar"/>
        <c:grouping val="clustered"/>
        <c:varyColors val="0"/>
        <c:ser>
          <c:idx val="0"/>
          <c:order val="0"/>
          <c:tx>
            <c:strRef>
              <c:f>Hoja1!$B$1</c:f>
              <c:strCache>
                <c:ptCount val="1"/>
                <c:pt idx="0">
                  <c:v>Columna1</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Smartphone</c:v>
                </c:pt>
                <c:pt idx="1">
                  <c:v>Ordenador portátil</c:v>
                </c:pt>
                <c:pt idx="2">
                  <c:v>Ordenador de sobremesa</c:v>
                </c:pt>
                <c:pt idx="3">
                  <c:v>Tablet</c:v>
                </c:pt>
                <c:pt idx="4">
                  <c:v>Smart TV</c:v>
                </c:pt>
                <c:pt idx="5">
                  <c:v>Chromecast / TV Box</c:v>
                </c:pt>
                <c:pt idx="6">
                  <c:v>Consola de videojuegos de
sobremesa</c:v>
                </c:pt>
                <c:pt idx="7">
                  <c:v>Apple TV</c:v>
                </c:pt>
              </c:strCache>
            </c:strRef>
          </c:cat>
          <c:val>
            <c:numRef>
              <c:f>Hoja1!$B$2:$B$9</c:f>
              <c:numCache>
                <c:formatCode>0</c:formatCode>
                <c:ptCount val="8"/>
                <c:pt idx="0">
                  <c:v>35.300000000000011</c:v>
                </c:pt>
                <c:pt idx="1">
                  <c:v>29</c:v>
                </c:pt>
                <c:pt idx="2">
                  <c:v>17.7</c:v>
                </c:pt>
                <c:pt idx="3">
                  <c:v>11.8</c:v>
                </c:pt>
                <c:pt idx="4">
                  <c:v>4.3</c:v>
                </c:pt>
                <c:pt idx="5">
                  <c:v>1.1000000000000001</c:v>
                </c:pt>
                <c:pt idx="6">
                  <c:v>0.4</c:v>
                </c:pt>
                <c:pt idx="7">
                  <c:v>0.4</c:v>
                </c:pt>
              </c:numCache>
            </c:numRef>
          </c:val>
          <c:extLst xmlns:c16r2="http://schemas.microsoft.com/office/drawing/2015/06/chart">
            <c:ext xmlns:c16="http://schemas.microsoft.com/office/drawing/2014/chart" uri="{C3380CC4-5D6E-409C-BE32-E72D297353CC}">
              <c16:uniqueId val="{00000000-A86F-49B3-9F56-C31B75DB038C}"/>
            </c:ext>
          </c:extLst>
        </c:ser>
        <c:dLbls>
          <c:showLegendKey val="0"/>
          <c:showVal val="1"/>
          <c:showCatName val="0"/>
          <c:showSerName val="0"/>
          <c:showPercent val="0"/>
          <c:showBubbleSize val="0"/>
        </c:dLbls>
        <c:gapWidth val="70"/>
        <c:axId val="350604912"/>
        <c:axId val="278957168"/>
      </c:barChart>
      <c:catAx>
        <c:axId val="350604912"/>
        <c:scaling>
          <c:orientation val="maxMin"/>
        </c:scaling>
        <c:delete val="1"/>
        <c:axPos val="l"/>
        <c:numFmt formatCode="General" sourceLinked="1"/>
        <c:majorTickMark val="none"/>
        <c:minorTickMark val="none"/>
        <c:tickLblPos val="none"/>
        <c:crossAx val="278957168"/>
        <c:crosses val="autoZero"/>
        <c:auto val="1"/>
        <c:lblAlgn val="ctr"/>
        <c:lblOffset val="100"/>
        <c:noMultiLvlLbl val="0"/>
      </c:catAx>
      <c:valAx>
        <c:axId val="278957168"/>
        <c:scaling>
          <c:orientation val="minMax"/>
          <c:max val="100"/>
        </c:scaling>
        <c:delete val="1"/>
        <c:axPos val="t"/>
        <c:numFmt formatCode="0" sourceLinked="1"/>
        <c:majorTickMark val="out"/>
        <c:minorTickMark val="none"/>
        <c:tickLblPos val="none"/>
        <c:crossAx val="35060491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52398785299444"/>
          <c:y val="0.1574388249159149"/>
          <c:w val="0.50570966098776959"/>
          <c:h val="0.67667673016466956"/>
        </c:manualLayout>
      </c:layout>
      <c:pieChart>
        <c:varyColors val="1"/>
        <c:ser>
          <c:idx val="0"/>
          <c:order val="0"/>
          <c:tx>
            <c:strRef>
              <c:f>Hoja1!$B$1</c:f>
              <c:strCache>
                <c:ptCount val="1"/>
                <c:pt idx="0">
                  <c:v>Columna1</c:v>
                </c:pt>
              </c:strCache>
            </c:strRef>
          </c:tx>
          <c:dPt>
            <c:idx val="0"/>
            <c:bubble3D val="0"/>
            <c:explosion val="37"/>
            <c:spPr>
              <a:solidFill>
                <a:srgbClr val="90AC2B"/>
              </a:solidFill>
              <a:ln w="19050">
                <a:solidFill>
                  <a:schemeClr val="lt1"/>
                </a:solidFill>
              </a:ln>
              <a:effectLst/>
            </c:spPr>
            <c:extLst xmlns:c16r2="http://schemas.microsoft.com/office/drawing/2015/06/chart">
              <c:ext xmlns:c16="http://schemas.microsoft.com/office/drawing/2014/chart" uri="{C3380CC4-5D6E-409C-BE32-E72D297353CC}">
                <c16:uniqueId val="{00000001-1EB3-46FC-BD70-36B1D37666D6}"/>
              </c:ext>
            </c:extLst>
          </c:dPt>
          <c:dPt>
            <c:idx val="1"/>
            <c:bubble3D val="0"/>
            <c:spPr>
              <a:solidFill>
                <a:srgbClr val="90AC2B">
                  <a:alpha val="5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1EB3-46FC-BD70-36B1D37666D6}"/>
              </c:ext>
            </c:extLst>
          </c:dPt>
          <c:dPt>
            <c:idx val="2"/>
            <c:bubble3D val="0"/>
            <c:spPr>
              <a:solidFill>
                <a:srgbClr val="326C62"/>
              </a:solidFill>
              <a:ln w="19050">
                <a:solidFill>
                  <a:schemeClr val="lt1"/>
                </a:solidFill>
              </a:ln>
              <a:effectLst/>
            </c:spPr>
            <c:extLst xmlns:c16r2="http://schemas.microsoft.com/office/drawing/2015/06/chart">
              <c:ext xmlns:c16="http://schemas.microsoft.com/office/drawing/2014/chart" uri="{C3380CC4-5D6E-409C-BE32-E72D297353CC}">
                <c16:uniqueId val="{00000005-1EB3-46FC-BD70-36B1D37666D6}"/>
              </c:ext>
            </c:extLst>
          </c:dPt>
          <c:dPt>
            <c:idx val="3"/>
            <c:bubble3D val="0"/>
            <c:spPr>
              <a:solidFill>
                <a:srgbClr val="CC9900"/>
              </a:solidFill>
              <a:ln w="19050">
                <a:solidFill>
                  <a:schemeClr val="lt1"/>
                </a:solidFill>
              </a:ln>
              <a:effectLst/>
            </c:spPr>
            <c:extLst xmlns:c16r2="http://schemas.microsoft.com/office/drawing/2015/06/chart">
              <c:ext xmlns:c16="http://schemas.microsoft.com/office/drawing/2014/chart" uri="{C3380CC4-5D6E-409C-BE32-E72D297353CC}">
                <c16:uniqueId val="{00000007-1EB3-46FC-BD70-36B1D37666D6}"/>
              </c:ext>
            </c:extLst>
          </c:dPt>
          <c:dPt>
            <c:idx val="4"/>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1EB3-46FC-BD70-36B1D37666D6}"/>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67</c:v>
                </c:pt>
                <c:pt idx="1">
                  <c:v>33</c:v>
                </c:pt>
              </c:numCache>
            </c:numRef>
          </c:val>
          <c:extLst xmlns:c16r2="http://schemas.microsoft.com/office/drawing/2015/06/chart">
            <c:ext xmlns:c16="http://schemas.microsoft.com/office/drawing/2014/chart" uri="{C3380CC4-5D6E-409C-BE32-E72D297353CC}">
              <c16:uniqueId val="{0000000A-1EB3-46FC-BD70-36B1D37666D6}"/>
            </c:ext>
          </c:extLst>
        </c:ser>
        <c:dLbls>
          <c:showLegendKey val="0"/>
          <c:showVal val="1"/>
          <c:showCatName val="0"/>
          <c:showSerName val="0"/>
          <c:showPercent val="0"/>
          <c:showBubbleSize val="0"/>
          <c:showLeaderLines val="1"/>
        </c:dLbls>
        <c:firstSliceAng val="180"/>
      </c:pieChart>
      <c:spPr>
        <a:noFill/>
        <a:ln>
          <a:noFill/>
        </a:ln>
        <a:effectLst/>
      </c:spPr>
    </c:plotArea>
    <c:legend>
      <c:legendPos val="r"/>
      <c:overlay val="0"/>
      <c:txPr>
        <a:bodyPr/>
        <a:lstStyle/>
        <a:p>
          <a:pPr>
            <a:defRPr sz="1000">
              <a:solidFill>
                <a:schemeClr val="tx1">
                  <a:lumMod val="65000"/>
                  <a:lumOff val="35000"/>
                </a:schemeClr>
              </a:solidFill>
            </a:defRPr>
          </a:pPr>
          <a:endParaRPr lang="es-ES"/>
        </a:p>
      </c:txPr>
    </c:legend>
    <c:plotVisOnly val="1"/>
    <c:dispBlanksAs val="zero"/>
    <c:showDLblsOverMax val="0"/>
  </c:chart>
  <c:spPr>
    <a:noFill/>
    <a:ln>
      <a:noFill/>
    </a:ln>
    <a:effectLst/>
  </c:spPr>
  <c:txPr>
    <a:bodyPr/>
    <a:lstStyle/>
    <a:p>
      <a:pPr>
        <a:defRPr sz="1050">
          <a:latin typeface="Lato" panose="020F0502020204030203" pitchFamily="34" charset="0"/>
        </a:defRPr>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52398785299444"/>
          <c:y val="0.1574388249159149"/>
          <c:w val="0.50570966098776959"/>
          <c:h val="0.67667673016466956"/>
        </c:manualLayout>
      </c:layout>
      <c:pieChart>
        <c:varyColors val="1"/>
        <c:ser>
          <c:idx val="0"/>
          <c:order val="0"/>
          <c:tx>
            <c:strRef>
              <c:f>Hoja1!$B$1</c:f>
              <c:strCache>
                <c:ptCount val="1"/>
                <c:pt idx="0">
                  <c:v>Columna1</c:v>
                </c:pt>
              </c:strCache>
            </c:strRef>
          </c:tx>
          <c:dPt>
            <c:idx val="0"/>
            <c:bubble3D val="0"/>
            <c:explosion val="37"/>
            <c:spPr>
              <a:solidFill>
                <a:srgbClr val="90AC2B"/>
              </a:solidFill>
              <a:ln w="19050">
                <a:solidFill>
                  <a:schemeClr val="lt1"/>
                </a:solidFill>
              </a:ln>
              <a:effectLst/>
            </c:spPr>
            <c:extLst xmlns:c16r2="http://schemas.microsoft.com/office/drawing/2015/06/chart">
              <c:ext xmlns:c16="http://schemas.microsoft.com/office/drawing/2014/chart" uri="{C3380CC4-5D6E-409C-BE32-E72D297353CC}">
                <c16:uniqueId val="{00000001-5C64-4217-AE6D-C7B93C2BD205}"/>
              </c:ext>
            </c:extLst>
          </c:dPt>
          <c:dPt>
            <c:idx val="1"/>
            <c:bubble3D val="0"/>
            <c:spPr>
              <a:solidFill>
                <a:srgbClr val="90AC2B">
                  <a:alpha val="5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5C64-4217-AE6D-C7B93C2BD205}"/>
              </c:ext>
            </c:extLst>
          </c:dPt>
          <c:dPt>
            <c:idx val="2"/>
            <c:bubble3D val="0"/>
            <c:spPr>
              <a:solidFill>
                <a:srgbClr val="326C62"/>
              </a:solidFill>
              <a:ln w="19050">
                <a:solidFill>
                  <a:schemeClr val="lt1"/>
                </a:solidFill>
              </a:ln>
              <a:effectLst/>
            </c:spPr>
            <c:extLst xmlns:c16r2="http://schemas.microsoft.com/office/drawing/2015/06/chart">
              <c:ext xmlns:c16="http://schemas.microsoft.com/office/drawing/2014/chart" uri="{C3380CC4-5D6E-409C-BE32-E72D297353CC}">
                <c16:uniqueId val="{00000005-5C64-4217-AE6D-C7B93C2BD205}"/>
              </c:ext>
            </c:extLst>
          </c:dPt>
          <c:dPt>
            <c:idx val="3"/>
            <c:bubble3D val="0"/>
            <c:spPr>
              <a:solidFill>
                <a:srgbClr val="CC9900"/>
              </a:solidFill>
              <a:ln w="19050">
                <a:solidFill>
                  <a:schemeClr val="lt1"/>
                </a:solidFill>
              </a:ln>
              <a:effectLst/>
            </c:spPr>
            <c:extLst xmlns:c16r2="http://schemas.microsoft.com/office/drawing/2015/06/chart">
              <c:ext xmlns:c16="http://schemas.microsoft.com/office/drawing/2014/chart" uri="{C3380CC4-5D6E-409C-BE32-E72D297353CC}">
                <c16:uniqueId val="{00000007-5C64-4217-AE6D-C7B93C2BD205}"/>
              </c:ext>
            </c:extLst>
          </c:dPt>
          <c:dPt>
            <c:idx val="4"/>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5C64-4217-AE6D-C7B93C2BD205}"/>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82</c:v>
                </c:pt>
                <c:pt idx="1">
                  <c:v>19</c:v>
                </c:pt>
              </c:numCache>
            </c:numRef>
          </c:val>
          <c:extLst xmlns:c16r2="http://schemas.microsoft.com/office/drawing/2015/06/chart">
            <c:ext xmlns:c16="http://schemas.microsoft.com/office/drawing/2014/chart" uri="{C3380CC4-5D6E-409C-BE32-E72D297353CC}">
              <c16:uniqueId val="{0000000A-5C64-4217-AE6D-C7B93C2BD205}"/>
            </c:ext>
          </c:extLst>
        </c:ser>
        <c:dLbls>
          <c:showLegendKey val="0"/>
          <c:showVal val="1"/>
          <c:showCatName val="0"/>
          <c:showSerName val="0"/>
          <c:showPercent val="0"/>
          <c:showBubbleSize val="0"/>
          <c:showLeaderLines val="1"/>
        </c:dLbls>
        <c:firstSliceAng val="180"/>
      </c:pieChart>
      <c:spPr>
        <a:noFill/>
        <a:ln>
          <a:noFill/>
        </a:ln>
        <a:effectLst/>
      </c:spPr>
    </c:plotArea>
    <c:legend>
      <c:legendPos val="r"/>
      <c:overlay val="0"/>
      <c:txPr>
        <a:bodyPr/>
        <a:lstStyle/>
        <a:p>
          <a:pPr>
            <a:defRPr sz="1000">
              <a:solidFill>
                <a:schemeClr val="tx1">
                  <a:lumMod val="65000"/>
                  <a:lumOff val="35000"/>
                </a:schemeClr>
              </a:solidFill>
            </a:defRPr>
          </a:pPr>
          <a:endParaRPr lang="es-ES"/>
        </a:p>
      </c:txPr>
    </c:legend>
    <c:plotVisOnly val="1"/>
    <c:dispBlanksAs val="zero"/>
    <c:showDLblsOverMax val="0"/>
  </c:chart>
  <c:spPr>
    <a:noFill/>
    <a:ln>
      <a:noFill/>
    </a:ln>
    <a:effectLst/>
  </c:spPr>
  <c:txPr>
    <a:bodyPr/>
    <a:lstStyle/>
    <a:p>
      <a:pPr>
        <a:defRPr sz="1050">
          <a:latin typeface="Lato" panose="020F0502020204030203" pitchFamily="34" charset="0"/>
        </a:defRPr>
      </a:pPr>
      <a:endParaRPr lang="es-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Columna1</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Samsung</c:v>
                </c:pt>
                <c:pt idx="1">
                  <c:v>LG</c:v>
                </c:pt>
                <c:pt idx="2">
                  <c:v>SONY</c:v>
                </c:pt>
                <c:pt idx="3">
                  <c:v>Philips</c:v>
                </c:pt>
                <c:pt idx="4">
                  <c:v>Panasonic</c:v>
                </c:pt>
                <c:pt idx="5">
                  <c:v>Toshiba</c:v>
                </c:pt>
                <c:pt idx="6">
                  <c:v>OKI</c:v>
                </c:pt>
                <c:pt idx="7">
                  <c:v>Otra</c:v>
                </c:pt>
              </c:strCache>
            </c:strRef>
          </c:cat>
          <c:val>
            <c:numRef>
              <c:f>Hoja1!$B$2:$B$9</c:f>
              <c:numCache>
                <c:formatCode>0</c:formatCode>
                <c:ptCount val="8"/>
                <c:pt idx="0">
                  <c:v>43.5</c:v>
                </c:pt>
                <c:pt idx="1">
                  <c:v>32.6</c:v>
                </c:pt>
                <c:pt idx="2">
                  <c:v>8.5</c:v>
                </c:pt>
                <c:pt idx="3">
                  <c:v>6.2</c:v>
                </c:pt>
                <c:pt idx="4">
                  <c:v>6</c:v>
                </c:pt>
                <c:pt idx="5">
                  <c:v>1.3</c:v>
                </c:pt>
                <c:pt idx="6">
                  <c:v>0.60000000000000009</c:v>
                </c:pt>
                <c:pt idx="7" formatCode="General">
                  <c:v>5</c:v>
                </c:pt>
              </c:numCache>
            </c:numRef>
          </c:val>
          <c:extLst xmlns:c16r2="http://schemas.microsoft.com/office/drawing/2015/06/chart">
            <c:ext xmlns:c16="http://schemas.microsoft.com/office/drawing/2014/chart" uri="{C3380CC4-5D6E-409C-BE32-E72D297353CC}">
              <c16:uniqueId val="{00000000-CBF6-4238-BE18-5E476A0D72E9}"/>
            </c:ext>
          </c:extLst>
        </c:ser>
        <c:dLbls>
          <c:showLegendKey val="0"/>
          <c:showVal val="1"/>
          <c:showCatName val="0"/>
          <c:showSerName val="0"/>
          <c:showPercent val="0"/>
          <c:showBubbleSize val="0"/>
        </c:dLbls>
        <c:gapWidth val="70"/>
        <c:axId val="278955992"/>
        <c:axId val="180661664"/>
      </c:barChart>
      <c:catAx>
        <c:axId val="278955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180661664"/>
        <c:crosses val="autoZero"/>
        <c:auto val="1"/>
        <c:lblAlgn val="ctr"/>
        <c:lblOffset val="100"/>
        <c:noMultiLvlLbl val="0"/>
      </c:catAx>
      <c:valAx>
        <c:axId val="180661664"/>
        <c:scaling>
          <c:orientation val="minMax"/>
          <c:max val="100"/>
        </c:scaling>
        <c:delete val="1"/>
        <c:axPos val="t"/>
        <c:numFmt formatCode="0" sourceLinked="1"/>
        <c:majorTickMark val="out"/>
        <c:minorTickMark val="none"/>
        <c:tickLblPos val="none"/>
        <c:crossAx val="27895599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82753128445081"/>
          <c:y val="3.0935604640533281E-2"/>
          <c:w val="0.46480947876318657"/>
          <c:h val="0.85360476009833763"/>
        </c:manualLayout>
      </c:layout>
      <c:barChart>
        <c:barDir val="col"/>
        <c:grouping val="percentStacked"/>
        <c:varyColors val="0"/>
        <c:ser>
          <c:idx val="0"/>
          <c:order val="0"/>
          <c:tx>
            <c:strRef>
              <c:f>Hoja1!$B$1</c:f>
              <c:strCache>
                <c:ptCount val="1"/>
                <c:pt idx="0">
                  <c:v>Solo me he conectado una vez / solo por probar</c:v>
                </c:pt>
              </c:strCache>
            </c:strRef>
          </c:tx>
          <c:spPr>
            <a:solidFill>
              <a:schemeClr val="accent3">
                <a:lumMod val="40000"/>
                <a:lumOff val="60000"/>
              </a:scheme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Lato" panose="020B0604020202020204" charset="0"/>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Hoja1!$B$2</c:f>
              <c:numCache>
                <c:formatCode>General</c:formatCode>
                <c:ptCount val="1"/>
                <c:pt idx="0">
                  <c:v>10</c:v>
                </c:pt>
              </c:numCache>
            </c:numRef>
          </c:val>
          <c:extLst xmlns:c16r2="http://schemas.microsoft.com/office/drawing/2015/06/chart">
            <c:ext xmlns:c16="http://schemas.microsoft.com/office/drawing/2014/chart" uri="{C3380CC4-5D6E-409C-BE32-E72D297353CC}">
              <c16:uniqueId val="{00000001-C230-4F76-A13B-65C6D9D1903F}"/>
            </c:ext>
          </c:extLst>
        </c:ser>
        <c:ser>
          <c:idx val="1"/>
          <c:order val="1"/>
          <c:tx>
            <c:strRef>
              <c:f>Hoja1!$C$1</c:f>
              <c:strCache>
                <c:ptCount val="1"/>
                <c:pt idx="0">
                  <c:v>Con menor frecuencia</c:v>
                </c:pt>
              </c:strCache>
            </c:strRef>
          </c:tx>
          <c:spPr>
            <a:solidFill>
              <a:schemeClr val="accent3">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Lato" panose="020B0604020202020204" charset="0"/>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Hoja1!$C$2</c:f>
              <c:numCache>
                <c:formatCode>General</c:formatCode>
                <c:ptCount val="1"/>
                <c:pt idx="0">
                  <c:v>17</c:v>
                </c:pt>
              </c:numCache>
            </c:numRef>
          </c:val>
          <c:extLst xmlns:c16r2="http://schemas.microsoft.com/office/drawing/2015/06/chart">
            <c:ext xmlns:c16="http://schemas.microsoft.com/office/drawing/2014/chart" uri="{C3380CC4-5D6E-409C-BE32-E72D297353CC}">
              <c16:uniqueId val="{00000002-C230-4F76-A13B-65C6D9D1903F}"/>
            </c:ext>
          </c:extLst>
        </c:ser>
        <c:ser>
          <c:idx val="2"/>
          <c:order val="2"/>
          <c:tx>
            <c:strRef>
              <c:f>Hoja1!$D$1</c:f>
              <c:strCache>
                <c:ptCount val="1"/>
                <c:pt idx="0">
                  <c:v>Al menos una vez al mes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Lato" panose="020B0604020202020204" charset="0"/>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Hoja1!$D$2</c:f>
              <c:numCache>
                <c:formatCode>General</c:formatCode>
                <c:ptCount val="1"/>
                <c:pt idx="0">
                  <c:v>17</c:v>
                </c:pt>
              </c:numCache>
            </c:numRef>
          </c:val>
          <c:extLst xmlns:c16r2="http://schemas.microsoft.com/office/drawing/2015/06/chart">
            <c:ext xmlns:c16="http://schemas.microsoft.com/office/drawing/2014/chart" uri="{C3380CC4-5D6E-409C-BE32-E72D297353CC}">
              <c16:uniqueId val="{00000003-C230-4F76-A13B-65C6D9D1903F}"/>
            </c:ext>
          </c:extLst>
        </c:ser>
        <c:ser>
          <c:idx val="3"/>
          <c:order val="3"/>
          <c:tx>
            <c:strRef>
              <c:f>Hoja1!$E$1</c:f>
              <c:strCache>
                <c:ptCount val="1"/>
                <c:pt idx="0">
                  <c:v>Al menos una vez a la semana</c:v>
                </c:pt>
              </c:strCache>
            </c:strRef>
          </c:tx>
          <c:spPr>
            <a:solidFill>
              <a:schemeClr val="accent3">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Lato" panose="020B0604020202020204" charset="0"/>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Hoja1!$E$2</c:f>
              <c:numCache>
                <c:formatCode>General</c:formatCode>
                <c:ptCount val="1"/>
                <c:pt idx="0">
                  <c:v>32</c:v>
                </c:pt>
              </c:numCache>
            </c:numRef>
          </c:val>
          <c:extLst xmlns:c16r2="http://schemas.microsoft.com/office/drawing/2015/06/chart">
            <c:ext xmlns:c16="http://schemas.microsoft.com/office/drawing/2014/chart" uri="{C3380CC4-5D6E-409C-BE32-E72D297353CC}">
              <c16:uniqueId val="{00000004-C230-4F76-A13B-65C6D9D1903F}"/>
            </c:ext>
          </c:extLst>
        </c:ser>
        <c:ser>
          <c:idx val="4"/>
          <c:order val="4"/>
          <c:tx>
            <c:strRef>
              <c:f>Hoja1!$F$1</c:f>
              <c:strCache>
                <c:ptCount val="1"/>
                <c:pt idx="0">
                  <c:v>A diario</c:v>
                </c:pt>
              </c:strCache>
            </c:strRef>
          </c:tx>
          <c:spPr>
            <a:solidFill>
              <a:schemeClr val="accent3">
                <a:lumMod val="50000"/>
              </a:schemeClr>
            </a:solidFill>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Hoja1!$F$2</c:f>
              <c:numCache>
                <c:formatCode>General</c:formatCode>
                <c:ptCount val="1"/>
                <c:pt idx="0">
                  <c:v>24</c:v>
                </c:pt>
              </c:numCache>
            </c:numRef>
          </c:val>
          <c:extLst xmlns:c16r2="http://schemas.microsoft.com/office/drawing/2015/06/chart">
            <c:ext xmlns:c16="http://schemas.microsoft.com/office/drawing/2014/chart" uri="{C3380CC4-5D6E-409C-BE32-E72D297353CC}">
              <c16:uniqueId val="{00000000-774F-4FD6-8458-7CFD21F86A25}"/>
            </c:ext>
          </c:extLst>
        </c:ser>
        <c:dLbls>
          <c:showLegendKey val="0"/>
          <c:showVal val="0"/>
          <c:showCatName val="0"/>
          <c:showSerName val="0"/>
          <c:showPercent val="0"/>
          <c:showBubbleSize val="0"/>
        </c:dLbls>
        <c:gapWidth val="150"/>
        <c:overlap val="100"/>
        <c:axId val="180659312"/>
        <c:axId val="281708840"/>
      </c:barChart>
      <c:catAx>
        <c:axId val="180659312"/>
        <c:scaling>
          <c:orientation val="minMax"/>
        </c:scaling>
        <c:delete val="1"/>
        <c:axPos val="b"/>
        <c:numFmt formatCode="General" sourceLinked="1"/>
        <c:majorTickMark val="none"/>
        <c:minorTickMark val="none"/>
        <c:tickLblPos val="none"/>
        <c:crossAx val="281708840"/>
        <c:crosses val="autoZero"/>
        <c:auto val="1"/>
        <c:lblAlgn val="ctr"/>
        <c:lblOffset val="100"/>
        <c:noMultiLvlLbl val="0"/>
      </c:catAx>
      <c:valAx>
        <c:axId val="281708840"/>
        <c:scaling>
          <c:orientation val="minMax"/>
        </c:scaling>
        <c:delete val="1"/>
        <c:axPos val="l"/>
        <c:numFmt formatCode="0%" sourceLinked="1"/>
        <c:majorTickMark val="none"/>
        <c:minorTickMark val="none"/>
        <c:tickLblPos val="none"/>
        <c:crossAx val="180659312"/>
        <c:crosses val="autoZero"/>
        <c:crossBetween val="between"/>
      </c:valAx>
      <c:spPr>
        <a:noFill/>
        <a:ln>
          <a:noFill/>
        </a:ln>
        <a:effectLst/>
      </c:spPr>
    </c:plotArea>
    <c:legend>
      <c:legendPos val="l"/>
      <c:layout>
        <c:manualLayout>
          <c:xMode val="edge"/>
          <c:yMode val="edge"/>
          <c:x val="4.7898358246912881E-2"/>
          <c:y val="7.1785015917993522E-2"/>
          <c:w val="0.50977545840984595"/>
          <c:h val="0.814961559991577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Lato" panose="020B060402020202020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Serie 1</c:v>
                </c:pt>
              </c:strCache>
            </c:strRef>
          </c:tx>
          <c:spPr>
            <a:solidFill>
              <a:srgbClr val="90AC2B"/>
            </a:solidFill>
            <a:ln>
              <a:noFill/>
            </a:ln>
            <a:effectLst/>
          </c:spPr>
          <c:invertIfNegative val="0"/>
          <c:dLbls>
            <c:numFmt formatCode="0\%" sourceLinked="0"/>
            <c:spPr>
              <a:noFill/>
              <a:ln>
                <a:noFill/>
              </a:ln>
              <a:effectLst/>
            </c:spPr>
            <c:txPr>
              <a:bodyPr/>
              <a:lstStyle/>
              <a:p>
                <a:pPr>
                  <a:defRPr sz="1000" b="0">
                    <a:solidFill>
                      <a:schemeClr val="tx1">
                        <a:lumMod val="65000"/>
                        <a:lumOff val="35000"/>
                      </a:schemeClr>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Hoja1!$B$2</c:f>
              <c:numCache>
                <c:formatCode>General</c:formatCode>
                <c:ptCount val="1"/>
                <c:pt idx="0">
                  <c:v>14.8</c:v>
                </c:pt>
              </c:numCache>
            </c:numRef>
          </c:val>
          <c:extLst xmlns:c16r2="http://schemas.microsoft.com/office/drawing/2015/06/chart">
            <c:ext xmlns:c16="http://schemas.microsoft.com/office/drawing/2014/chart" uri="{C3380CC4-5D6E-409C-BE32-E72D297353CC}">
              <c16:uniqueId val="{00000000-915C-4D22-8032-FE3CCEEC10A5}"/>
            </c:ext>
          </c:extLst>
        </c:ser>
        <c:ser>
          <c:idx val="1"/>
          <c:order val="1"/>
          <c:tx>
            <c:strRef>
              <c:f>Hoja1!$C$1</c:f>
              <c:strCache>
                <c:ptCount val="1"/>
                <c:pt idx="0">
                  <c:v>Columna1</c:v>
                </c:pt>
              </c:strCache>
            </c:strRef>
          </c:tx>
          <c:spPr>
            <a:solidFill>
              <a:srgbClr val="90AC2B">
                <a:alpha val="75000"/>
              </a:srgbClr>
            </a:solidFill>
            <a:ln>
              <a:noFill/>
            </a:ln>
            <a:effectLst/>
          </c:spPr>
          <c:invertIfNegative val="0"/>
          <c:dLbls>
            <c:numFmt formatCode="0\%" sourceLinked="0"/>
            <c:spPr>
              <a:noFill/>
              <a:ln>
                <a:noFill/>
              </a:ln>
              <a:effectLst/>
            </c:spPr>
            <c:txPr>
              <a:bodyPr/>
              <a:lstStyle/>
              <a:p>
                <a:pPr>
                  <a:defRPr sz="1000" b="0">
                    <a:solidFill>
                      <a:schemeClr val="tx1">
                        <a:lumMod val="65000"/>
                        <a:lumOff val="35000"/>
                      </a:schemeClr>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Hoja1!$C$2</c:f>
              <c:numCache>
                <c:formatCode>General</c:formatCode>
                <c:ptCount val="1"/>
                <c:pt idx="0">
                  <c:v>42</c:v>
                </c:pt>
              </c:numCache>
            </c:numRef>
          </c:val>
          <c:extLst xmlns:c16r2="http://schemas.microsoft.com/office/drawing/2015/06/chart">
            <c:ext xmlns:c16="http://schemas.microsoft.com/office/drawing/2014/chart" uri="{C3380CC4-5D6E-409C-BE32-E72D297353CC}">
              <c16:uniqueId val="{00000001-915C-4D22-8032-FE3CCEEC10A5}"/>
            </c:ext>
          </c:extLst>
        </c:ser>
        <c:ser>
          <c:idx val="2"/>
          <c:order val="2"/>
          <c:tx>
            <c:strRef>
              <c:f>Hoja1!$D$1</c:f>
              <c:strCache>
                <c:ptCount val="1"/>
                <c:pt idx="0">
                  <c:v>Columna2</c:v>
                </c:pt>
              </c:strCache>
            </c:strRef>
          </c:tx>
          <c:spPr>
            <a:solidFill>
              <a:srgbClr val="90AC2B">
                <a:alpha val="50000"/>
              </a:srgbClr>
            </a:solidFill>
            <a:ln>
              <a:noFill/>
            </a:ln>
            <a:effectLst/>
          </c:spPr>
          <c:invertIfNegative val="0"/>
          <c:dLbls>
            <c:numFmt formatCode="0\%" sourceLinked="0"/>
            <c:spPr>
              <a:noFill/>
              <a:ln>
                <a:noFill/>
              </a:ln>
              <a:effectLst/>
            </c:spPr>
            <c:txPr>
              <a:bodyPr/>
              <a:lstStyle/>
              <a:p>
                <a:pPr>
                  <a:defRPr sz="1000" b="0">
                    <a:solidFill>
                      <a:schemeClr val="tx1">
                        <a:lumMod val="65000"/>
                        <a:lumOff val="35000"/>
                      </a:schemeClr>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Hoja1!$D$2</c:f>
              <c:numCache>
                <c:formatCode>General</c:formatCode>
                <c:ptCount val="1"/>
                <c:pt idx="0">
                  <c:v>27.5</c:v>
                </c:pt>
              </c:numCache>
            </c:numRef>
          </c:val>
          <c:extLst xmlns:c16r2="http://schemas.microsoft.com/office/drawing/2015/06/chart">
            <c:ext xmlns:c16="http://schemas.microsoft.com/office/drawing/2014/chart" uri="{C3380CC4-5D6E-409C-BE32-E72D297353CC}">
              <c16:uniqueId val="{00000002-915C-4D22-8032-FE3CCEEC10A5}"/>
            </c:ext>
          </c:extLst>
        </c:ser>
        <c:ser>
          <c:idx val="3"/>
          <c:order val="3"/>
          <c:tx>
            <c:strRef>
              <c:f>Hoja1!$E$1</c:f>
              <c:strCache>
                <c:ptCount val="1"/>
                <c:pt idx="0">
                  <c:v>Columna3</c:v>
                </c:pt>
              </c:strCache>
            </c:strRef>
          </c:tx>
          <c:spPr>
            <a:solidFill>
              <a:schemeClr val="accent3">
                <a:lumMod val="40000"/>
                <a:lumOff val="60000"/>
              </a:schemeClr>
            </a:solidFill>
          </c:spPr>
          <c:invertIfNegative val="0"/>
          <c:dLbls>
            <c:numFmt formatCode="0\%" sourceLinked="0"/>
            <c:spPr>
              <a:noFill/>
              <a:ln>
                <a:noFill/>
              </a:ln>
              <a:effectLst/>
            </c:spPr>
            <c:txPr>
              <a:bodyPr wrap="square" lIns="38100" tIns="19050" rIns="38100" bIns="19050" anchor="ctr">
                <a:spAutoFit/>
              </a:bodyPr>
              <a:lstStyle/>
              <a:p>
                <a:pPr>
                  <a:defRPr sz="1000" b="0">
                    <a:solidFill>
                      <a:schemeClr val="tx1">
                        <a:lumMod val="65000"/>
                        <a:lumOff val="35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Hoja1!$E$2</c:f>
              <c:numCache>
                <c:formatCode>General</c:formatCode>
                <c:ptCount val="1"/>
                <c:pt idx="0">
                  <c:v>15.7</c:v>
                </c:pt>
              </c:numCache>
            </c:numRef>
          </c:val>
          <c:extLst xmlns:c16r2="http://schemas.microsoft.com/office/drawing/2015/06/chart">
            <c:ext xmlns:c16="http://schemas.microsoft.com/office/drawing/2014/chart" uri="{C3380CC4-5D6E-409C-BE32-E72D297353CC}">
              <c16:uniqueId val="{00000003-915C-4D22-8032-FE3CCEEC10A5}"/>
            </c:ext>
          </c:extLst>
        </c:ser>
        <c:dLbls>
          <c:showLegendKey val="0"/>
          <c:showVal val="1"/>
          <c:showCatName val="0"/>
          <c:showSerName val="0"/>
          <c:showPercent val="0"/>
          <c:showBubbleSize val="0"/>
        </c:dLbls>
        <c:gapWidth val="150"/>
        <c:overlap val="100"/>
        <c:axId val="285924944"/>
        <c:axId val="285925336"/>
      </c:barChart>
      <c:catAx>
        <c:axId val="285924944"/>
        <c:scaling>
          <c:orientation val="minMax"/>
        </c:scaling>
        <c:delete val="1"/>
        <c:axPos val="t"/>
        <c:numFmt formatCode="General" sourceLinked="1"/>
        <c:majorTickMark val="out"/>
        <c:minorTickMark val="none"/>
        <c:tickLblPos val="none"/>
        <c:crossAx val="285925336"/>
        <c:crosses val="autoZero"/>
        <c:auto val="1"/>
        <c:lblAlgn val="ctr"/>
        <c:lblOffset val="100"/>
        <c:noMultiLvlLbl val="0"/>
      </c:catAx>
      <c:valAx>
        <c:axId val="285925336"/>
        <c:scaling>
          <c:orientation val="maxMin"/>
        </c:scaling>
        <c:delete val="1"/>
        <c:axPos val="l"/>
        <c:numFmt formatCode="0%" sourceLinked="1"/>
        <c:majorTickMark val="out"/>
        <c:minorTickMark val="none"/>
        <c:tickLblPos val="none"/>
        <c:crossAx val="285924944"/>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Lato" panose="020F0502020204030203" pitchFamily="34" charset="0"/>
        </a:defRPr>
      </a:pPr>
      <a:endParaRPr lang="es-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32671093317588E-2"/>
          <c:y val="2.3808114114989436E-2"/>
          <c:w val="0.98166726796759329"/>
          <c:h val="0.97619206126872704"/>
        </c:manualLayout>
      </c:layout>
      <c:barChart>
        <c:barDir val="bar"/>
        <c:grouping val="percentStacked"/>
        <c:varyColors val="0"/>
        <c:ser>
          <c:idx val="0"/>
          <c:order val="0"/>
          <c:tx>
            <c:strRef>
              <c:f>Hoja1!$B$1</c:f>
              <c:strCache>
                <c:ptCount val="1"/>
                <c:pt idx="0">
                  <c:v>Nada satisfecho (0 a 2)</c:v>
                </c:pt>
              </c:strCache>
            </c:strRef>
          </c:tx>
          <c:spPr>
            <a:solidFill>
              <a:schemeClr val="accent6">
                <a:lumMod val="40000"/>
                <a:lumOff val="60000"/>
              </a:schemeClr>
            </a:solidFill>
            <a:ln>
              <a:noFill/>
            </a:ln>
            <a:effectLst/>
          </c:spPr>
          <c:invertIfNegative val="0"/>
          <c:dLbls>
            <c:dLbl>
              <c:idx val="0"/>
              <c:layout>
                <c:manualLayout>
                  <c:x val="-2.9894958062317242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438-4367-8A29-C1550288DB33}"/>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Hoja1!$B$2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1-8438-4367-8A29-C1550288DB33}"/>
            </c:ext>
          </c:extLst>
        </c:ser>
        <c:ser>
          <c:idx val="1"/>
          <c:order val="1"/>
          <c:tx>
            <c:strRef>
              <c:f>Hoja1!$C$1</c:f>
              <c:strCache>
                <c:ptCount val="1"/>
                <c:pt idx="0">
                  <c:v>(3 a 4)</c:v>
                </c:pt>
              </c:strCache>
            </c:strRef>
          </c:tx>
          <c:spPr>
            <a:solidFill>
              <a:schemeClr val="accent6">
                <a:lumMod val="20000"/>
                <a:lumOff val="80000"/>
              </a:schemeClr>
            </a:solidFill>
            <a:ln>
              <a:noFill/>
            </a:ln>
            <a:effectLst/>
          </c:spPr>
          <c:invertIfNegative val="0"/>
          <c:dLbls>
            <c:dLbl>
              <c:idx val="0"/>
              <c:layout>
                <c:manualLayout>
                  <c:x val="2.9894958062317116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438-4367-8A29-C1550288DB33}"/>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3-8438-4367-8A29-C1550288DB33}"/>
            </c:ext>
          </c:extLst>
        </c:ser>
        <c:ser>
          <c:idx val="2"/>
          <c:order val="2"/>
          <c:tx>
            <c:strRef>
              <c:f>Hoja1!$D$1</c:f>
              <c:strCache>
                <c:ptCount val="1"/>
                <c:pt idx="0">
                  <c:v>(5 a 6)</c:v>
                </c:pt>
              </c:strCache>
            </c:strRef>
          </c:tx>
          <c:spPr>
            <a:solidFill>
              <a:schemeClr val="bg2">
                <a:lumMod val="40000"/>
                <a:lumOff val="60000"/>
                <a:alpha val="50000"/>
              </a:schemeClr>
            </a:solidFill>
            <a:ln>
              <a:noFill/>
            </a:ln>
            <a:effectLst/>
          </c:spPr>
          <c:invertIfNegative val="0"/>
          <c:dLbls>
            <c:dLbl>
              <c:idx val="0"/>
              <c:layout>
                <c:manualLayout>
                  <c:x val="2.9894958062316574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438-4367-8A29-C1550288DB33}"/>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Hoja1!$D$2</c:f>
              <c:numCache>
                <c:formatCode>General</c:formatCode>
                <c:ptCount val="1"/>
                <c:pt idx="0">
                  <c:v>17</c:v>
                </c:pt>
              </c:numCache>
            </c:numRef>
          </c:val>
          <c:extLst xmlns:c16r2="http://schemas.microsoft.com/office/drawing/2015/06/chart">
            <c:ext xmlns:c16="http://schemas.microsoft.com/office/drawing/2014/chart" uri="{C3380CC4-5D6E-409C-BE32-E72D297353CC}">
              <c16:uniqueId val="{00000005-8438-4367-8A29-C1550288DB33}"/>
            </c:ext>
          </c:extLst>
        </c:ser>
        <c:ser>
          <c:idx val="3"/>
          <c:order val="3"/>
          <c:tx>
            <c:strRef>
              <c:f>Hoja1!$E$1</c:f>
              <c:strCache>
                <c:ptCount val="1"/>
                <c:pt idx="0">
                  <c:v>(7 a 8)</c:v>
                </c:pt>
              </c:strCache>
            </c:strRef>
          </c:tx>
          <c:spPr>
            <a:solidFill>
              <a:schemeClr val="accent3">
                <a:lumMod val="60000"/>
                <a:lumOff val="40000"/>
                <a:alpha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Hoja1!$E$2</c:f>
              <c:numCache>
                <c:formatCode>General</c:formatCode>
                <c:ptCount val="1"/>
                <c:pt idx="0">
                  <c:v>44</c:v>
                </c:pt>
              </c:numCache>
            </c:numRef>
          </c:val>
          <c:extLst xmlns:c16r2="http://schemas.microsoft.com/office/drawing/2015/06/chart">
            <c:ext xmlns:c16="http://schemas.microsoft.com/office/drawing/2014/chart" uri="{C3380CC4-5D6E-409C-BE32-E72D297353CC}">
              <c16:uniqueId val="{00000006-8438-4367-8A29-C1550288DB33}"/>
            </c:ext>
          </c:extLst>
        </c:ser>
        <c:ser>
          <c:idx val="4"/>
          <c:order val="4"/>
          <c:tx>
            <c:strRef>
              <c:f>Hoja1!$F$1</c:f>
              <c:strCache>
                <c:ptCount val="1"/>
                <c:pt idx="0">
                  <c:v>Completamente satisfecho (9 a 10)</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Hoja1!$F$2</c:f>
              <c:numCache>
                <c:formatCode>General</c:formatCode>
                <c:ptCount val="1"/>
                <c:pt idx="0">
                  <c:v>32</c:v>
                </c:pt>
              </c:numCache>
            </c:numRef>
          </c:val>
          <c:extLst xmlns:c16r2="http://schemas.microsoft.com/office/drawing/2015/06/chart">
            <c:ext xmlns:c16="http://schemas.microsoft.com/office/drawing/2014/chart" uri="{C3380CC4-5D6E-409C-BE32-E72D297353CC}">
              <c16:uniqueId val="{00000007-8438-4367-8A29-C1550288DB33}"/>
            </c:ext>
          </c:extLst>
        </c:ser>
        <c:dLbls>
          <c:showLegendKey val="0"/>
          <c:showVal val="1"/>
          <c:showCatName val="0"/>
          <c:showSerName val="0"/>
          <c:showPercent val="0"/>
          <c:showBubbleSize val="0"/>
        </c:dLbls>
        <c:gapWidth val="280"/>
        <c:overlap val="100"/>
        <c:axId val="180124568"/>
        <c:axId val="351169936"/>
      </c:barChart>
      <c:catAx>
        <c:axId val="180124568"/>
        <c:scaling>
          <c:orientation val="minMax"/>
        </c:scaling>
        <c:delete val="1"/>
        <c:axPos val="l"/>
        <c:numFmt formatCode="General" sourceLinked="1"/>
        <c:majorTickMark val="none"/>
        <c:minorTickMark val="none"/>
        <c:tickLblPos val="none"/>
        <c:crossAx val="351169936"/>
        <c:crosses val="autoZero"/>
        <c:auto val="1"/>
        <c:lblAlgn val="ctr"/>
        <c:lblOffset val="100"/>
        <c:noMultiLvlLbl val="0"/>
      </c:catAx>
      <c:valAx>
        <c:axId val="351169936"/>
        <c:scaling>
          <c:orientation val="minMax"/>
        </c:scaling>
        <c:delete val="1"/>
        <c:axPos val="b"/>
        <c:numFmt formatCode="0%" sourceLinked="1"/>
        <c:majorTickMark val="none"/>
        <c:minorTickMark val="none"/>
        <c:tickLblPos val="none"/>
        <c:crossAx val="180124568"/>
        <c:crosses val="autoZero"/>
        <c:crossBetween val="between"/>
      </c:valAx>
      <c:spPr>
        <a:noFill/>
        <a:ln>
          <a:noFill/>
        </a:ln>
        <a:effectLst/>
      </c:spPr>
    </c:plotArea>
    <c:legend>
      <c:legendPos val="t"/>
      <c:layout>
        <c:manualLayout>
          <c:xMode val="edge"/>
          <c:yMode val="edge"/>
          <c:x val="1.3489611114861891E-2"/>
          <c:y val="0.12213522796781635"/>
          <c:w val="0.98589672682268803"/>
          <c:h val="0.17748364936714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legend>
    <c:plotVisOnly val="1"/>
    <c:dispBlanksAs val="gap"/>
    <c:showDLblsOverMax val="0"/>
  </c:chart>
  <c:spPr>
    <a:noFill/>
    <a:ln>
      <a:noFill/>
    </a:ln>
    <a:effectLst/>
  </c:spPr>
  <c:txPr>
    <a:bodyPr/>
    <a:lstStyle/>
    <a:p>
      <a:pPr>
        <a:defRPr>
          <a:latin typeface="Lato" panose="020F0502020204030203" pitchFamily="34" charset="0"/>
        </a:defRPr>
      </a:pPr>
      <a:endParaRPr lang="es-E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52398785299444"/>
          <c:y val="0.1574388249159149"/>
          <c:w val="0.50570966098776959"/>
          <c:h val="0.67667673016466956"/>
        </c:manualLayout>
      </c:layout>
      <c:pieChart>
        <c:varyColors val="1"/>
        <c:ser>
          <c:idx val="0"/>
          <c:order val="0"/>
          <c:tx>
            <c:strRef>
              <c:f>Hoja1!$B$1</c:f>
              <c:strCache>
                <c:ptCount val="1"/>
                <c:pt idx="0">
                  <c:v>Columna1</c:v>
                </c:pt>
              </c:strCache>
            </c:strRef>
          </c:tx>
          <c:dPt>
            <c:idx val="0"/>
            <c:bubble3D val="0"/>
            <c:explosion val="37"/>
            <c:spPr>
              <a:solidFill>
                <a:srgbClr val="8BAB42"/>
              </a:solidFill>
              <a:ln w="19050">
                <a:solidFill>
                  <a:schemeClr val="lt1"/>
                </a:solidFill>
              </a:ln>
              <a:effectLst/>
            </c:spPr>
            <c:extLst xmlns:c16r2="http://schemas.microsoft.com/office/drawing/2015/06/chart">
              <c:ext xmlns:c16="http://schemas.microsoft.com/office/drawing/2014/chart" uri="{C3380CC4-5D6E-409C-BE32-E72D297353CC}">
                <c16:uniqueId val="{00000001-5C64-4217-AE6D-C7B93C2BD205}"/>
              </c:ext>
            </c:extLst>
          </c:dPt>
          <c:dPt>
            <c:idx val="1"/>
            <c:bubble3D val="0"/>
            <c:spPr>
              <a:solidFill>
                <a:srgbClr val="8BAB42">
                  <a:alpha val="50196"/>
                </a:srgbClr>
              </a:solidFill>
              <a:ln w="19050">
                <a:solidFill>
                  <a:schemeClr val="lt1"/>
                </a:solidFill>
              </a:ln>
              <a:effectLst/>
            </c:spPr>
            <c:extLst xmlns:c16r2="http://schemas.microsoft.com/office/drawing/2015/06/chart">
              <c:ext xmlns:c16="http://schemas.microsoft.com/office/drawing/2014/chart" uri="{C3380CC4-5D6E-409C-BE32-E72D297353CC}">
                <c16:uniqueId val="{00000003-5C64-4217-AE6D-C7B93C2BD205}"/>
              </c:ext>
            </c:extLst>
          </c:dPt>
          <c:dPt>
            <c:idx val="2"/>
            <c:bubble3D val="0"/>
            <c:spPr>
              <a:solidFill>
                <a:srgbClr val="326C62"/>
              </a:solidFill>
              <a:ln w="19050">
                <a:solidFill>
                  <a:schemeClr val="lt1"/>
                </a:solidFill>
              </a:ln>
              <a:effectLst/>
            </c:spPr>
            <c:extLst xmlns:c16r2="http://schemas.microsoft.com/office/drawing/2015/06/chart">
              <c:ext xmlns:c16="http://schemas.microsoft.com/office/drawing/2014/chart" uri="{C3380CC4-5D6E-409C-BE32-E72D297353CC}">
                <c16:uniqueId val="{00000005-5C64-4217-AE6D-C7B93C2BD205}"/>
              </c:ext>
            </c:extLst>
          </c:dPt>
          <c:dPt>
            <c:idx val="3"/>
            <c:bubble3D val="0"/>
            <c:spPr>
              <a:solidFill>
                <a:srgbClr val="CC9900"/>
              </a:solidFill>
              <a:ln w="19050">
                <a:solidFill>
                  <a:schemeClr val="lt1"/>
                </a:solidFill>
              </a:ln>
              <a:effectLst/>
            </c:spPr>
            <c:extLst xmlns:c16r2="http://schemas.microsoft.com/office/drawing/2015/06/chart">
              <c:ext xmlns:c16="http://schemas.microsoft.com/office/drawing/2014/chart" uri="{C3380CC4-5D6E-409C-BE32-E72D297353CC}">
                <c16:uniqueId val="{00000007-5C64-4217-AE6D-C7B93C2BD205}"/>
              </c:ext>
            </c:extLst>
          </c:dPt>
          <c:dPt>
            <c:idx val="4"/>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5C64-4217-AE6D-C7B93C2BD205}"/>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70</c:v>
                </c:pt>
                <c:pt idx="1">
                  <c:v>30</c:v>
                </c:pt>
              </c:numCache>
            </c:numRef>
          </c:val>
          <c:extLst xmlns:c16r2="http://schemas.microsoft.com/office/drawing/2015/06/chart">
            <c:ext xmlns:c16="http://schemas.microsoft.com/office/drawing/2014/chart" uri="{C3380CC4-5D6E-409C-BE32-E72D297353CC}">
              <c16:uniqueId val="{0000000A-5C64-4217-AE6D-C7B93C2BD205}"/>
            </c:ext>
          </c:extLst>
        </c:ser>
        <c:dLbls>
          <c:showLegendKey val="0"/>
          <c:showVal val="1"/>
          <c:showCatName val="0"/>
          <c:showSerName val="0"/>
          <c:showPercent val="0"/>
          <c:showBubbleSize val="0"/>
          <c:showLeaderLines val="1"/>
        </c:dLbls>
        <c:firstSliceAng val="180"/>
      </c:pieChart>
      <c:spPr>
        <a:noFill/>
        <a:ln>
          <a:noFill/>
        </a:ln>
        <a:effectLst/>
      </c:spPr>
    </c:plotArea>
    <c:legend>
      <c:legendPos val="r"/>
      <c:overlay val="0"/>
      <c:txPr>
        <a:bodyPr/>
        <a:lstStyle/>
        <a:p>
          <a:pPr>
            <a:defRPr sz="1000">
              <a:solidFill>
                <a:schemeClr val="tx1">
                  <a:lumMod val="65000"/>
                  <a:lumOff val="35000"/>
                </a:schemeClr>
              </a:solidFill>
            </a:defRPr>
          </a:pPr>
          <a:endParaRPr lang="es-ES"/>
        </a:p>
      </c:txPr>
    </c:legend>
    <c:plotVisOnly val="1"/>
    <c:dispBlanksAs val="zero"/>
    <c:showDLblsOverMax val="0"/>
  </c:chart>
  <c:spPr>
    <a:noFill/>
    <a:ln>
      <a:noFill/>
    </a:ln>
    <a:effectLst/>
  </c:spPr>
  <c:txPr>
    <a:bodyPr/>
    <a:lstStyle/>
    <a:p>
      <a:pPr>
        <a:defRPr sz="1050">
          <a:latin typeface="Lato" panose="020F0502020204030203" pitchFamily="34" charset="0"/>
        </a:defRPr>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83034749708475"/>
          <c:y val="1.8511635364511596E-2"/>
          <c:w val="0.49385055269073425"/>
          <c:h val="0.93212400366345771"/>
        </c:manualLayout>
      </c:layout>
      <c:barChart>
        <c:barDir val="bar"/>
        <c:grouping val="clustered"/>
        <c:varyColors val="0"/>
        <c:ser>
          <c:idx val="0"/>
          <c:order val="0"/>
          <c:tx>
            <c:strRef>
              <c:f>Hoja1!$B$1</c:f>
              <c:strCache>
                <c:ptCount val="1"/>
                <c:pt idx="0">
                  <c:v>Columna1</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Películas</c:v>
                </c:pt>
                <c:pt idx="1">
                  <c:v>Series extranjeras</c:v>
                </c:pt>
                <c:pt idx="2">
                  <c:v>Videos de música</c:v>
                </c:pt>
                <c:pt idx="3">
                  <c:v>Series españolas</c:v>
                </c:pt>
                <c:pt idx="4">
                  <c:v>Documentales</c:v>
                </c:pt>
                <c:pt idx="5">
                  <c:v>Vídeos de humor</c:v>
                </c:pt>
                <c:pt idx="6">
                  <c:v>Deportes</c:v>
                </c:pt>
                <c:pt idx="7">
                  <c:v>Videos de tutoriales/ayuda/como se hace</c:v>
                </c:pt>
                <c:pt idx="8">
                  <c:v>Programas de entretenimiento, concursos</c:v>
                </c:pt>
                <c:pt idx="9">
                  <c:v>Vídeos de intereses y aficiones (bricolaje, motor, etc…)</c:v>
                </c:pt>
                <c:pt idx="10">
                  <c:v>Videos no profesionales / domésticos</c:v>
                </c:pt>
                <c:pt idx="11">
                  <c:v>Informativos</c:v>
                </c:pt>
                <c:pt idx="12">
                  <c:v>Videos de gamers/gameplay</c:v>
                </c:pt>
                <c:pt idx="13">
                  <c:v>Adultos</c:v>
                </c:pt>
                <c:pt idx="14">
                  <c:v>Otros</c:v>
                </c:pt>
              </c:strCache>
            </c:strRef>
          </c:cat>
          <c:val>
            <c:numRef>
              <c:f>Hoja1!$B$2:$B$16</c:f>
              <c:numCache>
                <c:formatCode>0</c:formatCode>
                <c:ptCount val="15"/>
                <c:pt idx="0">
                  <c:v>53.7</c:v>
                </c:pt>
                <c:pt idx="1">
                  <c:v>42.1</c:v>
                </c:pt>
                <c:pt idx="2">
                  <c:v>40.700000000000003</c:v>
                </c:pt>
                <c:pt idx="3">
                  <c:v>29.8</c:v>
                </c:pt>
                <c:pt idx="4">
                  <c:v>25.4</c:v>
                </c:pt>
                <c:pt idx="5">
                  <c:v>20.6</c:v>
                </c:pt>
                <c:pt idx="6">
                  <c:v>20.5</c:v>
                </c:pt>
                <c:pt idx="7">
                  <c:v>15.2</c:v>
                </c:pt>
                <c:pt idx="8">
                  <c:v>14.4</c:v>
                </c:pt>
                <c:pt idx="9">
                  <c:v>13.7</c:v>
                </c:pt>
                <c:pt idx="10">
                  <c:v>11.9</c:v>
                </c:pt>
                <c:pt idx="11">
                  <c:v>10.200000000000001</c:v>
                </c:pt>
                <c:pt idx="12">
                  <c:v>8.5</c:v>
                </c:pt>
                <c:pt idx="13">
                  <c:v>4.5</c:v>
                </c:pt>
                <c:pt idx="14">
                  <c:v>6</c:v>
                </c:pt>
              </c:numCache>
            </c:numRef>
          </c:val>
          <c:extLst xmlns:c16r2="http://schemas.microsoft.com/office/drawing/2015/06/chart">
            <c:ext xmlns:c16="http://schemas.microsoft.com/office/drawing/2014/chart" uri="{C3380CC4-5D6E-409C-BE32-E72D297353CC}">
              <c16:uniqueId val="{00000000-23BE-427B-B4C3-40DA56A35169}"/>
            </c:ext>
          </c:extLst>
        </c:ser>
        <c:dLbls>
          <c:showLegendKey val="0"/>
          <c:showVal val="1"/>
          <c:showCatName val="0"/>
          <c:showSerName val="0"/>
          <c:showPercent val="0"/>
          <c:showBubbleSize val="0"/>
        </c:dLbls>
        <c:gapWidth val="70"/>
        <c:axId val="354145864"/>
        <c:axId val="354146256"/>
      </c:barChart>
      <c:catAx>
        <c:axId val="3541458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54146256"/>
        <c:crosses val="autoZero"/>
        <c:auto val="1"/>
        <c:lblAlgn val="ctr"/>
        <c:lblOffset val="100"/>
        <c:noMultiLvlLbl val="0"/>
      </c:catAx>
      <c:valAx>
        <c:axId val="354146256"/>
        <c:scaling>
          <c:orientation val="minMax"/>
          <c:max val="100"/>
        </c:scaling>
        <c:delete val="1"/>
        <c:axPos val="t"/>
        <c:numFmt formatCode="0" sourceLinked="1"/>
        <c:majorTickMark val="out"/>
        <c:minorTickMark val="none"/>
        <c:tickLblPos val="none"/>
        <c:crossAx val="354145864"/>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Columna1</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De contenidos audiovisuales (películas, series, programas, videos en general). </c:v>
                </c:pt>
                <c:pt idx="1">
                  <c:v>Para oír música (Spotify, Radio, Google Music, …)</c:v>
                </c:pt>
                <c:pt idx="2">
                  <c:v>Redes sociales (tipo Facebook, Twitter, …)</c:v>
                </c:pt>
                <c:pt idx="3">
                  <c:v>Juegos </c:v>
                </c:pt>
                <c:pt idx="4">
                  <c:v>Prensa online (tipo El País, El Mundo, Marca, As)</c:v>
                </c:pt>
                <c:pt idx="5">
                  <c:v>Fotografía</c:v>
                </c:pt>
                <c:pt idx="6">
                  <c:v>Correo electrónico (tipo Outlook, Gmail, …)</c:v>
                </c:pt>
                <c:pt idx="7">
                  <c:v>Comunicación (tipo Skype)</c:v>
                </c:pt>
                <c:pt idx="8">
                  <c:v>De karaoke</c:v>
                </c:pt>
                <c:pt idx="9">
                  <c:v>Otros</c:v>
                </c:pt>
              </c:strCache>
            </c:strRef>
          </c:cat>
          <c:val>
            <c:numRef>
              <c:f>Hoja1!$B$2:$B$11</c:f>
              <c:numCache>
                <c:formatCode>General</c:formatCode>
                <c:ptCount val="10"/>
                <c:pt idx="0">
                  <c:v>70</c:v>
                </c:pt>
                <c:pt idx="1">
                  <c:v>43</c:v>
                </c:pt>
                <c:pt idx="2">
                  <c:v>24</c:v>
                </c:pt>
                <c:pt idx="3">
                  <c:v>17</c:v>
                </c:pt>
                <c:pt idx="4">
                  <c:v>15</c:v>
                </c:pt>
                <c:pt idx="5">
                  <c:v>12</c:v>
                </c:pt>
                <c:pt idx="6">
                  <c:v>11</c:v>
                </c:pt>
                <c:pt idx="7">
                  <c:v>10</c:v>
                </c:pt>
                <c:pt idx="8">
                  <c:v>5</c:v>
                </c:pt>
                <c:pt idx="9">
                  <c:v>6</c:v>
                </c:pt>
              </c:numCache>
            </c:numRef>
          </c:val>
          <c:extLst xmlns:c16r2="http://schemas.microsoft.com/office/drawing/2015/06/chart">
            <c:ext xmlns:c16="http://schemas.microsoft.com/office/drawing/2014/chart" uri="{C3380CC4-5D6E-409C-BE32-E72D297353CC}">
              <c16:uniqueId val="{00000000-87DE-4F98-9A18-D28C6C7DD4B0}"/>
            </c:ext>
          </c:extLst>
        </c:ser>
        <c:dLbls>
          <c:showLegendKey val="0"/>
          <c:showVal val="1"/>
          <c:showCatName val="0"/>
          <c:showSerName val="0"/>
          <c:showPercent val="0"/>
          <c:showBubbleSize val="0"/>
        </c:dLbls>
        <c:gapWidth val="70"/>
        <c:axId val="354143904"/>
        <c:axId val="354146648"/>
      </c:barChart>
      <c:catAx>
        <c:axId val="35414390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54146648"/>
        <c:crosses val="autoZero"/>
        <c:auto val="1"/>
        <c:lblAlgn val="ctr"/>
        <c:lblOffset val="100"/>
        <c:noMultiLvlLbl val="0"/>
      </c:catAx>
      <c:valAx>
        <c:axId val="354146648"/>
        <c:scaling>
          <c:orientation val="minMax"/>
          <c:max val="100"/>
        </c:scaling>
        <c:delete val="1"/>
        <c:axPos val="t"/>
        <c:numFmt formatCode="General" sourceLinked="1"/>
        <c:majorTickMark val="out"/>
        <c:minorTickMark val="none"/>
        <c:tickLblPos val="none"/>
        <c:crossAx val="354143904"/>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Columna1</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Videos musicales</c:v>
                </c:pt>
                <c:pt idx="1">
                  <c:v>Noticias</c:v>
                </c:pt>
                <c:pt idx="2">
                  <c:v>Videos de youtubers</c:v>
                </c:pt>
                <c:pt idx="3">
                  <c:v>Videos de tutoriales</c:v>
                </c:pt>
                <c:pt idx="4">
                  <c:v>Cortos de humor</c:v>
                </c:pt>
                <c:pt idx="5">
                  <c:v>Videos de gaming: gameplays, reviews, guias,…</c:v>
                </c:pt>
                <c:pt idx="6">
                  <c:v>Fútbol</c:v>
                </c:pt>
                <c:pt idx="7">
                  <c:v>Series extranjeras</c:v>
                </c:pt>
                <c:pt idx="8">
                  <c:v>Cine</c:v>
                </c:pt>
                <c:pt idx="9">
                  <c:v>Programas de entretenimiento</c:v>
                </c:pt>
                <c:pt idx="10">
                  <c:v>Series españolas</c:v>
                </c:pt>
                <c:pt idx="11">
                  <c:v>Otros deportes que no sean fútbol (baloncesto, tenis, ciclismo, …)</c:v>
                </c:pt>
                <c:pt idx="12">
                  <c:v>Otros </c:v>
                </c:pt>
              </c:strCache>
            </c:strRef>
          </c:cat>
          <c:val>
            <c:numRef>
              <c:f>Hoja1!$B$2:$B$14</c:f>
              <c:numCache>
                <c:formatCode>0</c:formatCode>
                <c:ptCount val="13"/>
                <c:pt idx="0">
                  <c:v>47.8</c:v>
                </c:pt>
                <c:pt idx="1">
                  <c:v>47.5</c:v>
                </c:pt>
                <c:pt idx="2">
                  <c:v>44.2</c:v>
                </c:pt>
                <c:pt idx="3">
                  <c:v>41.6</c:v>
                </c:pt>
                <c:pt idx="4">
                  <c:v>20.3</c:v>
                </c:pt>
                <c:pt idx="5">
                  <c:v>12.6</c:v>
                </c:pt>
                <c:pt idx="6">
                  <c:v>12.4</c:v>
                </c:pt>
                <c:pt idx="7">
                  <c:v>11</c:v>
                </c:pt>
                <c:pt idx="8">
                  <c:v>10.7</c:v>
                </c:pt>
                <c:pt idx="9">
                  <c:v>7.7</c:v>
                </c:pt>
                <c:pt idx="10">
                  <c:v>6.8</c:v>
                </c:pt>
                <c:pt idx="11" formatCode="General">
                  <c:v>6</c:v>
                </c:pt>
                <c:pt idx="12">
                  <c:v>2.4</c:v>
                </c:pt>
              </c:numCache>
            </c:numRef>
          </c:val>
          <c:extLst xmlns:c16r2="http://schemas.microsoft.com/office/drawing/2015/06/chart">
            <c:ext xmlns:c16="http://schemas.microsoft.com/office/drawing/2014/chart" uri="{C3380CC4-5D6E-409C-BE32-E72D297353CC}">
              <c16:uniqueId val="{00000000-1B3D-4870-880D-FBB72BE37313}"/>
            </c:ext>
          </c:extLst>
        </c:ser>
        <c:dLbls>
          <c:showLegendKey val="0"/>
          <c:showVal val="1"/>
          <c:showCatName val="0"/>
          <c:showSerName val="0"/>
          <c:showPercent val="0"/>
          <c:showBubbleSize val="0"/>
        </c:dLbls>
        <c:gapWidth val="70"/>
        <c:axId val="354147432"/>
        <c:axId val="350606872"/>
      </c:barChart>
      <c:catAx>
        <c:axId val="354147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50606872"/>
        <c:crosses val="autoZero"/>
        <c:auto val="1"/>
        <c:lblAlgn val="ctr"/>
        <c:lblOffset val="100"/>
        <c:noMultiLvlLbl val="0"/>
      </c:catAx>
      <c:valAx>
        <c:axId val="350606872"/>
        <c:scaling>
          <c:orientation val="minMax"/>
          <c:max val="100"/>
        </c:scaling>
        <c:delete val="1"/>
        <c:axPos val="t"/>
        <c:numFmt formatCode="0" sourceLinked="1"/>
        <c:majorTickMark val="out"/>
        <c:minorTickMark val="none"/>
        <c:tickLblPos val="none"/>
        <c:crossAx val="35414743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52398785299444"/>
          <c:y val="0.1574388249159149"/>
          <c:w val="0.50570966098776959"/>
          <c:h val="0.67667673016466956"/>
        </c:manualLayout>
      </c:layout>
      <c:pieChart>
        <c:varyColors val="1"/>
        <c:ser>
          <c:idx val="0"/>
          <c:order val="0"/>
          <c:tx>
            <c:strRef>
              <c:f>Hoja1!$B$1</c:f>
              <c:strCache>
                <c:ptCount val="1"/>
                <c:pt idx="0">
                  <c:v>Columna1</c:v>
                </c:pt>
              </c:strCache>
            </c:strRef>
          </c:tx>
          <c:dPt>
            <c:idx val="0"/>
            <c:bubble3D val="0"/>
            <c:explosion val="37"/>
            <c:spPr>
              <a:solidFill>
                <a:srgbClr val="8BAB42"/>
              </a:solidFill>
              <a:ln w="19050">
                <a:solidFill>
                  <a:schemeClr val="lt1"/>
                </a:solidFill>
              </a:ln>
              <a:effectLst/>
            </c:spPr>
            <c:extLst xmlns:c16r2="http://schemas.microsoft.com/office/drawing/2015/06/chart">
              <c:ext xmlns:c16="http://schemas.microsoft.com/office/drawing/2014/chart" uri="{C3380CC4-5D6E-409C-BE32-E72D297353CC}">
                <c16:uniqueId val="{00000001-92B2-418F-9BAE-0B2D6A31536E}"/>
              </c:ext>
            </c:extLst>
          </c:dPt>
          <c:dPt>
            <c:idx val="1"/>
            <c:bubble3D val="0"/>
            <c:spPr>
              <a:solidFill>
                <a:srgbClr val="8BAB42">
                  <a:alpha val="50196"/>
                </a:srgbClr>
              </a:solidFill>
              <a:ln w="19050">
                <a:solidFill>
                  <a:schemeClr val="lt1"/>
                </a:solidFill>
              </a:ln>
              <a:effectLst/>
            </c:spPr>
            <c:extLst xmlns:c16r2="http://schemas.microsoft.com/office/drawing/2015/06/chart">
              <c:ext xmlns:c16="http://schemas.microsoft.com/office/drawing/2014/chart" uri="{C3380CC4-5D6E-409C-BE32-E72D297353CC}">
                <c16:uniqueId val="{00000003-92B2-418F-9BAE-0B2D6A31536E}"/>
              </c:ext>
            </c:extLst>
          </c:dPt>
          <c:dPt>
            <c:idx val="2"/>
            <c:bubble3D val="0"/>
            <c:spPr>
              <a:solidFill>
                <a:srgbClr val="326C62"/>
              </a:solidFill>
              <a:ln w="19050">
                <a:solidFill>
                  <a:schemeClr val="lt1"/>
                </a:solidFill>
              </a:ln>
              <a:effectLst/>
            </c:spPr>
            <c:extLst xmlns:c16r2="http://schemas.microsoft.com/office/drawing/2015/06/chart">
              <c:ext xmlns:c16="http://schemas.microsoft.com/office/drawing/2014/chart" uri="{C3380CC4-5D6E-409C-BE32-E72D297353CC}">
                <c16:uniqueId val="{00000005-92B2-418F-9BAE-0B2D6A31536E}"/>
              </c:ext>
            </c:extLst>
          </c:dPt>
          <c:dPt>
            <c:idx val="3"/>
            <c:bubble3D val="0"/>
            <c:spPr>
              <a:solidFill>
                <a:srgbClr val="CC9900"/>
              </a:solidFill>
              <a:ln w="19050">
                <a:solidFill>
                  <a:schemeClr val="lt1"/>
                </a:solidFill>
              </a:ln>
              <a:effectLst/>
            </c:spPr>
            <c:extLst xmlns:c16r2="http://schemas.microsoft.com/office/drawing/2015/06/chart">
              <c:ext xmlns:c16="http://schemas.microsoft.com/office/drawing/2014/chart" uri="{C3380CC4-5D6E-409C-BE32-E72D297353CC}">
                <c16:uniqueId val="{00000007-92B2-418F-9BAE-0B2D6A31536E}"/>
              </c:ext>
            </c:extLst>
          </c:dPt>
          <c:dPt>
            <c:idx val="4"/>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92B2-418F-9BAE-0B2D6A31536E}"/>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78</c:v>
                </c:pt>
                <c:pt idx="1">
                  <c:v>22</c:v>
                </c:pt>
              </c:numCache>
            </c:numRef>
          </c:val>
          <c:extLst xmlns:c16r2="http://schemas.microsoft.com/office/drawing/2015/06/chart">
            <c:ext xmlns:c16="http://schemas.microsoft.com/office/drawing/2014/chart" uri="{C3380CC4-5D6E-409C-BE32-E72D297353CC}">
              <c16:uniqueId val="{0000000A-92B2-418F-9BAE-0B2D6A31536E}"/>
            </c:ext>
          </c:extLst>
        </c:ser>
        <c:dLbls>
          <c:showLegendKey val="0"/>
          <c:showVal val="1"/>
          <c:showCatName val="0"/>
          <c:showSerName val="0"/>
          <c:showPercent val="0"/>
          <c:showBubbleSize val="0"/>
          <c:showLeaderLines val="1"/>
        </c:dLbls>
        <c:firstSliceAng val="180"/>
      </c:pieChart>
      <c:spPr>
        <a:noFill/>
        <a:ln>
          <a:noFill/>
        </a:ln>
        <a:effectLst/>
      </c:spPr>
    </c:plotArea>
    <c:legend>
      <c:legendPos val="r"/>
      <c:overlay val="0"/>
      <c:txPr>
        <a:bodyPr/>
        <a:lstStyle/>
        <a:p>
          <a:pPr>
            <a:defRPr sz="1000">
              <a:solidFill>
                <a:schemeClr val="tx1">
                  <a:lumMod val="65000"/>
                  <a:lumOff val="35000"/>
                </a:schemeClr>
              </a:solidFill>
            </a:defRPr>
          </a:pPr>
          <a:endParaRPr lang="es-ES"/>
        </a:p>
      </c:txPr>
    </c:legend>
    <c:plotVisOnly val="1"/>
    <c:dispBlanksAs val="zero"/>
    <c:showDLblsOverMax val="0"/>
  </c:chart>
  <c:spPr>
    <a:noFill/>
    <a:ln>
      <a:noFill/>
    </a:ln>
    <a:effectLst/>
  </c:spPr>
  <c:txPr>
    <a:bodyPr/>
    <a:lstStyle/>
    <a:p>
      <a:pPr>
        <a:defRPr sz="1050">
          <a:latin typeface="Lato" panose="020F0502020204030203" pitchFamily="34" charset="0"/>
        </a:defRPr>
      </a:pPr>
      <a:endParaRPr lang="es-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Columna1</c:v>
                </c:pt>
              </c:strCache>
            </c:strRef>
          </c:tx>
          <c:spPr>
            <a:solidFill>
              <a:srgbClr val="90AC2B"/>
            </a:solidFill>
            <a:ln>
              <a:noFill/>
            </a:ln>
            <a:effectLst/>
          </c:spPr>
          <c:invertIfNegative val="0"/>
          <c:dPt>
            <c:idx val="6"/>
            <c:invertIfNegative val="0"/>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1-C804-4923-B80C-0B5AAA848C84}"/>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Más de 6 GB</c:v>
                </c:pt>
                <c:pt idx="1">
                  <c:v>Más de 3GB hasta 6 GB</c:v>
                </c:pt>
                <c:pt idx="2">
                  <c:v>Más de 2 GB hasta 3 GB</c:v>
                </c:pt>
                <c:pt idx="3">
                  <c:v>Más de 1 GB hasta 2 GB</c:v>
                </c:pt>
                <c:pt idx="4">
                  <c:v>De 500 MB hasta 1 GB</c:v>
                </c:pt>
                <c:pt idx="5">
                  <c:v>Menos de 500 MB</c:v>
                </c:pt>
                <c:pt idx="6">
                  <c:v>No lo sé</c:v>
                </c:pt>
              </c:strCache>
            </c:strRef>
          </c:cat>
          <c:val>
            <c:numRef>
              <c:f>Hoja1!$B$2:$B$8</c:f>
              <c:numCache>
                <c:formatCode>0</c:formatCode>
                <c:ptCount val="7"/>
                <c:pt idx="0">
                  <c:v>6</c:v>
                </c:pt>
                <c:pt idx="1">
                  <c:v>14</c:v>
                </c:pt>
                <c:pt idx="2">
                  <c:v>18</c:v>
                </c:pt>
                <c:pt idx="3">
                  <c:v>34</c:v>
                </c:pt>
                <c:pt idx="4">
                  <c:v>17</c:v>
                </c:pt>
                <c:pt idx="5" formatCode="General">
                  <c:v>6</c:v>
                </c:pt>
                <c:pt idx="6" formatCode="General">
                  <c:v>5</c:v>
                </c:pt>
              </c:numCache>
            </c:numRef>
          </c:val>
          <c:extLst xmlns:c16r2="http://schemas.microsoft.com/office/drawing/2015/06/chart">
            <c:ext xmlns:c16="http://schemas.microsoft.com/office/drawing/2014/chart" uri="{C3380CC4-5D6E-409C-BE32-E72D297353CC}">
              <c16:uniqueId val="{00000002-C804-4923-B80C-0B5AAA848C84}"/>
            </c:ext>
          </c:extLst>
        </c:ser>
        <c:dLbls>
          <c:showLegendKey val="0"/>
          <c:showVal val="1"/>
          <c:showCatName val="0"/>
          <c:showSerName val="0"/>
          <c:showPercent val="0"/>
          <c:showBubbleSize val="0"/>
        </c:dLbls>
        <c:gapWidth val="70"/>
        <c:axId val="353464664"/>
        <c:axId val="353465056"/>
      </c:barChart>
      <c:catAx>
        <c:axId val="3534646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53465056"/>
        <c:crosses val="autoZero"/>
        <c:auto val="1"/>
        <c:lblAlgn val="ctr"/>
        <c:lblOffset val="100"/>
        <c:noMultiLvlLbl val="0"/>
      </c:catAx>
      <c:valAx>
        <c:axId val="353465056"/>
        <c:scaling>
          <c:orientation val="minMax"/>
          <c:max val="100"/>
        </c:scaling>
        <c:delete val="1"/>
        <c:axPos val="t"/>
        <c:numFmt formatCode="0" sourceLinked="1"/>
        <c:majorTickMark val="out"/>
        <c:minorTickMark val="none"/>
        <c:tickLblPos val="none"/>
        <c:crossAx val="353464664"/>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244501349371736"/>
          <c:y val="3.170217294908273E-2"/>
          <c:w val="0.36492323585721453"/>
          <c:h val="0.93659565410183465"/>
        </c:manualLayout>
      </c:layout>
      <c:barChart>
        <c:barDir val="bar"/>
        <c:grouping val="clustered"/>
        <c:varyColors val="0"/>
        <c:ser>
          <c:idx val="0"/>
          <c:order val="0"/>
          <c:tx>
            <c:strRef>
              <c:f>Hoja1!$B$1</c:f>
              <c:strCache>
                <c:ptCount val="1"/>
                <c:pt idx="0">
                  <c:v>Columna1</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Hoja1!$A$2:$A$26</c:f>
              <c:strCache>
                <c:ptCount val="25"/>
                <c:pt idx="0">
                  <c:v>Youtube</c:v>
                </c:pt>
                <c:pt idx="1">
                  <c:v>Atresplayer</c:v>
                </c:pt>
                <c:pt idx="2">
                  <c:v>Rtve a la carta</c:v>
                </c:pt>
                <c:pt idx="3">
                  <c:v>Mitele</c:v>
                </c:pt>
                <c:pt idx="4">
                  <c:v>Google Play</c:v>
                </c:pt>
                <c:pt idx="5">
                  <c:v>Vimeo</c:v>
                </c:pt>
                <c:pt idx="6">
                  <c:v>Apps de canales de TV
tradicional</c:v>
                </c:pt>
                <c:pt idx="7">
                  <c:v>Clan</c:v>
                </c:pt>
                <c:pt idx="8">
                  <c:v>Canal Cocina</c:v>
                </c:pt>
                <c:pt idx="9">
                  <c:v>Disney channel Replay</c:v>
                </c:pt>
                <c:pt idx="10">
                  <c:v>Netflix</c:v>
                </c:pt>
                <c:pt idx="11">
                  <c:v>Aplicación Movistar+
multidispositivo (antiguo
Yomvi)</c:v>
                </c:pt>
                <c:pt idx="12">
                  <c:v>Wuaki.tv</c:v>
                </c:pt>
                <c:pt idx="13">
                  <c:v>Bein Sports</c:v>
                </c:pt>
                <c:pt idx="14">
                  <c:v>Amazon Video / Amazon Prime
Video</c:v>
                </c:pt>
                <c:pt idx="15">
                  <c:v>HBO España</c:v>
                </c:pt>
                <c:pt idx="16">
                  <c:v>Servicio TV Online
Vodafone/Ono Tv</c:v>
                </c:pt>
                <c:pt idx="17">
                  <c:v>Apple TV/ Itunes (películas)</c:v>
                </c:pt>
                <c:pt idx="18">
                  <c:v>Servicio Orange
multidispositivo</c:v>
                </c:pt>
                <c:pt idx="19">
                  <c:v>Total Channel</c:v>
                </c:pt>
                <c:pt idx="20">
                  <c:v>Filmin</c:v>
                </c:pt>
                <c:pt idx="21">
                  <c:v>Filmotech</c:v>
                </c:pt>
                <c:pt idx="22">
                  <c:v>Cineclick</c:v>
                </c:pt>
                <c:pt idx="23">
                  <c:v>Dorna VideoPass (moto gp)</c:v>
                </c:pt>
                <c:pt idx="24">
                  <c:v>Otras</c:v>
                </c:pt>
              </c:strCache>
            </c:strRef>
          </c:cat>
          <c:val>
            <c:numRef>
              <c:f>Hoja1!$B$2:$B$26</c:f>
              <c:numCache>
                <c:formatCode>0</c:formatCode>
                <c:ptCount val="25"/>
                <c:pt idx="0">
                  <c:v>92.7</c:v>
                </c:pt>
                <c:pt idx="1">
                  <c:v>44.4</c:v>
                </c:pt>
                <c:pt idx="2">
                  <c:v>40.5</c:v>
                </c:pt>
                <c:pt idx="3">
                  <c:v>37.300000000000011</c:v>
                </c:pt>
                <c:pt idx="4">
                  <c:v>36.300000000000011</c:v>
                </c:pt>
                <c:pt idx="5">
                  <c:v>33.800000000000011</c:v>
                </c:pt>
                <c:pt idx="6">
                  <c:v>32.6</c:v>
                </c:pt>
                <c:pt idx="7">
                  <c:v>31.8</c:v>
                </c:pt>
                <c:pt idx="8">
                  <c:v>28.2</c:v>
                </c:pt>
                <c:pt idx="9">
                  <c:v>24</c:v>
                </c:pt>
                <c:pt idx="10">
                  <c:v>22.1</c:v>
                </c:pt>
                <c:pt idx="11">
                  <c:v>16.899999999999999</c:v>
                </c:pt>
                <c:pt idx="12">
                  <c:v>9</c:v>
                </c:pt>
                <c:pt idx="13">
                  <c:v>8.8000000000000007</c:v>
                </c:pt>
                <c:pt idx="14">
                  <c:v>7.6</c:v>
                </c:pt>
                <c:pt idx="15">
                  <c:v>6.7</c:v>
                </c:pt>
                <c:pt idx="16">
                  <c:v>5.0999999999999996</c:v>
                </c:pt>
                <c:pt idx="17">
                  <c:v>3.8</c:v>
                </c:pt>
                <c:pt idx="18">
                  <c:v>3.3</c:v>
                </c:pt>
                <c:pt idx="19">
                  <c:v>2.8</c:v>
                </c:pt>
                <c:pt idx="20">
                  <c:v>2.5</c:v>
                </c:pt>
                <c:pt idx="21">
                  <c:v>1.3</c:v>
                </c:pt>
                <c:pt idx="22">
                  <c:v>1.2</c:v>
                </c:pt>
                <c:pt idx="23">
                  <c:v>1.1000000000000001</c:v>
                </c:pt>
                <c:pt idx="24">
                  <c:v>25.1</c:v>
                </c:pt>
              </c:numCache>
            </c:numRef>
          </c:val>
          <c:extLst xmlns:c16r2="http://schemas.microsoft.com/office/drawing/2015/06/chart">
            <c:ext xmlns:c16="http://schemas.microsoft.com/office/drawing/2014/chart" uri="{C3380CC4-5D6E-409C-BE32-E72D297353CC}">
              <c16:uniqueId val="{00000000-BFCF-4729-9B17-D0156B2C5AA2}"/>
            </c:ext>
          </c:extLst>
        </c:ser>
        <c:dLbls>
          <c:showLegendKey val="0"/>
          <c:showVal val="1"/>
          <c:showCatName val="0"/>
          <c:showSerName val="0"/>
          <c:showPercent val="0"/>
          <c:showBubbleSize val="0"/>
        </c:dLbls>
        <c:gapWidth val="70"/>
        <c:axId val="353465840"/>
        <c:axId val="353466232"/>
      </c:barChart>
      <c:catAx>
        <c:axId val="3534658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53466232"/>
        <c:crosses val="autoZero"/>
        <c:auto val="1"/>
        <c:lblAlgn val="ctr"/>
        <c:lblOffset val="100"/>
        <c:noMultiLvlLbl val="0"/>
      </c:catAx>
      <c:valAx>
        <c:axId val="353466232"/>
        <c:scaling>
          <c:orientation val="minMax"/>
          <c:max val="100"/>
        </c:scaling>
        <c:delete val="1"/>
        <c:axPos val="t"/>
        <c:numFmt formatCode="0" sourceLinked="1"/>
        <c:majorTickMark val="out"/>
        <c:minorTickMark val="none"/>
        <c:tickLblPos val="none"/>
        <c:crossAx val="353465840"/>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Lato" panose="020F0502020204030203" pitchFamily="34" charset="0"/>
        </a:defRPr>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90AC2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Lato" panose="020B0604020202020204" charset="0"/>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Fuera de casa; en el transporte, en la comida, etc..</c:v>
                </c:pt>
                <c:pt idx="1">
                  <c:v>En vacaciones o fin de semana fuera de casa</c:v>
                </c:pt>
                <c:pt idx="2">
                  <c:v>En casa aún si el televisor no está ocupado</c:v>
                </c:pt>
                <c:pt idx="3">
                  <c:v>En casa, cuando no puedo usar el televisor (en la cama, en la cocina, etc…)</c:v>
                </c:pt>
                <c:pt idx="4">
                  <c:v>En casa cuando está ocupado el televisor</c:v>
                </c:pt>
                <c:pt idx="5">
                  <c:v>En casa de otras personas familia/amigos</c:v>
                </c:pt>
              </c:strCache>
            </c:strRef>
          </c:cat>
          <c:val>
            <c:numRef>
              <c:f>Hoja1!$B$2:$B$7</c:f>
              <c:numCache>
                <c:formatCode>0</c:formatCode>
                <c:ptCount val="6"/>
                <c:pt idx="0">
                  <c:v>59</c:v>
                </c:pt>
                <c:pt idx="1">
                  <c:v>42.8</c:v>
                </c:pt>
                <c:pt idx="2">
                  <c:v>41</c:v>
                </c:pt>
                <c:pt idx="3">
                  <c:v>38.4</c:v>
                </c:pt>
                <c:pt idx="4">
                  <c:v>34.4</c:v>
                </c:pt>
                <c:pt idx="5">
                  <c:v>28.5</c:v>
                </c:pt>
              </c:numCache>
            </c:numRef>
          </c:val>
          <c:extLst xmlns:c16r2="http://schemas.microsoft.com/office/drawing/2015/06/chart">
            <c:ext xmlns:c16="http://schemas.microsoft.com/office/drawing/2014/chart" uri="{C3380CC4-5D6E-409C-BE32-E72D297353CC}">
              <c16:uniqueId val="{00000000-0998-4CAF-91CC-0942FD14F150}"/>
            </c:ext>
          </c:extLst>
        </c:ser>
        <c:dLbls>
          <c:showLegendKey val="0"/>
          <c:showVal val="0"/>
          <c:showCatName val="0"/>
          <c:showSerName val="0"/>
          <c:showPercent val="0"/>
          <c:showBubbleSize val="0"/>
        </c:dLbls>
        <c:gapWidth val="219"/>
        <c:axId val="353466624"/>
        <c:axId val="353467800"/>
      </c:barChart>
      <c:catAx>
        <c:axId val="35346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B0604020202020204" charset="0"/>
                <a:ea typeface="+mn-ea"/>
                <a:cs typeface="+mn-cs"/>
              </a:defRPr>
            </a:pPr>
            <a:endParaRPr lang="es-ES"/>
          </a:p>
        </c:txPr>
        <c:crossAx val="353467800"/>
        <c:crosses val="autoZero"/>
        <c:auto val="1"/>
        <c:lblAlgn val="ctr"/>
        <c:lblOffset val="100"/>
        <c:noMultiLvlLbl val="0"/>
      </c:catAx>
      <c:valAx>
        <c:axId val="353467800"/>
        <c:scaling>
          <c:orientation val="minMax"/>
        </c:scaling>
        <c:delete val="1"/>
        <c:axPos val="l"/>
        <c:numFmt formatCode="0" sourceLinked="1"/>
        <c:majorTickMark val="none"/>
        <c:minorTickMark val="none"/>
        <c:tickLblPos val="none"/>
        <c:crossAx val="35346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78442418355162"/>
          <c:y val="0.11631668307086614"/>
          <c:w val="0.63221557581644949"/>
          <c:h val="0.84930831692913633"/>
        </c:manualLayout>
      </c:layout>
      <c:barChart>
        <c:barDir val="bar"/>
        <c:grouping val="percentStacked"/>
        <c:varyColors val="0"/>
        <c:ser>
          <c:idx val="0"/>
          <c:order val="0"/>
          <c:tx>
            <c:strRef>
              <c:f>Hoja1!$B$1</c:f>
              <c:strCache>
                <c:ptCount val="1"/>
                <c:pt idx="0">
                  <c:v>Nunca </c:v>
                </c:pt>
              </c:strCache>
            </c:strRef>
          </c:tx>
          <c:spPr>
            <a:solidFill>
              <a:schemeClr val="tx2">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Más de 60 minutos</c:v>
                </c:pt>
                <c:pt idx="1">
                  <c:v>De 30 a 60 minutos</c:v>
                </c:pt>
                <c:pt idx="2">
                  <c:v>De 10 a 30 minutos</c:v>
                </c:pt>
                <c:pt idx="3">
                  <c:v>De 0 a 10 minutos</c:v>
                </c:pt>
              </c:strCache>
            </c:strRef>
          </c:cat>
          <c:val>
            <c:numRef>
              <c:f>Hoja1!$B$2:$B$5</c:f>
              <c:numCache>
                <c:formatCode>0</c:formatCode>
                <c:ptCount val="4"/>
                <c:pt idx="0">
                  <c:v>76</c:v>
                </c:pt>
                <c:pt idx="1">
                  <c:v>64</c:v>
                </c:pt>
                <c:pt idx="2">
                  <c:v>33</c:v>
                </c:pt>
                <c:pt idx="3">
                  <c:v>3</c:v>
                </c:pt>
              </c:numCache>
            </c:numRef>
          </c:val>
          <c:extLst xmlns:c16r2="http://schemas.microsoft.com/office/drawing/2015/06/chart">
            <c:ext xmlns:c16="http://schemas.microsoft.com/office/drawing/2014/chart" uri="{C3380CC4-5D6E-409C-BE32-E72D297353CC}">
              <c16:uniqueId val="{00000000-C789-4BD7-9E23-C1D00A9AA203}"/>
            </c:ext>
          </c:extLst>
        </c:ser>
        <c:ser>
          <c:idx val="1"/>
          <c:order val="1"/>
          <c:tx>
            <c:strRef>
              <c:f>Hoja1!$C$1</c:f>
              <c:strCache>
                <c:ptCount val="1"/>
                <c:pt idx="0">
                  <c:v>De vez en cuando</c:v>
                </c:pt>
              </c:strCache>
            </c:strRef>
          </c:tx>
          <c:spPr>
            <a:solidFill>
              <a:schemeClr val="bg2">
                <a:lumMod val="40000"/>
                <a:lumOff val="60000"/>
              </a:schemeClr>
            </a:solidFill>
            <a:ln>
              <a:noFill/>
            </a:ln>
            <a:effectLst/>
          </c:spPr>
          <c:invertIfNegative val="0"/>
          <c:dLbls>
            <c:dLbl>
              <c:idx val="0"/>
              <c:layout>
                <c:manualLayout>
                  <c:x val="1.7516755742358061E-3"/>
                  <c:y val="-5.763414032932603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789-4BD7-9E23-C1D00A9AA203}"/>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Más de 60 minutos</c:v>
                </c:pt>
                <c:pt idx="1">
                  <c:v>De 30 a 60 minutos</c:v>
                </c:pt>
                <c:pt idx="2">
                  <c:v>De 10 a 30 minutos</c:v>
                </c:pt>
                <c:pt idx="3">
                  <c:v>De 0 a 10 minutos</c:v>
                </c:pt>
              </c:strCache>
            </c:strRef>
          </c:cat>
          <c:val>
            <c:numRef>
              <c:f>Hoja1!$C$2:$C$5</c:f>
              <c:numCache>
                <c:formatCode>0</c:formatCode>
                <c:ptCount val="4"/>
                <c:pt idx="0">
                  <c:v>18</c:v>
                </c:pt>
                <c:pt idx="1">
                  <c:v>28</c:v>
                </c:pt>
                <c:pt idx="2">
                  <c:v>48</c:v>
                </c:pt>
                <c:pt idx="3">
                  <c:v>30</c:v>
                </c:pt>
              </c:numCache>
            </c:numRef>
          </c:val>
          <c:extLst xmlns:c16r2="http://schemas.microsoft.com/office/drawing/2015/06/chart">
            <c:ext xmlns:c16="http://schemas.microsoft.com/office/drawing/2014/chart" uri="{C3380CC4-5D6E-409C-BE32-E72D297353CC}">
              <c16:uniqueId val="{00000002-C789-4BD7-9E23-C1D00A9AA203}"/>
            </c:ext>
          </c:extLst>
        </c:ser>
        <c:ser>
          <c:idx val="2"/>
          <c:order val="2"/>
          <c:tx>
            <c:strRef>
              <c:f>Hoja1!$D$1</c:f>
              <c:strCache>
                <c:ptCount val="1"/>
                <c:pt idx="0">
                  <c:v>Habitualmente</c:v>
                </c:pt>
              </c:strCache>
            </c:strRef>
          </c:tx>
          <c:spPr>
            <a:solidFill>
              <a:schemeClr val="accent3">
                <a:lumMod val="60000"/>
                <a:lumOff val="40000"/>
                <a:alpha val="50000"/>
              </a:schemeClr>
            </a:solidFill>
            <a:ln>
              <a:noFill/>
            </a:ln>
            <a:effectLst/>
          </c:spPr>
          <c:invertIfNegative val="0"/>
          <c:dLbls>
            <c:dLbl>
              <c:idx val="1"/>
              <c:layout>
                <c:manualLayout>
                  <c:x val="-2.4429633252000968E-2"/>
                  <c:y val="4.1636291848778213E-1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789-4BD7-9E23-C1D00A9AA203}"/>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Más de 60 minutos</c:v>
                </c:pt>
                <c:pt idx="1">
                  <c:v>De 30 a 60 minutos</c:v>
                </c:pt>
                <c:pt idx="2">
                  <c:v>De 10 a 30 minutos</c:v>
                </c:pt>
                <c:pt idx="3">
                  <c:v>De 0 a 10 minutos</c:v>
                </c:pt>
              </c:strCache>
            </c:strRef>
          </c:cat>
          <c:val>
            <c:numRef>
              <c:f>Hoja1!$D$2:$D$5</c:f>
              <c:numCache>
                <c:formatCode>0</c:formatCode>
                <c:ptCount val="4"/>
                <c:pt idx="0">
                  <c:v>5</c:v>
                </c:pt>
                <c:pt idx="1">
                  <c:v>7</c:v>
                </c:pt>
                <c:pt idx="2">
                  <c:v>17</c:v>
                </c:pt>
                <c:pt idx="3">
                  <c:v>54</c:v>
                </c:pt>
              </c:numCache>
            </c:numRef>
          </c:val>
          <c:extLst xmlns:c16r2="http://schemas.microsoft.com/office/drawing/2015/06/chart">
            <c:ext xmlns:c16="http://schemas.microsoft.com/office/drawing/2014/chart" uri="{C3380CC4-5D6E-409C-BE32-E72D297353CC}">
              <c16:uniqueId val="{00000004-C789-4BD7-9E23-C1D00A9AA203}"/>
            </c:ext>
          </c:extLst>
        </c:ser>
        <c:ser>
          <c:idx val="3"/>
          <c:order val="3"/>
          <c:tx>
            <c:strRef>
              <c:f>Hoja1!$E$1</c:f>
              <c:strCache>
                <c:ptCount val="1"/>
                <c:pt idx="0">
                  <c:v>Solo veo de esta duración</c:v>
                </c:pt>
              </c:strCache>
            </c:strRef>
          </c:tx>
          <c:spPr>
            <a:solidFill>
              <a:schemeClr val="accent3">
                <a:alpha val="75000"/>
              </a:schemeClr>
            </a:solidFill>
            <a:ln>
              <a:noFill/>
            </a:ln>
            <a:effectLst/>
          </c:spPr>
          <c:invertIfNegative val="0"/>
          <c:dLbls>
            <c:dLbl>
              <c:idx val="0"/>
              <c:layout>
                <c:manualLayout>
                  <c:x val="-1.9905397145376608E-16"/>
                  <c:y val="0.1090133569098206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789-4BD7-9E23-C1D00A9AA203}"/>
                </c:ext>
                <c:ext xmlns:c15="http://schemas.microsoft.com/office/drawing/2012/chart" uri="{CE6537A1-D6FC-4f65-9D91-7224C49458BB}"/>
              </c:extLst>
            </c:dLbl>
            <c:dLbl>
              <c:idx val="1"/>
              <c:layout>
                <c:manualLayout>
                  <c:x val="0"/>
                  <c:y val="2.7254591013037972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789-4BD7-9E23-C1D00A9AA203}"/>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Más de 60 minutos</c:v>
                </c:pt>
                <c:pt idx="1">
                  <c:v>De 30 a 60 minutos</c:v>
                </c:pt>
                <c:pt idx="2">
                  <c:v>De 10 a 30 minutos</c:v>
                </c:pt>
                <c:pt idx="3">
                  <c:v>De 0 a 10 minutos</c:v>
                </c:pt>
              </c:strCache>
            </c:strRef>
          </c:cat>
          <c:val>
            <c:numRef>
              <c:f>Hoja1!$E$2:$E$5</c:f>
              <c:numCache>
                <c:formatCode>General</c:formatCode>
                <c:ptCount val="4"/>
                <c:pt idx="0">
                  <c:v>1</c:v>
                </c:pt>
                <c:pt idx="1">
                  <c:v>1</c:v>
                </c:pt>
                <c:pt idx="2">
                  <c:v>2</c:v>
                </c:pt>
                <c:pt idx="3">
                  <c:v>14</c:v>
                </c:pt>
              </c:numCache>
            </c:numRef>
          </c:val>
          <c:extLst xmlns:c16r2="http://schemas.microsoft.com/office/drawing/2015/06/chart">
            <c:ext xmlns:c16="http://schemas.microsoft.com/office/drawing/2014/chart" uri="{C3380CC4-5D6E-409C-BE32-E72D297353CC}">
              <c16:uniqueId val="{00000007-C789-4BD7-9E23-C1D00A9AA203}"/>
            </c:ext>
          </c:extLst>
        </c:ser>
        <c:dLbls>
          <c:showLegendKey val="0"/>
          <c:showVal val="1"/>
          <c:showCatName val="0"/>
          <c:showSerName val="0"/>
          <c:showPercent val="0"/>
          <c:showBubbleSize val="0"/>
        </c:dLbls>
        <c:gapWidth val="100"/>
        <c:overlap val="100"/>
        <c:axId val="353468584"/>
        <c:axId val="353468976"/>
      </c:barChart>
      <c:catAx>
        <c:axId val="353468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crossAx val="353468976"/>
        <c:crosses val="autoZero"/>
        <c:auto val="1"/>
        <c:lblAlgn val="ctr"/>
        <c:lblOffset val="100"/>
        <c:noMultiLvlLbl val="0"/>
      </c:catAx>
      <c:valAx>
        <c:axId val="353468976"/>
        <c:scaling>
          <c:orientation val="minMax"/>
        </c:scaling>
        <c:delete val="1"/>
        <c:axPos val="t"/>
        <c:numFmt formatCode="0%" sourceLinked="1"/>
        <c:majorTickMark val="out"/>
        <c:minorTickMark val="none"/>
        <c:tickLblPos val="none"/>
        <c:crossAx val="3534685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Lato" panose="020F0502020204030203" pitchFamily="34" charset="0"/>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Serie 1</c:v>
                </c:pt>
              </c:strCache>
            </c:strRef>
          </c:tx>
          <c:spPr>
            <a:solidFill>
              <a:srgbClr val="90AC2B"/>
            </a:solidFill>
            <a:ln>
              <a:noFill/>
            </a:ln>
            <a:effectLst/>
          </c:spPr>
          <c:invertIfNegative val="0"/>
          <c:dLbls>
            <c:numFmt formatCode="0\%" sourceLinked="0"/>
            <c:spPr>
              <a:noFill/>
              <a:ln>
                <a:noFill/>
              </a:ln>
              <a:effectLst/>
            </c:spPr>
            <c:txPr>
              <a:bodyPr/>
              <a:lstStyle/>
              <a:p>
                <a:pPr>
                  <a:defRPr sz="1000" b="0">
                    <a:solidFill>
                      <a:schemeClr val="tx1">
                        <a:lumMod val="65000"/>
                        <a:lumOff val="35000"/>
                      </a:schemeClr>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Hoja1!$B$2</c:f>
              <c:numCache>
                <c:formatCode>General</c:formatCode>
                <c:ptCount val="1"/>
                <c:pt idx="0">
                  <c:v>13.6</c:v>
                </c:pt>
              </c:numCache>
            </c:numRef>
          </c:val>
          <c:extLst xmlns:c16r2="http://schemas.microsoft.com/office/drawing/2015/06/chart">
            <c:ext xmlns:c16="http://schemas.microsoft.com/office/drawing/2014/chart" uri="{C3380CC4-5D6E-409C-BE32-E72D297353CC}">
              <c16:uniqueId val="{00000000-F4B7-4827-9A22-3201221EF5E8}"/>
            </c:ext>
          </c:extLst>
        </c:ser>
        <c:ser>
          <c:idx val="1"/>
          <c:order val="1"/>
          <c:tx>
            <c:strRef>
              <c:f>Hoja1!$C$1</c:f>
              <c:strCache>
                <c:ptCount val="1"/>
                <c:pt idx="0">
                  <c:v>Columna1</c:v>
                </c:pt>
              </c:strCache>
            </c:strRef>
          </c:tx>
          <c:spPr>
            <a:solidFill>
              <a:srgbClr val="90AC2B">
                <a:alpha val="75000"/>
              </a:srgbClr>
            </a:solidFill>
            <a:ln>
              <a:noFill/>
            </a:ln>
            <a:effectLst/>
          </c:spPr>
          <c:invertIfNegative val="0"/>
          <c:dLbls>
            <c:numFmt formatCode="0\%" sourceLinked="0"/>
            <c:spPr>
              <a:noFill/>
              <a:ln>
                <a:noFill/>
              </a:ln>
              <a:effectLst/>
            </c:spPr>
            <c:txPr>
              <a:bodyPr/>
              <a:lstStyle/>
              <a:p>
                <a:pPr>
                  <a:defRPr sz="1000" b="0">
                    <a:solidFill>
                      <a:schemeClr val="tx1">
                        <a:lumMod val="65000"/>
                        <a:lumOff val="35000"/>
                      </a:schemeClr>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Hoja1!$C$2</c:f>
              <c:numCache>
                <c:formatCode>General</c:formatCode>
                <c:ptCount val="1"/>
                <c:pt idx="0">
                  <c:v>28.4</c:v>
                </c:pt>
              </c:numCache>
            </c:numRef>
          </c:val>
          <c:extLst xmlns:c16r2="http://schemas.microsoft.com/office/drawing/2015/06/chart">
            <c:ext xmlns:c16="http://schemas.microsoft.com/office/drawing/2014/chart" uri="{C3380CC4-5D6E-409C-BE32-E72D297353CC}">
              <c16:uniqueId val="{00000001-F4B7-4827-9A22-3201221EF5E8}"/>
            </c:ext>
          </c:extLst>
        </c:ser>
        <c:ser>
          <c:idx val="2"/>
          <c:order val="2"/>
          <c:tx>
            <c:strRef>
              <c:f>Hoja1!$D$1</c:f>
              <c:strCache>
                <c:ptCount val="1"/>
                <c:pt idx="0">
                  <c:v>Columna2</c:v>
                </c:pt>
              </c:strCache>
            </c:strRef>
          </c:tx>
          <c:spPr>
            <a:solidFill>
              <a:srgbClr val="90AC2B">
                <a:alpha val="50000"/>
              </a:srgbClr>
            </a:solidFill>
            <a:ln>
              <a:noFill/>
            </a:ln>
            <a:effectLst/>
          </c:spPr>
          <c:invertIfNegative val="0"/>
          <c:dLbls>
            <c:numFmt formatCode="0\%" sourceLinked="0"/>
            <c:spPr>
              <a:noFill/>
              <a:ln>
                <a:noFill/>
              </a:ln>
              <a:effectLst/>
            </c:spPr>
            <c:txPr>
              <a:bodyPr/>
              <a:lstStyle/>
              <a:p>
                <a:pPr>
                  <a:defRPr sz="1000" b="0">
                    <a:solidFill>
                      <a:schemeClr val="tx1">
                        <a:lumMod val="65000"/>
                        <a:lumOff val="35000"/>
                      </a:schemeClr>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Hoja1!$D$2</c:f>
              <c:numCache>
                <c:formatCode>General</c:formatCode>
                <c:ptCount val="1"/>
                <c:pt idx="0">
                  <c:v>31.9</c:v>
                </c:pt>
              </c:numCache>
            </c:numRef>
          </c:val>
          <c:extLst xmlns:c16r2="http://schemas.microsoft.com/office/drawing/2015/06/chart">
            <c:ext xmlns:c16="http://schemas.microsoft.com/office/drawing/2014/chart" uri="{C3380CC4-5D6E-409C-BE32-E72D297353CC}">
              <c16:uniqueId val="{00000002-F4B7-4827-9A22-3201221EF5E8}"/>
            </c:ext>
          </c:extLst>
        </c:ser>
        <c:ser>
          <c:idx val="3"/>
          <c:order val="3"/>
          <c:tx>
            <c:strRef>
              <c:f>Hoja1!$E$1</c:f>
              <c:strCache>
                <c:ptCount val="1"/>
                <c:pt idx="0">
                  <c:v>Columna3</c:v>
                </c:pt>
              </c:strCache>
            </c:strRef>
          </c:tx>
          <c:spPr>
            <a:solidFill>
              <a:schemeClr val="accent3">
                <a:lumMod val="40000"/>
                <a:lumOff val="60000"/>
              </a:schemeClr>
            </a:solidFill>
          </c:spPr>
          <c:invertIfNegative val="0"/>
          <c:dLbls>
            <c:numFmt formatCode="0\%" sourceLinked="0"/>
            <c:spPr>
              <a:noFill/>
              <a:ln>
                <a:noFill/>
              </a:ln>
              <a:effectLst/>
            </c:spPr>
            <c:txPr>
              <a:bodyPr wrap="square" lIns="38100" tIns="19050" rIns="38100" bIns="19050" anchor="ctr">
                <a:spAutoFit/>
              </a:bodyPr>
              <a:lstStyle/>
              <a:p>
                <a:pPr>
                  <a:defRPr sz="1000" b="0">
                    <a:solidFill>
                      <a:schemeClr val="tx1">
                        <a:lumMod val="65000"/>
                        <a:lumOff val="35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Hoja1!$E$2</c:f>
              <c:numCache>
                <c:formatCode>General</c:formatCode>
                <c:ptCount val="1"/>
                <c:pt idx="0">
                  <c:v>26</c:v>
                </c:pt>
              </c:numCache>
            </c:numRef>
          </c:val>
          <c:extLst xmlns:c16r2="http://schemas.microsoft.com/office/drawing/2015/06/chart">
            <c:ext xmlns:c16="http://schemas.microsoft.com/office/drawing/2014/chart" uri="{C3380CC4-5D6E-409C-BE32-E72D297353CC}">
              <c16:uniqueId val="{00000003-F4B7-4827-9A22-3201221EF5E8}"/>
            </c:ext>
          </c:extLst>
        </c:ser>
        <c:dLbls>
          <c:showLegendKey val="0"/>
          <c:showVal val="1"/>
          <c:showCatName val="0"/>
          <c:showSerName val="0"/>
          <c:showPercent val="0"/>
          <c:showBubbleSize val="0"/>
        </c:dLbls>
        <c:gapWidth val="150"/>
        <c:overlap val="100"/>
        <c:axId val="285926120"/>
        <c:axId val="285926512"/>
      </c:barChart>
      <c:catAx>
        <c:axId val="285926120"/>
        <c:scaling>
          <c:orientation val="minMax"/>
        </c:scaling>
        <c:delete val="1"/>
        <c:axPos val="t"/>
        <c:numFmt formatCode="General" sourceLinked="1"/>
        <c:majorTickMark val="out"/>
        <c:minorTickMark val="none"/>
        <c:tickLblPos val="none"/>
        <c:crossAx val="285926512"/>
        <c:crosses val="autoZero"/>
        <c:auto val="1"/>
        <c:lblAlgn val="ctr"/>
        <c:lblOffset val="100"/>
        <c:noMultiLvlLbl val="0"/>
      </c:catAx>
      <c:valAx>
        <c:axId val="285926512"/>
        <c:scaling>
          <c:orientation val="maxMin"/>
        </c:scaling>
        <c:delete val="1"/>
        <c:axPos val="l"/>
        <c:numFmt formatCode="0%" sourceLinked="1"/>
        <c:majorTickMark val="out"/>
        <c:minorTickMark val="none"/>
        <c:tickLblPos val="none"/>
        <c:crossAx val="285926120"/>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Lato" panose="020F0502020204030203" pitchFamily="34" charset="0"/>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Serie 1</c:v>
                </c:pt>
              </c:strCache>
            </c:strRef>
          </c:tx>
          <c:spPr>
            <a:solidFill>
              <a:srgbClr val="90AC2B"/>
            </a:solidFill>
            <a:ln>
              <a:noFill/>
            </a:ln>
            <a:effectLst/>
          </c:spPr>
          <c:invertIfNegative val="0"/>
          <c:dLbls>
            <c:numFmt formatCode="0\%" sourceLinked="0"/>
            <c:spPr>
              <a:noFill/>
              <a:ln>
                <a:noFill/>
              </a:ln>
              <a:effectLst/>
            </c:spPr>
            <c:txPr>
              <a:bodyPr/>
              <a:lstStyle/>
              <a:p>
                <a:pPr>
                  <a:defRPr sz="1000" b="0">
                    <a:solidFill>
                      <a:schemeClr val="tx1">
                        <a:lumMod val="65000"/>
                        <a:lumOff val="35000"/>
                      </a:schemeClr>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Hoja1!$B$2</c:f>
              <c:numCache>
                <c:formatCode>General</c:formatCode>
                <c:ptCount val="1"/>
                <c:pt idx="0">
                  <c:v>14.3</c:v>
                </c:pt>
              </c:numCache>
            </c:numRef>
          </c:val>
          <c:extLst xmlns:c16r2="http://schemas.microsoft.com/office/drawing/2015/06/chart">
            <c:ext xmlns:c16="http://schemas.microsoft.com/office/drawing/2014/chart" uri="{C3380CC4-5D6E-409C-BE32-E72D297353CC}">
              <c16:uniqueId val="{00000000-1357-4A65-B6FF-E97225310433}"/>
            </c:ext>
          </c:extLst>
        </c:ser>
        <c:ser>
          <c:idx val="1"/>
          <c:order val="1"/>
          <c:tx>
            <c:strRef>
              <c:f>Hoja1!$C$1</c:f>
              <c:strCache>
                <c:ptCount val="1"/>
                <c:pt idx="0">
                  <c:v>Columna1</c:v>
                </c:pt>
              </c:strCache>
            </c:strRef>
          </c:tx>
          <c:spPr>
            <a:solidFill>
              <a:srgbClr val="90AC2B">
                <a:alpha val="75000"/>
              </a:srgbClr>
            </a:solidFill>
            <a:ln>
              <a:noFill/>
            </a:ln>
            <a:effectLst/>
          </c:spPr>
          <c:invertIfNegative val="0"/>
          <c:dLbls>
            <c:numFmt formatCode="0\%" sourceLinked="0"/>
            <c:spPr>
              <a:noFill/>
              <a:ln>
                <a:noFill/>
              </a:ln>
              <a:effectLst/>
            </c:spPr>
            <c:txPr>
              <a:bodyPr/>
              <a:lstStyle/>
              <a:p>
                <a:pPr>
                  <a:defRPr sz="1000" b="0">
                    <a:solidFill>
                      <a:schemeClr val="tx1">
                        <a:lumMod val="65000"/>
                        <a:lumOff val="35000"/>
                      </a:schemeClr>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Hoja1!$C$2</c:f>
              <c:numCache>
                <c:formatCode>General</c:formatCode>
                <c:ptCount val="1"/>
                <c:pt idx="0">
                  <c:v>20.7</c:v>
                </c:pt>
              </c:numCache>
            </c:numRef>
          </c:val>
          <c:extLst xmlns:c16r2="http://schemas.microsoft.com/office/drawing/2015/06/chart">
            <c:ext xmlns:c16="http://schemas.microsoft.com/office/drawing/2014/chart" uri="{C3380CC4-5D6E-409C-BE32-E72D297353CC}">
              <c16:uniqueId val="{00000001-1357-4A65-B6FF-E97225310433}"/>
            </c:ext>
          </c:extLst>
        </c:ser>
        <c:ser>
          <c:idx val="2"/>
          <c:order val="2"/>
          <c:tx>
            <c:strRef>
              <c:f>Hoja1!$D$1</c:f>
              <c:strCache>
                <c:ptCount val="1"/>
                <c:pt idx="0">
                  <c:v>Columna2</c:v>
                </c:pt>
              </c:strCache>
            </c:strRef>
          </c:tx>
          <c:spPr>
            <a:solidFill>
              <a:srgbClr val="90AC2B">
                <a:alpha val="50000"/>
              </a:srgbClr>
            </a:solidFill>
            <a:ln>
              <a:noFill/>
            </a:ln>
            <a:effectLst/>
          </c:spPr>
          <c:invertIfNegative val="0"/>
          <c:dLbls>
            <c:numFmt formatCode="0\%" sourceLinked="0"/>
            <c:spPr>
              <a:noFill/>
              <a:ln>
                <a:noFill/>
              </a:ln>
              <a:effectLst/>
            </c:spPr>
            <c:txPr>
              <a:bodyPr/>
              <a:lstStyle/>
              <a:p>
                <a:pPr>
                  <a:defRPr sz="1000" b="0">
                    <a:solidFill>
                      <a:schemeClr val="tx1">
                        <a:lumMod val="65000"/>
                        <a:lumOff val="35000"/>
                      </a:schemeClr>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Hoja1!$D$2</c:f>
              <c:numCache>
                <c:formatCode>General</c:formatCode>
                <c:ptCount val="1"/>
                <c:pt idx="0">
                  <c:v>33.700000000000003</c:v>
                </c:pt>
              </c:numCache>
            </c:numRef>
          </c:val>
          <c:extLst xmlns:c16r2="http://schemas.microsoft.com/office/drawing/2015/06/chart">
            <c:ext xmlns:c16="http://schemas.microsoft.com/office/drawing/2014/chart" uri="{C3380CC4-5D6E-409C-BE32-E72D297353CC}">
              <c16:uniqueId val="{00000002-1357-4A65-B6FF-E97225310433}"/>
            </c:ext>
          </c:extLst>
        </c:ser>
        <c:ser>
          <c:idx val="3"/>
          <c:order val="3"/>
          <c:tx>
            <c:strRef>
              <c:f>Hoja1!$E$1</c:f>
              <c:strCache>
                <c:ptCount val="1"/>
                <c:pt idx="0">
                  <c:v>Columna3</c:v>
                </c:pt>
              </c:strCache>
            </c:strRef>
          </c:tx>
          <c:spPr>
            <a:solidFill>
              <a:schemeClr val="accent3">
                <a:lumMod val="40000"/>
                <a:lumOff val="60000"/>
              </a:schemeClr>
            </a:solidFill>
          </c:spPr>
          <c:invertIfNegative val="0"/>
          <c:dLbls>
            <c:numFmt formatCode="0\%" sourceLinked="0"/>
            <c:spPr>
              <a:noFill/>
              <a:ln>
                <a:noFill/>
              </a:ln>
              <a:effectLst/>
            </c:spPr>
            <c:txPr>
              <a:bodyPr wrap="square" lIns="38100" tIns="19050" rIns="38100" bIns="19050" anchor="ctr">
                <a:spAutoFit/>
              </a:bodyPr>
              <a:lstStyle/>
              <a:p>
                <a:pPr>
                  <a:defRPr sz="1000" b="0">
                    <a:solidFill>
                      <a:schemeClr val="tx1">
                        <a:lumMod val="65000"/>
                        <a:lumOff val="35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Hoja1!$E$2</c:f>
              <c:numCache>
                <c:formatCode>General</c:formatCode>
                <c:ptCount val="1"/>
                <c:pt idx="0">
                  <c:v>31.2</c:v>
                </c:pt>
              </c:numCache>
            </c:numRef>
          </c:val>
          <c:extLst xmlns:c16r2="http://schemas.microsoft.com/office/drawing/2015/06/chart">
            <c:ext xmlns:c16="http://schemas.microsoft.com/office/drawing/2014/chart" uri="{C3380CC4-5D6E-409C-BE32-E72D297353CC}">
              <c16:uniqueId val="{00000003-1357-4A65-B6FF-E97225310433}"/>
            </c:ext>
          </c:extLst>
        </c:ser>
        <c:dLbls>
          <c:showLegendKey val="0"/>
          <c:showVal val="1"/>
          <c:showCatName val="0"/>
          <c:showSerName val="0"/>
          <c:showPercent val="0"/>
          <c:showBubbleSize val="0"/>
        </c:dLbls>
        <c:gapWidth val="150"/>
        <c:overlap val="100"/>
        <c:axId val="285927296"/>
        <c:axId val="285927688"/>
      </c:barChart>
      <c:catAx>
        <c:axId val="285927296"/>
        <c:scaling>
          <c:orientation val="minMax"/>
        </c:scaling>
        <c:delete val="1"/>
        <c:axPos val="t"/>
        <c:numFmt formatCode="General" sourceLinked="1"/>
        <c:majorTickMark val="out"/>
        <c:minorTickMark val="none"/>
        <c:tickLblPos val="none"/>
        <c:crossAx val="285927688"/>
        <c:crosses val="autoZero"/>
        <c:auto val="1"/>
        <c:lblAlgn val="ctr"/>
        <c:lblOffset val="100"/>
        <c:noMultiLvlLbl val="0"/>
      </c:catAx>
      <c:valAx>
        <c:axId val="285927688"/>
        <c:scaling>
          <c:orientation val="maxMin"/>
        </c:scaling>
        <c:delete val="1"/>
        <c:axPos val="l"/>
        <c:numFmt formatCode="0%" sourceLinked="1"/>
        <c:majorTickMark val="out"/>
        <c:minorTickMark val="none"/>
        <c:tickLblPos val="none"/>
        <c:crossAx val="285927296"/>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Lato" panose="020F0502020204030203" pitchFamily="34" charset="0"/>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Serie 1</c:v>
                </c:pt>
              </c:strCache>
            </c:strRef>
          </c:tx>
          <c:spPr>
            <a:solidFill>
              <a:srgbClr val="90AC2B"/>
            </a:solidFill>
            <a:ln>
              <a:noFill/>
            </a:ln>
            <a:effectLst/>
          </c:spPr>
          <c:invertIfNegative val="0"/>
          <c:dLbls>
            <c:numFmt formatCode="0\%" sourceLinked="0"/>
            <c:spPr>
              <a:noFill/>
              <a:ln>
                <a:noFill/>
              </a:ln>
              <a:effectLst/>
            </c:spPr>
            <c:txPr>
              <a:bodyPr/>
              <a:lstStyle/>
              <a:p>
                <a:pPr>
                  <a:defRPr sz="1000" b="0">
                    <a:solidFill>
                      <a:schemeClr val="tx1">
                        <a:lumMod val="65000"/>
                        <a:lumOff val="35000"/>
                      </a:schemeClr>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Hoja1!$B$2</c:f>
              <c:numCache>
                <c:formatCode>General</c:formatCode>
                <c:ptCount val="1"/>
                <c:pt idx="0">
                  <c:v>18.8</c:v>
                </c:pt>
              </c:numCache>
            </c:numRef>
          </c:val>
          <c:extLst xmlns:c16r2="http://schemas.microsoft.com/office/drawing/2015/06/chart">
            <c:ext xmlns:c16="http://schemas.microsoft.com/office/drawing/2014/chart" uri="{C3380CC4-5D6E-409C-BE32-E72D297353CC}">
              <c16:uniqueId val="{00000000-9930-4F49-BFA0-92D82ADEAEB0}"/>
            </c:ext>
          </c:extLst>
        </c:ser>
        <c:ser>
          <c:idx val="1"/>
          <c:order val="1"/>
          <c:tx>
            <c:strRef>
              <c:f>Hoja1!$C$1</c:f>
              <c:strCache>
                <c:ptCount val="1"/>
                <c:pt idx="0">
                  <c:v>Columna1</c:v>
                </c:pt>
              </c:strCache>
            </c:strRef>
          </c:tx>
          <c:spPr>
            <a:solidFill>
              <a:srgbClr val="90AC2B">
                <a:alpha val="75000"/>
              </a:srgbClr>
            </a:solidFill>
            <a:ln>
              <a:noFill/>
            </a:ln>
            <a:effectLst/>
          </c:spPr>
          <c:invertIfNegative val="0"/>
          <c:dLbls>
            <c:numFmt formatCode="0\%" sourceLinked="0"/>
            <c:spPr>
              <a:noFill/>
              <a:ln>
                <a:noFill/>
              </a:ln>
              <a:effectLst/>
            </c:spPr>
            <c:txPr>
              <a:bodyPr/>
              <a:lstStyle/>
              <a:p>
                <a:pPr>
                  <a:defRPr sz="1000" b="0">
                    <a:solidFill>
                      <a:schemeClr val="tx1">
                        <a:lumMod val="65000"/>
                        <a:lumOff val="35000"/>
                      </a:schemeClr>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Hoja1!$C$2</c:f>
              <c:numCache>
                <c:formatCode>General</c:formatCode>
                <c:ptCount val="1"/>
                <c:pt idx="0">
                  <c:v>19.5</c:v>
                </c:pt>
              </c:numCache>
            </c:numRef>
          </c:val>
          <c:extLst xmlns:c16r2="http://schemas.microsoft.com/office/drawing/2015/06/chart">
            <c:ext xmlns:c16="http://schemas.microsoft.com/office/drawing/2014/chart" uri="{C3380CC4-5D6E-409C-BE32-E72D297353CC}">
              <c16:uniqueId val="{00000001-9930-4F49-BFA0-92D82ADEAEB0}"/>
            </c:ext>
          </c:extLst>
        </c:ser>
        <c:ser>
          <c:idx val="2"/>
          <c:order val="2"/>
          <c:tx>
            <c:strRef>
              <c:f>Hoja1!$D$1</c:f>
              <c:strCache>
                <c:ptCount val="1"/>
                <c:pt idx="0">
                  <c:v>Columna2</c:v>
                </c:pt>
              </c:strCache>
            </c:strRef>
          </c:tx>
          <c:spPr>
            <a:solidFill>
              <a:srgbClr val="90AC2B">
                <a:alpha val="50000"/>
              </a:srgbClr>
            </a:solidFill>
            <a:ln>
              <a:noFill/>
            </a:ln>
            <a:effectLst/>
          </c:spPr>
          <c:invertIfNegative val="0"/>
          <c:dLbls>
            <c:numFmt formatCode="0\%" sourceLinked="0"/>
            <c:spPr>
              <a:noFill/>
              <a:ln>
                <a:noFill/>
              </a:ln>
              <a:effectLst/>
            </c:spPr>
            <c:txPr>
              <a:bodyPr/>
              <a:lstStyle/>
              <a:p>
                <a:pPr>
                  <a:defRPr sz="1000" b="0">
                    <a:solidFill>
                      <a:schemeClr val="tx1">
                        <a:lumMod val="65000"/>
                        <a:lumOff val="35000"/>
                      </a:schemeClr>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Hoja1!$D$2</c:f>
              <c:numCache>
                <c:formatCode>General</c:formatCode>
                <c:ptCount val="1"/>
                <c:pt idx="0">
                  <c:v>32.700000000000003</c:v>
                </c:pt>
              </c:numCache>
            </c:numRef>
          </c:val>
          <c:extLst xmlns:c16r2="http://schemas.microsoft.com/office/drawing/2015/06/chart">
            <c:ext xmlns:c16="http://schemas.microsoft.com/office/drawing/2014/chart" uri="{C3380CC4-5D6E-409C-BE32-E72D297353CC}">
              <c16:uniqueId val="{00000002-9930-4F49-BFA0-92D82ADEAEB0}"/>
            </c:ext>
          </c:extLst>
        </c:ser>
        <c:ser>
          <c:idx val="3"/>
          <c:order val="3"/>
          <c:tx>
            <c:strRef>
              <c:f>Hoja1!$E$1</c:f>
              <c:strCache>
                <c:ptCount val="1"/>
                <c:pt idx="0">
                  <c:v>Columna3</c:v>
                </c:pt>
              </c:strCache>
            </c:strRef>
          </c:tx>
          <c:spPr>
            <a:solidFill>
              <a:schemeClr val="accent3">
                <a:lumMod val="40000"/>
                <a:lumOff val="60000"/>
              </a:schemeClr>
            </a:solidFill>
          </c:spPr>
          <c:invertIfNegative val="0"/>
          <c:dLbls>
            <c:numFmt formatCode="0\%" sourceLinked="0"/>
            <c:spPr>
              <a:noFill/>
              <a:ln>
                <a:noFill/>
              </a:ln>
              <a:effectLst/>
            </c:spPr>
            <c:txPr>
              <a:bodyPr wrap="square" lIns="38100" tIns="19050" rIns="38100" bIns="19050" anchor="ctr">
                <a:spAutoFit/>
              </a:bodyPr>
              <a:lstStyle/>
              <a:p>
                <a:pPr>
                  <a:defRPr sz="1000" b="0">
                    <a:solidFill>
                      <a:schemeClr val="tx1">
                        <a:lumMod val="65000"/>
                        <a:lumOff val="35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Categoría 1</c:v>
                </c:pt>
              </c:strCache>
            </c:strRef>
          </c:cat>
          <c:val>
            <c:numRef>
              <c:f>Hoja1!$E$2</c:f>
              <c:numCache>
                <c:formatCode>General</c:formatCode>
                <c:ptCount val="1"/>
                <c:pt idx="0">
                  <c:v>29</c:v>
                </c:pt>
              </c:numCache>
            </c:numRef>
          </c:val>
          <c:extLst xmlns:c16r2="http://schemas.microsoft.com/office/drawing/2015/06/chart">
            <c:ext xmlns:c16="http://schemas.microsoft.com/office/drawing/2014/chart" uri="{C3380CC4-5D6E-409C-BE32-E72D297353CC}">
              <c16:uniqueId val="{00000003-9930-4F49-BFA0-92D82ADEAEB0}"/>
            </c:ext>
          </c:extLst>
        </c:ser>
        <c:dLbls>
          <c:showLegendKey val="0"/>
          <c:showVal val="1"/>
          <c:showCatName val="0"/>
          <c:showSerName val="0"/>
          <c:showPercent val="0"/>
          <c:showBubbleSize val="0"/>
        </c:dLbls>
        <c:gapWidth val="150"/>
        <c:overlap val="100"/>
        <c:axId val="285928472"/>
        <c:axId val="286334304"/>
      </c:barChart>
      <c:catAx>
        <c:axId val="285928472"/>
        <c:scaling>
          <c:orientation val="minMax"/>
        </c:scaling>
        <c:delete val="1"/>
        <c:axPos val="t"/>
        <c:numFmt formatCode="General" sourceLinked="1"/>
        <c:majorTickMark val="out"/>
        <c:minorTickMark val="none"/>
        <c:tickLblPos val="none"/>
        <c:crossAx val="286334304"/>
        <c:crosses val="autoZero"/>
        <c:auto val="1"/>
        <c:lblAlgn val="ctr"/>
        <c:lblOffset val="100"/>
        <c:noMultiLvlLbl val="0"/>
      </c:catAx>
      <c:valAx>
        <c:axId val="286334304"/>
        <c:scaling>
          <c:orientation val="maxMin"/>
        </c:scaling>
        <c:delete val="1"/>
        <c:axPos val="l"/>
        <c:numFmt formatCode="0%" sourceLinked="1"/>
        <c:majorTickMark val="out"/>
        <c:minorTickMark val="none"/>
        <c:tickLblPos val="none"/>
        <c:crossAx val="285928472"/>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Lato" panose="020F0502020204030203" pitchFamily="34" charset="0"/>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52398785299477"/>
          <c:y val="0.1574388249159149"/>
          <c:w val="0.50570966098776959"/>
          <c:h val="0.67667673016466956"/>
        </c:manualLayout>
      </c:layout>
      <c:pieChart>
        <c:varyColors val="1"/>
        <c:ser>
          <c:idx val="0"/>
          <c:order val="0"/>
          <c:tx>
            <c:strRef>
              <c:f>Hoja1!$B$1</c:f>
              <c:strCache>
                <c:ptCount val="1"/>
                <c:pt idx="0">
                  <c:v>Columna1</c:v>
                </c:pt>
              </c:strCache>
            </c:strRef>
          </c:tx>
          <c:dPt>
            <c:idx val="0"/>
            <c:bubble3D val="0"/>
            <c:explosion val="37"/>
            <c:spPr>
              <a:solidFill>
                <a:srgbClr val="90AC2B"/>
              </a:solidFill>
              <a:ln w="19050">
                <a:solidFill>
                  <a:schemeClr val="lt1"/>
                </a:solidFill>
              </a:ln>
              <a:effectLst/>
            </c:spPr>
            <c:extLst xmlns:c16r2="http://schemas.microsoft.com/office/drawing/2015/06/chart">
              <c:ext xmlns:c16="http://schemas.microsoft.com/office/drawing/2014/chart" uri="{C3380CC4-5D6E-409C-BE32-E72D297353CC}">
                <c16:uniqueId val="{00000001-3D06-407A-BA69-5FF3039CA913}"/>
              </c:ext>
            </c:extLst>
          </c:dPt>
          <c:dPt>
            <c:idx val="1"/>
            <c:bubble3D val="0"/>
            <c:spPr>
              <a:solidFill>
                <a:srgbClr val="90AC2B">
                  <a:alpha val="5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3D06-407A-BA69-5FF3039CA913}"/>
              </c:ext>
            </c:extLst>
          </c:dPt>
          <c:dPt>
            <c:idx val="2"/>
            <c:bubble3D val="0"/>
            <c:spPr>
              <a:solidFill>
                <a:srgbClr val="326C62"/>
              </a:solidFill>
              <a:ln w="19050">
                <a:solidFill>
                  <a:schemeClr val="lt1"/>
                </a:solidFill>
              </a:ln>
              <a:effectLst/>
            </c:spPr>
            <c:extLst xmlns:c16r2="http://schemas.microsoft.com/office/drawing/2015/06/chart">
              <c:ext xmlns:c16="http://schemas.microsoft.com/office/drawing/2014/chart" uri="{C3380CC4-5D6E-409C-BE32-E72D297353CC}">
                <c16:uniqueId val="{00000005-3D06-407A-BA69-5FF3039CA913}"/>
              </c:ext>
            </c:extLst>
          </c:dPt>
          <c:dPt>
            <c:idx val="3"/>
            <c:bubble3D val="0"/>
            <c:spPr>
              <a:solidFill>
                <a:srgbClr val="CC9900"/>
              </a:solidFill>
              <a:ln w="19050">
                <a:solidFill>
                  <a:schemeClr val="lt1"/>
                </a:solidFill>
              </a:ln>
              <a:effectLst/>
            </c:spPr>
            <c:extLst xmlns:c16r2="http://schemas.microsoft.com/office/drawing/2015/06/chart">
              <c:ext xmlns:c16="http://schemas.microsoft.com/office/drawing/2014/chart" uri="{C3380CC4-5D6E-409C-BE32-E72D297353CC}">
                <c16:uniqueId val="{00000007-3D06-407A-BA69-5FF3039CA913}"/>
              </c:ext>
            </c:extLst>
          </c:dPt>
          <c:dPt>
            <c:idx val="4"/>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3D06-407A-BA69-5FF3039CA913}"/>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Hombre</c:v>
                </c:pt>
                <c:pt idx="1">
                  <c:v>Mujer</c:v>
                </c:pt>
              </c:strCache>
            </c:strRef>
          </c:cat>
          <c:val>
            <c:numRef>
              <c:f>Hoja1!$B$2:$B$3</c:f>
              <c:numCache>
                <c:formatCode>General</c:formatCode>
                <c:ptCount val="2"/>
                <c:pt idx="0">
                  <c:v>57</c:v>
                </c:pt>
                <c:pt idx="1">
                  <c:v>43</c:v>
                </c:pt>
              </c:numCache>
            </c:numRef>
          </c:val>
          <c:extLst xmlns:c16r2="http://schemas.microsoft.com/office/drawing/2015/06/chart">
            <c:ext xmlns:c16="http://schemas.microsoft.com/office/drawing/2014/chart" uri="{C3380CC4-5D6E-409C-BE32-E72D297353CC}">
              <c16:uniqueId val="{0000000A-3D06-407A-BA69-5FF3039CA913}"/>
            </c:ext>
          </c:extLst>
        </c:ser>
        <c:dLbls>
          <c:showLegendKey val="0"/>
          <c:showVal val="1"/>
          <c:showCatName val="0"/>
          <c:showSerName val="0"/>
          <c:showPercent val="0"/>
          <c:showBubbleSize val="0"/>
          <c:showLeaderLines val="1"/>
        </c:dLbls>
        <c:firstSliceAng val="180"/>
      </c:pieChart>
      <c:spPr>
        <a:noFill/>
        <a:ln>
          <a:noFill/>
        </a:ln>
        <a:effectLst/>
      </c:spPr>
    </c:plotArea>
    <c:legend>
      <c:legendPos val="r"/>
      <c:layout>
        <c:manualLayout>
          <c:xMode val="edge"/>
          <c:yMode val="edge"/>
          <c:x val="0"/>
          <c:y val="0.84973208534083788"/>
          <c:w val="0.79963207562239214"/>
          <c:h val="0.1450378642823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legend>
    <c:plotVisOnly val="1"/>
    <c:dispBlanksAs val="zero"/>
    <c:showDLblsOverMax val="0"/>
  </c:chart>
  <c:spPr>
    <a:noFill/>
    <a:ln>
      <a:noFill/>
    </a:ln>
    <a:effectLst/>
  </c:spPr>
  <c:txPr>
    <a:bodyPr/>
    <a:lstStyle/>
    <a:p>
      <a:pPr>
        <a:defRPr sz="1050">
          <a:latin typeface="Lato" panose="020F0502020204030203" pitchFamily="34" charset="0"/>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52398785299477"/>
          <c:y val="0.1574388249159149"/>
          <c:w val="0.50570966098776959"/>
          <c:h val="0.67667673016466956"/>
        </c:manualLayout>
      </c:layout>
      <c:pieChart>
        <c:varyColors val="1"/>
        <c:ser>
          <c:idx val="0"/>
          <c:order val="0"/>
          <c:tx>
            <c:strRef>
              <c:f>Hoja1!$B$1</c:f>
              <c:strCache>
                <c:ptCount val="1"/>
                <c:pt idx="0">
                  <c:v>Columna1</c:v>
                </c:pt>
              </c:strCache>
            </c:strRef>
          </c:tx>
          <c:dPt>
            <c:idx val="0"/>
            <c:bubble3D val="0"/>
            <c:explosion val="37"/>
            <c:spPr>
              <a:solidFill>
                <a:srgbClr val="90AC2B"/>
              </a:solidFill>
              <a:ln w="19050">
                <a:solidFill>
                  <a:schemeClr val="lt1"/>
                </a:solidFill>
              </a:ln>
              <a:effectLst/>
            </c:spPr>
            <c:extLst xmlns:c16r2="http://schemas.microsoft.com/office/drawing/2015/06/chart">
              <c:ext xmlns:c16="http://schemas.microsoft.com/office/drawing/2014/chart" uri="{C3380CC4-5D6E-409C-BE32-E72D297353CC}">
                <c16:uniqueId val="{00000001-55D3-4C0A-8481-C8FEF09297E0}"/>
              </c:ext>
            </c:extLst>
          </c:dPt>
          <c:dPt>
            <c:idx val="1"/>
            <c:bubble3D val="0"/>
            <c:spPr>
              <a:solidFill>
                <a:srgbClr val="90AC2B">
                  <a:alpha val="5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55D3-4C0A-8481-C8FEF09297E0}"/>
              </c:ext>
            </c:extLst>
          </c:dPt>
          <c:dPt>
            <c:idx val="2"/>
            <c:bubble3D val="0"/>
            <c:spPr>
              <a:solidFill>
                <a:srgbClr val="326C62"/>
              </a:solidFill>
              <a:ln w="19050">
                <a:solidFill>
                  <a:schemeClr val="lt1"/>
                </a:solidFill>
              </a:ln>
              <a:effectLst/>
            </c:spPr>
            <c:extLst xmlns:c16r2="http://schemas.microsoft.com/office/drawing/2015/06/chart">
              <c:ext xmlns:c16="http://schemas.microsoft.com/office/drawing/2014/chart" uri="{C3380CC4-5D6E-409C-BE32-E72D297353CC}">
                <c16:uniqueId val="{00000005-55D3-4C0A-8481-C8FEF09297E0}"/>
              </c:ext>
            </c:extLst>
          </c:dPt>
          <c:dPt>
            <c:idx val="3"/>
            <c:bubble3D val="0"/>
            <c:spPr>
              <a:solidFill>
                <a:srgbClr val="CC9900"/>
              </a:solidFill>
              <a:ln w="19050">
                <a:solidFill>
                  <a:schemeClr val="lt1"/>
                </a:solidFill>
              </a:ln>
              <a:effectLst/>
            </c:spPr>
            <c:extLst xmlns:c16r2="http://schemas.microsoft.com/office/drawing/2015/06/chart">
              <c:ext xmlns:c16="http://schemas.microsoft.com/office/drawing/2014/chart" uri="{C3380CC4-5D6E-409C-BE32-E72D297353CC}">
                <c16:uniqueId val="{00000007-55D3-4C0A-8481-C8FEF09297E0}"/>
              </c:ext>
            </c:extLst>
          </c:dPt>
          <c:dPt>
            <c:idx val="4"/>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55D3-4C0A-8481-C8FEF09297E0}"/>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Hombre</c:v>
                </c:pt>
                <c:pt idx="1">
                  <c:v>Mujer</c:v>
                </c:pt>
              </c:strCache>
            </c:strRef>
          </c:cat>
          <c:val>
            <c:numRef>
              <c:f>Hoja1!$B$2:$B$3</c:f>
              <c:numCache>
                <c:formatCode>General</c:formatCode>
                <c:ptCount val="2"/>
                <c:pt idx="0">
                  <c:v>54.2</c:v>
                </c:pt>
                <c:pt idx="1">
                  <c:v>45.8</c:v>
                </c:pt>
              </c:numCache>
            </c:numRef>
          </c:val>
          <c:extLst xmlns:c16r2="http://schemas.microsoft.com/office/drawing/2015/06/chart">
            <c:ext xmlns:c16="http://schemas.microsoft.com/office/drawing/2014/chart" uri="{C3380CC4-5D6E-409C-BE32-E72D297353CC}">
              <c16:uniqueId val="{0000000A-55D3-4C0A-8481-C8FEF09297E0}"/>
            </c:ext>
          </c:extLst>
        </c:ser>
        <c:dLbls>
          <c:showLegendKey val="0"/>
          <c:showVal val="1"/>
          <c:showCatName val="0"/>
          <c:showSerName val="0"/>
          <c:showPercent val="0"/>
          <c:showBubbleSize val="0"/>
          <c:showLeaderLines val="1"/>
        </c:dLbls>
        <c:firstSliceAng val="180"/>
      </c:pieChart>
      <c:spPr>
        <a:noFill/>
        <a:ln>
          <a:noFill/>
        </a:ln>
        <a:effectLst/>
      </c:spPr>
    </c:plotArea>
    <c:legend>
      <c:legendPos val="r"/>
      <c:layout>
        <c:manualLayout>
          <c:xMode val="edge"/>
          <c:yMode val="edge"/>
          <c:x val="0"/>
          <c:y val="0.84973208534083788"/>
          <c:w val="0.79963207562239214"/>
          <c:h val="0.1450378642823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legend>
    <c:plotVisOnly val="1"/>
    <c:dispBlanksAs val="zero"/>
    <c:showDLblsOverMax val="0"/>
  </c:chart>
  <c:spPr>
    <a:noFill/>
    <a:ln>
      <a:noFill/>
    </a:ln>
    <a:effectLst/>
  </c:spPr>
  <c:txPr>
    <a:bodyPr/>
    <a:lstStyle/>
    <a:p>
      <a:pPr>
        <a:defRPr sz="1050">
          <a:latin typeface="Lato" panose="020F0502020204030203" pitchFamily="34" charset="0"/>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52398785299477"/>
          <c:y val="0.1574388249159149"/>
          <c:w val="0.50570966098776959"/>
          <c:h val="0.67667673016466956"/>
        </c:manualLayout>
      </c:layout>
      <c:pieChart>
        <c:varyColors val="1"/>
        <c:ser>
          <c:idx val="0"/>
          <c:order val="0"/>
          <c:tx>
            <c:strRef>
              <c:f>Hoja1!$B$1</c:f>
              <c:strCache>
                <c:ptCount val="1"/>
                <c:pt idx="0">
                  <c:v>Columna1</c:v>
                </c:pt>
              </c:strCache>
            </c:strRef>
          </c:tx>
          <c:dPt>
            <c:idx val="0"/>
            <c:bubble3D val="0"/>
            <c:explosion val="37"/>
            <c:spPr>
              <a:solidFill>
                <a:srgbClr val="90AC2B"/>
              </a:solidFill>
              <a:ln w="19050">
                <a:solidFill>
                  <a:schemeClr val="lt1"/>
                </a:solidFill>
              </a:ln>
              <a:effectLst/>
            </c:spPr>
            <c:extLst xmlns:c16r2="http://schemas.microsoft.com/office/drawing/2015/06/chart">
              <c:ext xmlns:c16="http://schemas.microsoft.com/office/drawing/2014/chart" uri="{C3380CC4-5D6E-409C-BE32-E72D297353CC}">
                <c16:uniqueId val="{00000001-730C-4D6A-9568-D0FC27FB6A6D}"/>
              </c:ext>
            </c:extLst>
          </c:dPt>
          <c:dPt>
            <c:idx val="1"/>
            <c:bubble3D val="0"/>
            <c:spPr>
              <a:solidFill>
                <a:srgbClr val="90AC2B">
                  <a:alpha val="5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730C-4D6A-9568-D0FC27FB6A6D}"/>
              </c:ext>
            </c:extLst>
          </c:dPt>
          <c:dPt>
            <c:idx val="2"/>
            <c:bubble3D val="0"/>
            <c:spPr>
              <a:solidFill>
                <a:srgbClr val="326C62"/>
              </a:solidFill>
              <a:ln w="19050">
                <a:solidFill>
                  <a:schemeClr val="lt1"/>
                </a:solidFill>
              </a:ln>
              <a:effectLst/>
            </c:spPr>
            <c:extLst xmlns:c16r2="http://schemas.microsoft.com/office/drawing/2015/06/chart">
              <c:ext xmlns:c16="http://schemas.microsoft.com/office/drawing/2014/chart" uri="{C3380CC4-5D6E-409C-BE32-E72D297353CC}">
                <c16:uniqueId val="{00000005-730C-4D6A-9568-D0FC27FB6A6D}"/>
              </c:ext>
            </c:extLst>
          </c:dPt>
          <c:dPt>
            <c:idx val="3"/>
            <c:bubble3D val="0"/>
            <c:spPr>
              <a:solidFill>
                <a:srgbClr val="CC9900"/>
              </a:solidFill>
              <a:ln w="19050">
                <a:solidFill>
                  <a:schemeClr val="lt1"/>
                </a:solidFill>
              </a:ln>
              <a:effectLst/>
            </c:spPr>
            <c:extLst xmlns:c16r2="http://schemas.microsoft.com/office/drawing/2015/06/chart">
              <c:ext xmlns:c16="http://schemas.microsoft.com/office/drawing/2014/chart" uri="{C3380CC4-5D6E-409C-BE32-E72D297353CC}">
                <c16:uniqueId val="{00000007-730C-4D6A-9568-D0FC27FB6A6D}"/>
              </c:ext>
            </c:extLst>
          </c:dPt>
          <c:dPt>
            <c:idx val="4"/>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730C-4D6A-9568-D0FC27FB6A6D}"/>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Hombre</c:v>
                </c:pt>
                <c:pt idx="1">
                  <c:v>Mujer</c:v>
                </c:pt>
              </c:strCache>
            </c:strRef>
          </c:cat>
          <c:val>
            <c:numRef>
              <c:f>Hoja1!$B$2:$B$3</c:f>
              <c:numCache>
                <c:formatCode>General</c:formatCode>
                <c:ptCount val="2"/>
                <c:pt idx="0">
                  <c:v>48.4</c:v>
                </c:pt>
                <c:pt idx="1">
                  <c:v>51.6</c:v>
                </c:pt>
              </c:numCache>
            </c:numRef>
          </c:val>
          <c:extLst xmlns:c16r2="http://schemas.microsoft.com/office/drawing/2015/06/chart">
            <c:ext xmlns:c16="http://schemas.microsoft.com/office/drawing/2014/chart" uri="{C3380CC4-5D6E-409C-BE32-E72D297353CC}">
              <c16:uniqueId val="{0000000A-730C-4D6A-9568-D0FC27FB6A6D}"/>
            </c:ext>
          </c:extLst>
        </c:ser>
        <c:dLbls>
          <c:showLegendKey val="0"/>
          <c:showVal val="1"/>
          <c:showCatName val="0"/>
          <c:showSerName val="0"/>
          <c:showPercent val="0"/>
          <c:showBubbleSize val="0"/>
          <c:showLeaderLines val="1"/>
        </c:dLbls>
        <c:firstSliceAng val="180"/>
      </c:pieChart>
      <c:spPr>
        <a:noFill/>
        <a:ln>
          <a:noFill/>
        </a:ln>
        <a:effectLst/>
      </c:spPr>
    </c:plotArea>
    <c:legend>
      <c:legendPos val="r"/>
      <c:layout>
        <c:manualLayout>
          <c:xMode val="edge"/>
          <c:yMode val="edge"/>
          <c:x val="0"/>
          <c:y val="0.84973208534083788"/>
          <c:w val="0.79963207562239214"/>
          <c:h val="0.1450378642823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s-ES"/>
        </a:p>
      </c:txPr>
    </c:legend>
    <c:plotVisOnly val="1"/>
    <c:dispBlanksAs val="zero"/>
    <c:showDLblsOverMax val="0"/>
  </c:chart>
  <c:spPr>
    <a:noFill/>
    <a:ln>
      <a:noFill/>
    </a:ln>
    <a:effectLst/>
  </c:spPr>
  <c:txPr>
    <a:bodyPr/>
    <a:lstStyle/>
    <a:p>
      <a:pPr>
        <a:defRPr sz="1050">
          <a:latin typeface="Lato" panose="020F0502020204030203" pitchFamily="34" charset="0"/>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5-12T12:37:41.751" idx="1">
    <p:pos x="10" y="10"/>
    <p:text>quitar nombres de series</p:text>
    <p:extLst>
      <p:ext uri="{C676402C-5697-4E1C-873F-D02D1690AC5C}">
        <p15:threadingInfo xmlns:p15="http://schemas.microsoft.com/office/powerpoint/2012/main" timeZoneBias="-120"/>
      </p:ext>
    </p:extLst>
  </p:cm>
  <p:cm authorId="1" dt="2017-05-12T12:38:00.338" idx="2">
    <p:pos x="10" y="146"/>
    <p:text>dudas de la slide</p:text>
    <p:extLst>
      <p:ext uri="{C676402C-5697-4E1C-873F-D02D1690AC5C}">
        <p15:threadingInfo xmlns:p15="http://schemas.microsoft.com/office/powerpoint/2012/main" timeZoneBias="-12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5-12T12:39:02.329" idx="3">
    <p:pos x="10" y="10"/>
    <p:text>eliminar</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5-12T12:43:34.331" idx="5">
    <p:pos x="10" y="10"/>
    <p:text>dejar solo 2-3 slides</p:text>
    <p:extLst>
      <p:ext uri="{C676402C-5697-4E1C-873F-D02D1690AC5C}">
        <p15:threadingInfo xmlns:p15="http://schemas.microsoft.com/office/powerpoint/2012/main" timeZoneBias="-120"/>
      </p:ext>
    </p:extLst>
  </p:cm>
  <p:cm authorId="1" dt="2017-05-12T12:43:58.515" idx="6">
    <p:pos x="10" y="146"/>
    <p:text>revisar alguna redacción</p:text>
    <p:extLst>
      <p:ext uri="{C676402C-5697-4E1C-873F-D02D1690AC5C}">
        <p15:threadingInfo xmlns:p15="http://schemas.microsoft.com/office/powerpoint/2012/main" timeZoneBias="-120">
          <p15:parentCm authorId="1" idx="5"/>
        </p15:threadingInfo>
      </p:ext>
    </p:extLst>
  </p:cm>
  <p:cm authorId="1" dt="2017-05-12T12:45:47.484" idx="8">
    <p:pos x="146" y="146"/>
    <p:text>ocultar</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5-12T12:50:49.460" idx="10">
    <p:pos x="10" y="10"/>
    <p:text>oculta</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5-12T12:55:36.060" idx="14">
    <p:pos x="10" y="10"/>
    <p:text>ocultar</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7-05-12T12:56:24.244" idx="15">
    <p:pos x="10" y="10"/>
    <p:text/>
    <p:extLst>
      <p:ext uri="{C676402C-5697-4E1C-873F-D02D1690AC5C}">
        <p15:threadingInfo xmlns:p15="http://schemas.microsoft.com/office/powerpoint/2012/main" timeZoneBias="-120"/>
      </p:ext>
    </p:extLst>
  </p:cm>
  <p:cm authorId="1" dt="2017-05-12T12:56:58.520" idx="16">
    <p:pos x="10" y="146"/>
    <p:text>contar en 1-2 slides</p:text>
    <p:extLst>
      <p:ext uri="{C676402C-5697-4E1C-873F-D02D1690AC5C}">
        <p15:threadingInfo xmlns:p15="http://schemas.microsoft.com/office/powerpoint/2012/main" timeZoneBias="-120">
          <p15:parentCm authorId="1" idx="15"/>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E31F137C-8E42-4D59-8179-9074CFDA688D}" type="datetimeFigureOut">
              <a:rPr lang="es-ES" smtClean="0"/>
              <a:t>18/05/2017</a:t>
            </a:fld>
            <a:endParaRPr lang="es-ES"/>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5E62706B-12ED-419B-A82F-73A07DAF5496}" type="slidenum">
              <a:rPr lang="es-ES" smtClean="0"/>
              <a:t>‹Nº›</a:t>
            </a:fld>
            <a:endParaRPr lang="es-ES"/>
          </a:p>
        </p:txBody>
      </p:sp>
    </p:spTree>
    <p:extLst>
      <p:ext uri="{BB962C8B-B14F-4D97-AF65-F5344CB8AC3E}">
        <p14:creationId xmlns:p14="http://schemas.microsoft.com/office/powerpoint/2010/main" val="3233233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907"/>
            <a:ext cx="5438139" cy="44677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0" marR="0" lvl="1" indent="0" algn="l" rtl="0">
              <a:spcBef>
                <a:spcPts val="0"/>
              </a:spcBef>
              <a:buNone/>
              <a:defRPr sz="1100" b="0" i="0" u="none" strike="noStrike" cap="none">
                <a:solidFill>
                  <a:schemeClr val="dk1"/>
                </a:solidFill>
                <a:latin typeface="Arial"/>
                <a:ea typeface="Arial"/>
                <a:cs typeface="Arial"/>
                <a:sym typeface="Arial"/>
              </a:defRPr>
            </a:lvl2pPr>
            <a:lvl3pPr marL="0" marR="0" lvl="2" indent="0" algn="l" rtl="0">
              <a:spcBef>
                <a:spcPts val="0"/>
              </a:spcBef>
              <a:buNone/>
              <a:defRPr sz="1100" b="0" i="0" u="none" strike="noStrike" cap="none">
                <a:solidFill>
                  <a:schemeClr val="dk1"/>
                </a:solidFill>
                <a:latin typeface="Arial"/>
                <a:ea typeface="Arial"/>
                <a:cs typeface="Arial"/>
                <a:sym typeface="Arial"/>
              </a:defRPr>
            </a:lvl3pPr>
            <a:lvl4pPr marL="0" marR="0" lvl="3" indent="0" algn="l" rtl="0">
              <a:spcBef>
                <a:spcPts val="0"/>
              </a:spcBef>
              <a:buNone/>
              <a:defRPr sz="1100" b="0" i="0" u="none" strike="noStrike" cap="none">
                <a:solidFill>
                  <a:schemeClr val="dk1"/>
                </a:solidFill>
                <a:latin typeface="Arial"/>
                <a:ea typeface="Arial"/>
                <a:cs typeface="Arial"/>
                <a:sym typeface="Arial"/>
              </a:defRPr>
            </a:lvl4pPr>
            <a:lvl5pPr marL="0" marR="0" lvl="4" indent="0" algn="l" rtl="0">
              <a:spcBef>
                <a:spcPts val="0"/>
              </a:spcBef>
              <a:buNone/>
              <a:defRPr sz="1100" b="0" i="0" u="none" strike="noStrike" cap="none">
                <a:solidFill>
                  <a:schemeClr val="dk1"/>
                </a:solidFill>
                <a:latin typeface="Arial"/>
                <a:ea typeface="Arial"/>
                <a:cs typeface="Arial"/>
                <a:sym typeface="Arial"/>
              </a:defRPr>
            </a:lvl5pPr>
            <a:lvl6pPr marL="0" marR="0" lvl="5" indent="0" algn="l" rtl="0">
              <a:spcBef>
                <a:spcPts val="0"/>
              </a:spcBef>
              <a:buNone/>
              <a:defRPr sz="1100" b="0" i="0" u="none" strike="noStrike" cap="none">
                <a:solidFill>
                  <a:schemeClr val="dk1"/>
                </a:solidFill>
                <a:latin typeface="Arial"/>
                <a:ea typeface="Arial"/>
                <a:cs typeface="Arial"/>
                <a:sym typeface="Arial"/>
              </a:defRPr>
            </a:lvl6pPr>
            <a:lvl7pPr marL="0" marR="0" lvl="6" indent="0" algn="l" rtl="0">
              <a:spcBef>
                <a:spcPts val="0"/>
              </a:spcBef>
              <a:buNone/>
              <a:defRPr sz="1100" b="0" i="0" u="none" strike="noStrike" cap="none">
                <a:solidFill>
                  <a:schemeClr val="dk1"/>
                </a:solidFill>
                <a:latin typeface="Arial"/>
                <a:ea typeface="Arial"/>
                <a:cs typeface="Arial"/>
                <a:sym typeface="Arial"/>
              </a:defRPr>
            </a:lvl7pPr>
            <a:lvl8pPr marL="0" marR="0" lvl="7" indent="0" algn="l" rtl="0">
              <a:spcBef>
                <a:spcPts val="0"/>
              </a:spcBef>
              <a:buNone/>
              <a:defRPr sz="1100" b="0" i="0" u="none" strike="noStrike" cap="none">
                <a:solidFill>
                  <a:schemeClr val="dk1"/>
                </a:solidFill>
                <a:latin typeface="Arial"/>
                <a:ea typeface="Arial"/>
                <a:cs typeface="Arial"/>
                <a:sym typeface="Arial"/>
              </a:defRPr>
            </a:lvl8pPr>
            <a:lvl9pPr marL="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150374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 name="Shape 25"/>
          <p:cNvSpPr txBox="1">
            <a:spLocks noGrp="1"/>
          </p:cNvSpPr>
          <p:nvPr>
            <p:ph type="body" idx="1"/>
          </p:nvPr>
        </p:nvSpPr>
        <p:spPr>
          <a:xfrm>
            <a:off x="673789" y="5120362"/>
            <a:ext cx="5390303" cy="485086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69536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79768" y="4715907"/>
            <a:ext cx="5438139" cy="44677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45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73790" y="5120362"/>
            <a:ext cx="5390304" cy="4850868"/>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76578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64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560388" y="877888"/>
            <a:ext cx="7797801" cy="4387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67862" y="5559503"/>
            <a:ext cx="5342888" cy="526689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370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681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758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560388" y="877888"/>
            <a:ext cx="7797801" cy="4387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7" name="Shape 337"/>
          <p:cNvSpPr txBox="1">
            <a:spLocks noGrp="1"/>
          </p:cNvSpPr>
          <p:nvPr>
            <p:ph type="body" idx="1"/>
          </p:nvPr>
        </p:nvSpPr>
        <p:spPr>
          <a:xfrm>
            <a:off x="667862" y="5559503"/>
            <a:ext cx="5342888" cy="526689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0454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560388" y="877888"/>
            <a:ext cx="7797801" cy="4387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67862" y="5559503"/>
            <a:ext cx="5342888" cy="526689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65657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560388" y="877888"/>
            <a:ext cx="7797801" cy="4387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667862" y="5559503"/>
            <a:ext cx="5342888" cy="526689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72853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560388" y="877888"/>
            <a:ext cx="7797801" cy="4387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2" name="Shape 502"/>
          <p:cNvSpPr txBox="1">
            <a:spLocks noGrp="1"/>
          </p:cNvSpPr>
          <p:nvPr>
            <p:ph type="body" idx="1"/>
          </p:nvPr>
        </p:nvSpPr>
        <p:spPr>
          <a:xfrm>
            <a:off x="667862" y="5559503"/>
            <a:ext cx="5342888" cy="526689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461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9621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Shape 8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7" name="Shape 8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0002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Shape 8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6" name="Shape 8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42154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3" name="Shape 9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6437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5" name="Shape 575"/>
          <p:cNvSpPr txBox="1">
            <a:spLocks noGrp="1"/>
          </p:cNvSpPr>
          <p:nvPr>
            <p:ph type="body" idx="1"/>
          </p:nvPr>
        </p:nvSpPr>
        <p:spPr>
          <a:xfrm>
            <a:off x="673789" y="5120362"/>
            <a:ext cx="5390303" cy="485086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0299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79768" y="4715907"/>
            <a:ext cx="5438139" cy="4467700"/>
          </a:xfrm>
          <a:prstGeom prst="rect">
            <a:avLst/>
          </a:prstGeom>
        </p:spPr>
        <p:txBody>
          <a:bodyPr lIns="91425" tIns="91425" rIns="91425" bIns="91425" anchor="t" anchorCtr="0">
            <a:noAutofit/>
          </a:bodyPr>
          <a:lstStyle/>
          <a:p>
            <a:pPr lvl="0">
              <a:spcBef>
                <a:spcPts val="0"/>
              </a:spcBef>
              <a:buNone/>
            </a:pPr>
            <a:endParaRPr/>
          </a:p>
        </p:txBody>
      </p:sp>
      <p:sp>
        <p:nvSpPr>
          <p:cNvPr id="399" name="Shape 399"/>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0617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79768" y="4715907"/>
            <a:ext cx="5438139" cy="4467700"/>
          </a:xfrm>
          <a:prstGeom prst="rect">
            <a:avLst/>
          </a:prstGeom>
        </p:spPr>
        <p:txBody>
          <a:bodyPr lIns="91425" tIns="91425" rIns="91425" bIns="91425" anchor="t" anchorCtr="0">
            <a:noAutofit/>
          </a:bodyPr>
          <a:lstStyle/>
          <a:p>
            <a:pPr lvl="0">
              <a:spcBef>
                <a:spcPts val="0"/>
              </a:spcBef>
              <a:buNone/>
            </a:pPr>
            <a:endParaRPr/>
          </a:p>
        </p:txBody>
      </p:sp>
      <p:sp>
        <p:nvSpPr>
          <p:cNvPr id="584" name="Shape 58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643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0" name="Shape 850"/>
          <p:cNvSpPr txBox="1">
            <a:spLocks noGrp="1"/>
          </p:cNvSpPr>
          <p:nvPr>
            <p:ph type="body" idx="1"/>
          </p:nvPr>
        </p:nvSpPr>
        <p:spPr>
          <a:xfrm>
            <a:off x="673789" y="5120362"/>
            <a:ext cx="5390303" cy="485086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9547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Shape 8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6" name="Shape 8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7710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Shape 8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6" name="Shape 8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1301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Shape 1572"/>
          <p:cNvSpPr txBox="1">
            <a:spLocks noGrp="1"/>
          </p:cNvSpPr>
          <p:nvPr>
            <p:ph type="body" idx="1"/>
          </p:nvPr>
        </p:nvSpPr>
        <p:spPr>
          <a:xfrm>
            <a:off x="679768" y="4715907"/>
            <a:ext cx="5438139" cy="4467700"/>
          </a:xfrm>
          <a:prstGeom prst="rect">
            <a:avLst/>
          </a:prstGeom>
        </p:spPr>
        <p:txBody>
          <a:bodyPr lIns="91425" tIns="91425" rIns="91425" bIns="91425" anchor="t" anchorCtr="0">
            <a:noAutofit/>
          </a:bodyPr>
          <a:lstStyle/>
          <a:p>
            <a:pPr lvl="0">
              <a:spcBef>
                <a:spcPts val="0"/>
              </a:spcBef>
              <a:buNone/>
            </a:pPr>
            <a:endParaRPr/>
          </a:p>
        </p:txBody>
      </p:sp>
      <p:sp>
        <p:nvSpPr>
          <p:cNvPr id="1573" name="Shape 1573"/>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41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73789" y="5120362"/>
            <a:ext cx="5390304" cy="4850868"/>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03367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0" name="Shape 850"/>
          <p:cNvSpPr txBox="1">
            <a:spLocks noGrp="1"/>
          </p:cNvSpPr>
          <p:nvPr>
            <p:ph type="body" idx="1"/>
          </p:nvPr>
        </p:nvSpPr>
        <p:spPr>
          <a:xfrm>
            <a:off x="673789" y="5120362"/>
            <a:ext cx="5390303" cy="485086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54179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560388" y="877888"/>
            <a:ext cx="7797801" cy="4387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67863" y="5559504"/>
            <a:ext cx="5342889" cy="52668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2835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560388" y="877888"/>
            <a:ext cx="7797801" cy="4387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67863" y="5559504"/>
            <a:ext cx="5342889" cy="52668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449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560388" y="877888"/>
            <a:ext cx="7797801" cy="4387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67863" y="5559504"/>
            <a:ext cx="5342889" cy="52668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2363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560388" y="877888"/>
            <a:ext cx="7797801" cy="4387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67863" y="5559504"/>
            <a:ext cx="5342889" cy="52668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7253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Shape 1628"/>
          <p:cNvSpPr>
            <a:spLocks noGrp="1" noRot="1" noChangeAspect="1"/>
          </p:cNvSpPr>
          <p:nvPr>
            <p:ph type="sldImg" idx="2"/>
          </p:nvPr>
        </p:nvSpPr>
        <p:spPr>
          <a:xfrm>
            <a:off x="-560388" y="877888"/>
            <a:ext cx="7797801" cy="4387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9" name="Shape 1629"/>
          <p:cNvSpPr txBox="1">
            <a:spLocks noGrp="1"/>
          </p:cNvSpPr>
          <p:nvPr>
            <p:ph type="body" idx="1"/>
          </p:nvPr>
        </p:nvSpPr>
        <p:spPr>
          <a:xfrm>
            <a:off x="667862" y="5559503"/>
            <a:ext cx="5342888" cy="526689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5578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Shape 1674"/>
          <p:cNvSpPr>
            <a:spLocks noGrp="1" noRot="1" noChangeAspect="1"/>
          </p:cNvSpPr>
          <p:nvPr>
            <p:ph type="sldImg" idx="2"/>
          </p:nvPr>
        </p:nvSpPr>
        <p:spPr>
          <a:xfrm>
            <a:off x="-560388" y="877888"/>
            <a:ext cx="7797801" cy="4387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5" name="Shape 1675"/>
          <p:cNvSpPr txBox="1">
            <a:spLocks noGrp="1"/>
          </p:cNvSpPr>
          <p:nvPr>
            <p:ph type="body" idx="1"/>
          </p:nvPr>
        </p:nvSpPr>
        <p:spPr>
          <a:xfrm>
            <a:off x="667862" y="5559503"/>
            <a:ext cx="5342888" cy="526689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3480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Shape 1726"/>
          <p:cNvSpPr>
            <a:spLocks noGrp="1" noRot="1" noChangeAspect="1"/>
          </p:cNvSpPr>
          <p:nvPr>
            <p:ph type="sldImg" idx="2"/>
          </p:nvPr>
        </p:nvSpPr>
        <p:spPr>
          <a:xfrm>
            <a:off x="-560388" y="877888"/>
            <a:ext cx="7797801" cy="43878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7" name="Shape 1727"/>
          <p:cNvSpPr txBox="1">
            <a:spLocks noGrp="1"/>
          </p:cNvSpPr>
          <p:nvPr>
            <p:ph type="body" idx="1"/>
          </p:nvPr>
        </p:nvSpPr>
        <p:spPr>
          <a:xfrm>
            <a:off x="667862" y="5559503"/>
            <a:ext cx="5342888" cy="526689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65189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Shape 17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6" name="Shape 17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3683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Shape 17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5" name="Shape 17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75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9585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Shape 17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8" name="Shape 17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3585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Shape 18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5" name="Shape 18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1734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Shape 18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4" name="Shape 18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1629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Shape 18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5" name="Shape 18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0619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0" name="Shape 850"/>
          <p:cNvSpPr txBox="1">
            <a:spLocks noGrp="1"/>
          </p:cNvSpPr>
          <p:nvPr>
            <p:ph type="body" idx="1"/>
          </p:nvPr>
        </p:nvSpPr>
        <p:spPr>
          <a:xfrm>
            <a:off x="673789" y="5120362"/>
            <a:ext cx="5390303" cy="485086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9794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Shape 18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5" name="Shape 18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11006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Shape 18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5" name="Shape 18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6097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Shape 1895"/>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6" name="Shape 1896"/>
          <p:cNvSpPr txBox="1">
            <a:spLocks noGrp="1"/>
          </p:cNvSpPr>
          <p:nvPr>
            <p:ph type="body" idx="1"/>
          </p:nvPr>
        </p:nvSpPr>
        <p:spPr>
          <a:xfrm>
            <a:off x="673789" y="5120362"/>
            <a:ext cx="5390303" cy="485086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395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extLst>
      <p:ext uri="{BB962C8B-B14F-4D97-AF65-F5344CB8AC3E}">
        <p14:creationId xmlns:p14="http://schemas.microsoft.com/office/powerpoint/2010/main" val="420851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223838" y="808038"/>
            <a:ext cx="7185026" cy="40417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73789" y="5120362"/>
            <a:ext cx="5390304" cy="4850868"/>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5289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773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79768" y="4715907"/>
            <a:ext cx="5438139" cy="44677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42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79768" y="4715907"/>
            <a:ext cx="5438139" cy="44677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419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
        <p:cNvGrpSpPr/>
        <p:nvPr/>
      </p:nvGrpSpPr>
      <p:grpSpPr>
        <a:xfrm>
          <a:off x="0" y="0"/>
          <a:ext cx="0" cy="0"/>
          <a:chOff x="0" y="0"/>
          <a:chExt cx="0" cy="0"/>
        </a:xfrm>
      </p:grpSpPr>
      <p:sp>
        <p:nvSpPr>
          <p:cNvPr id="8" name="Shape 8"/>
          <p:cNvSpPr txBox="1">
            <a:spLocks noGrp="1"/>
          </p:cNvSpPr>
          <p:nvPr>
            <p:ph type="title"/>
          </p:nvPr>
        </p:nvSpPr>
        <p:spPr>
          <a:xfrm>
            <a:off x="609600" y="274637"/>
            <a:ext cx="10972800" cy="1143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 name="Shape 9"/>
          <p:cNvSpPr txBox="1">
            <a:spLocks noGrp="1"/>
          </p:cNvSpPr>
          <p:nvPr>
            <p:ph type="body" idx="1"/>
          </p:nvPr>
        </p:nvSpPr>
        <p:spPr>
          <a:xfrm>
            <a:off x="609600" y="1600200"/>
            <a:ext cx="10972800" cy="4967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pic>
        <p:nvPicPr>
          <p:cNvPr id="6" name="Shape 32" descr="TCA"/>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14686" y="6604101"/>
            <a:ext cx="2004258" cy="205866"/>
          </a:xfrm>
          <a:prstGeom prst="rect">
            <a:avLst/>
          </a:prstGeom>
          <a:noFill/>
          <a:ln>
            <a:noFill/>
          </a:ln>
        </p:spPr>
      </p:pic>
      <p:sp>
        <p:nvSpPr>
          <p:cNvPr id="7" name="Shape 13"/>
          <p:cNvSpPr txBox="1">
            <a:spLocks noGrp="1"/>
          </p:cNvSpPr>
          <p:nvPr>
            <p:ph type="sldNum" idx="12"/>
          </p:nvPr>
        </p:nvSpPr>
        <p:spPr>
          <a:xfrm>
            <a:off x="11447427" y="6341602"/>
            <a:ext cx="731599" cy="524999"/>
          </a:xfrm>
          <a:prstGeom prst="rect">
            <a:avLst/>
          </a:prstGeom>
          <a:noFill/>
          <a:ln>
            <a:noFill/>
          </a:ln>
        </p:spPr>
        <p:txBody>
          <a:bodyPr lIns="91425" tIns="91425" rIns="91425" bIns="91425" anchor="ctr" anchorCtr="0">
            <a:noAutofit/>
          </a:bodyPr>
          <a:lstStyle/>
          <a:p>
            <a:pPr>
              <a:buClr>
                <a:srgbClr val="90AC2B"/>
              </a:buClr>
              <a:buSzPct val="25000"/>
            </a:pPr>
            <a:fld id="{00000000-1234-1234-1234-123412341234}" type="slidenum">
              <a:rPr lang="es-ES" sz="1200" smtClean="0">
                <a:solidFill>
                  <a:srgbClr val="90AC2B"/>
                </a:solidFill>
                <a:latin typeface="Lato"/>
                <a:ea typeface="Lato"/>
                <a:cs typeface="Lato"/>
                <a:sym typeface="Lato"/>
              </a:rPr>
              <a:pPr>
                <a:buClr>
                  <a:srgbClr val="90AC2B"/>
                </a:buClr>
                <a:buSzPct val="25000"/>
              </a:pPr>
              <a:t>‹Nº›</a:t>
            </a:fld>
            <a:endParaRPr lang="es-ES" sz="1200">
              <a:solidFill>
                <a:srgbClr val="90AC2B"/>
              </a:solidFill>
              <a:latin typeface="Lato"/>
              <a:ea typeface="Lato"/>
              <a:cs typeface="Lato"/>
              <a:sym typeface="Lato"/>
            </a:endParaRPr>
          </a:p>
        </p:txBody>
      </p:sp>
      <p:sp>
        <p:nvSpPr>
          <p:cNvPr id="12" name="Shape 16"/>
          <p:cNvSpPr txBox="1"/>
          <p:nvPr userDrawn="1"/>
        </p:nvSpPr>
        <p:spPr>
          <a:xfrm>
            <a:off x="8925146" y="6500335"/>
            <a:ext cx="1960364" cy="2308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688031"/>
              </a:buClr>
              <a:buSzPct val="25000"/>
              <a:buFont typeface="Lato"/>
              <a:buNone/>
            </a:pPr>
            <a:r>
              <a:rPr lang="es-ES" sz="900" b="0" i="0" u="none" strike="noStrike" cap="none">
                <a:solidFill>
                  <a:srgbClr val="688031"/>
                </a:solidFill>
                <a:latin typeface="Lato"/>
                <a:ea typeface="Lato"/>
                <a:cs typeface="Lato"/>
                <a:sym typeface="Lato"/>
              </a:rPr>
              <a:t>Televidente 2.0 X  Oleada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CK - vacía">
    <p:spTree>
      <p:nvGrpSpPr>
        <p:cNvPr id="1" name="Shape 12"/>
        <p:cNvGrpSpPr/>
        <p:nvPr/>
      </p:nvGrpSpPr>
      <p:grpSpPr>
        <a:xfrm>
          <a:off x="0" y="0"/>
          <a:ext cx="0" cy="0"/>
          <a:chOff x="0" y="0"/>
          <a:chExt cx="0" cy="0"/>
        </a:xfrm>
      </p:grpSpPr>
      <p:sp>
        <p:nvSpPr>
          <p:cNvPr id="13" name="Shape 13"/>
          <p:cNvSpPr txBox="1">
            <a:spLocks noGrp="1"/>
          </p:cNvSpPr>
          <p:nvPr>
            <p:ph type="sldNum" idx="12"/>
          </p:nvPr>
        </p:nvSpPr>
        <p:spPr>
          <a:xfrm>
            <a:off x="11447427" y="6341602"/>
            <a:ext cx="731599" cy="524999"/>
          </a:xfrm>
          <a:prstGeom prst="rect">
            <a:avLst/>
          </a:prstGeom>
          <a:noFill/>
          <a:ln>
            <a:noFill/>
          </a:ln>
        </p:spPr>
        <p:txBody>
          <a:bodyPr lIns="91425" tIns="91425" rIns="91425" bIns="91425" anchor="ctr" anchorCtr="0">
            <a:noAutofit/>
          </a:bodyPr>
          <a:lstStyle/>
          <a:p>
            <a:pPr>
              <a:buClr>
                <a:srgbClr val="90AC2B"/>
              </a:buClr>
              <a:buSzPct val="25000"/>
            </a:pPr>
            <a:fld id="{00000000-1234-1234-1234-123412341234}" type="slidenum">
              <a:rPr lang="es-ES" sz="1200" smtClean="0">
                <a:solidFill>
                  <a:srgbClr val="90AC2B"/>
                </a:solidFill>
                <a:latin typeface="Lato"/>
                <a:ea typeface="Lato"/>
                <a:cs typeface="Lato"/>
                <a:sym typeface="Lato"/>
              </a:rPr>
              <a:pPr>
                <a:buClr>
                  <a:srgbClr val="90AC2B"/>
                </a:buClr>
                <a:buSzPct val="25000"/>
              </a:pPr>
              <a:t>‹Nº›</a:t>
            </a:fld>
            <a:endParaRPr lang="es-ES" sz="1200">
              <a:solidFill>
                <a:srgbClr val="90AC2B"/>
              </a:solidFill>
              <a:latin typeface="Lato"/>
              <a:ea typeface="Lato"/>
              <a:cs typeface="Lato"/>
              <a:sym typeface="Lato"/>
            </a:endParaRPr>
          </a:p>
        </p:txBody>
      </p:sp>
      <p:cxnSp>
        <p:nvCxnSpPr>
          <p:cNvPr id="14" name="Shape 14"/>
          <p:cNvCxnSpPr/>
          <p:nvPr/>
        </p:nvCxnSpPr>
        <p:spPr>
          <a:xfrm>
            <a:off x="-23067" y="31200"/>
            <a:ext cx="12239600" cy="0"/>
          </a:xfrm>
          <a:prstGeom prst="straightConnector1">
            <a:avLst/>
          </a:prstGeom>
          <a:noFill/>
          <a:ln w="114300" cap="flat" cmpd="sng">
            <a:solidFill>
              <a:srgbClr val="90AC2B"/>
            </a:solidFill>
            <a:prstDash val="solid"/>
            <a:round/>
            <a:headEnd type="none" w="med" len="med"/>
            <a:tailEnd type="none" w="med" len="med"/>
          </a:ln>
        </p:spPr>
      </p:cxnSp>
      <p:sp>
        <p:nvSpPr>
          <p:cNvPr id="16" name="Shape 16"/>
          <p:cNvSpPr txBox="1"/>
          <p:nvPr/>
        </p:nvSpPr>
        <p:spPr>
          <a:xfrm>
            <a:off x="8925146" y="6500335"/>
            <a:ext cx="1960364" cy="2308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688031"/>
              </a:buClr>
              <a:buSzPct val="25000"/>
              <a:buFont typeface="Lato"/>
              <a:buNone/>
            </a:pPr>
            <a:r>
              <a:rPr lang="es-ES" sz="900" b="0" i="0" u="none" strike="noStrike" cap="none">
                <a:solidFill>
                  <a:srgbClr val="688031"/>
                </a:solidFill>
                <a:latin typeface="Lato"/>
                <a:ea typeface="Lato"/>
                <a:cs typeface="Lato"/>
                <a:sym typeface="Lato"/>
              </a:rPr>
              <a:t>Televidente 2.0 X  Oleada</a:t>
            </a:r>
          </a:p>
        </p:txBody>
      </p:sp>
      <p:pic>
        <p:nvPicPr>
          <p:cNvPr id="6" name="Shape 32" descr="TCA"/>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3193170" y="6557381"/>
            <a:ext cx="2004258" cy="205866"/>
          </a:xfrm>
          <a:prstGeom prst="rect">
            <a:avLst/>
          </a:prstGeom>
          <a:noFill/>
          <a:ln>
            <a:noFill/>
          </a:ln>
        </p:spPr>
      </p:pic>
      <p:pic>
        <p:nvPicPr>
          <p:cNvPr id="7" name="Shape 868"/>
          <p:cNvPicPr preferRelativeResize="0">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179088" y="6510662"/>
            <a:ext cx="1157313" cy="299305"/>
          </a:xfrm>
          <a:prstGeom prst="rect">
            <a:avLst/>
          </a:prstGeom>
          <a:noFill/>
          <a:ln>
            <a:noFill/>
          </a:ln>
        </p:spPr>
      </p:pic>
      <p:pic>
        <p:nvPicPr>
          <p:cNvPr id="8" name="Imagen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58189" y="6539814"/>
            <a:ext cx="1670944" cy="2410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0000"/>
              </a:buClr>
              <a:buFont typeface="Arial"/>
              <a:buNone/>
              <a:defRPr sz="4500" b="0"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8"/>
            <a:ext cx="9144000" cy="1655761"/>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342900" marR="0" lvl="1" indent="0" algn="ctr" rtl="0">
              <a:lnSpc>
                <a:spcPct val="100000"/>
              </a:lnSpc>
              <a:spcBef>
                <a:spcPts val="0"/>
              </a:spcBef>
              <a:spcAft>
                <a:spcPts val="0"/>
              </a:spcAft>
              <a:buClr>
                <a:srgbClr val="000000"/>
              </a:buClr>
              <a:buFont typeface="Arial"/>
              <a:buNone/>
              <a:defRPr sz="1500" b="0" i="0" u="none" strike="noStrike" cap="none">
                <a:solidFill>
                  <a:srgbClr val="000000"/>
                </a:solidFill>
                <a:latin typeface="Arial"/>
                <a:ea typeface="Arial"/>
                <a:cs typeface="Arial"/>
                <a:sym typeface="Arial"/>
              </a:defRPr>
            </a:lvl2pPr>
            <a:lvl3pPr marL="685800" marR="0" lvl="2" indent="0" algn="ctr" rtl="0">
              <a:lnSpc>
                <a:spcPct val="100000"/>
              </a:lnSpc>
              <a:spcBef>
                <a:spcPts val="0"/>
              </a:spcBef>
              <a:spcAft>
                <a:spcPts val="0"/>
              </a:spcAft>
              <a:buClr>
                <a:srgbClr val="000000"/>
              </a:buClr>
              <a:buFont typeface="Arial"/>
              <a:buNone/>
              <a:defRPr sz="1350" b="0" i="0" u="none" strike="noStrike" cap="none">
                <a:solidFill>
                  <a:srgbClr val="000000"/>
                </a:solidFill>
                <a:latin typeface="Arial"/>
                <a:ea typeface="Arial"/>
                <a:cs typeface="Arial"/>
                <a:sym typeface="Arial"/>
              </a:defRPr>
            </a:lvl3pPr>
            <a:lvl4pPr marL="1028700" marR="0" lvl="3"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4pPr>
            <a:lvl5pPr marL="1371600" marR="0" lvl="4"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5pPr>
            <a:lvl6pPr marL="1714500" marR="0" lvl="5"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6pPr>
            <a:lvl7pPr marL="2057400" marR="0" lvl="6"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7pPr>
            <a:lvl8pPr marL="2400300" marR="0" lvl="7"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8pPr>
            <a:lvl9pPr marL="2743200" marR="0" lvl="8"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dt" idx="10"/>
          </p:nvPr>
        </p:nvSpPr>
        <p:spPr>
          <a:xfrm>
            <a:off x="838200" y="6356352"/>
            <a:ext cx="27432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ftr" idx="11"/>
          </p:nvPr>
        </p:nvSpPr>
        <p:spPr>
          <a:xfrm>
            <a:off x="4038601" y="6356352"/>
            <a:ext cx="41147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pic>
        <p:nvPicPr>
          <p:cNvPr id="7" name="Shape 32" descr="TCA"/>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14686" y="6604101"/>
            <a:ext cx="2004258" cy="205866"/>
          </a:xfrm>
          <a:prstGeom prst="rect">
            <a:avLst/>
          </a:prstGeom>
          <a:noFill/>
          <a:ln>
            <a:noFill/>
          </a:ln>
        </p:spPr>
      </p:pic>
      <p:sp>
        <p:nvSpPr>
          <p:cNvPr id="8" name="Shape 13"/>
          <p:cNvSpPr txBox="1">
            <a:spLocks noGrp="1"/>
          </p:cNvSpPr>
          <p:nvPr>
            <p:ph type="sldNum" idx="12"/>
          </p:nvPr>
        </p:nvSpPr>
        <p:spPr>
          <a:xfrm>
            <a:off x="11447427" y="6341602"/>
            <a:ext cx="731599" cy="524999"/>
          </a:xfrm>
          <a:prstGeom prst="rect">
            <a:avLst/>
          </a:prstGeom>
          <a:noFill/>
          <a:ln>
            <a:noFill/>
          </a:ln>
        </p:spPr>
        <p:txBody>
          <a:bodyPr lIns="91425" tIns="91425" rIns="91425" bIns="91425" anchor="ctr" anchorCtr="0">
            <a:noAutofit/>
          </a:bodyPr>
          <a:lstStyle/>
          <a:p>
            <a:pPr>
              <a:buClr>
                <a:srgbClr val="90AC2B"/>
              </a:buClr>
              <a:buSzPct val="25000"/>
            </a:pPr>
            <a:fld id="{00000000-1234-1234-1234-123412341234}" type="slidenum">
              <a:rPr lang="es-ES" sz="1200" smtClean="0">
                <a:solidFill>
                  <a:srgbClr val="90AC2B"/>
                </a:solidFill>
                <a:latin typeface="Lato"/>
                <a:ea typeface="Lato"/>
                <a:cs typeface="Lato"/>
                <a:sym typeface="Lato"/>
              </a:rPr>
              <a:pPr>
                <a:buClr>
                  <a:srgbClr val="90AC2B"/>
                </a:buClr>
                <a:buSzPct val="25000"/>
              </a:pPr>
              <a:t>‹Nº›</a:t>
            </a:fld>
            <a:endParaRPr lang="es-ES" sz="1200">
              <a:solidFill>
                <a:srgbClr val="90AC2B"/>
              </a:solidFill>
              <a:latin typeface="Lato"/>
              <a:ea typeface="Lato"/>
              <a:cs typeface="Lato"/>
              <a:sym typeface="Lato"/>
            </a:endParaRPr>
          </a:p>
        </p:txBody>
      </p:sp>
      <p:sp>
        <p:nvSpPr>
          <p:cNvPr id="9" name="Shape 16"/>
          <p:cNvSpPr txBox="1"/>
          <p:nvPr userDrawn="1"/>
        </p:nvSpPr>
        <p:spPr>
          <a:xfrm>
            <a:off x="8925146" y="6500335"/>
            <a:ext cx="1960364" cy="2308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688031"/>
              </a:buClr>
              <a:buSzPct val="25000"/>
              <a:buFont typeface="Lato"/>
              <a:buNone/>
            </a:pPr>
            <a:r>
              <a:rPr lang="es-ES" sz="900" b="0" i="0" u="none" strike="noStrike" cap="none">
                <a:solidFill>
                  <a:srgbClr val="688031"/>
                </a:solidFill>
                <a:latin typeface="Lato"/>
                <a:ea typeface="Lato"/>
                <a:cs typeface="Lato"/>
                <a:sym typeface="Lato"/>
              </a:rPr>
              <a:t>Televidente 2.0 X  Oleada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sldNum" idx="12"/>
          </p:nvPr>
        </p:nvSpPr>
        <p:spPr>
          <a:xfrm>
            <a:off x="8613059" y="6333002"/>
            <a:ext cx="2839109" cy="524999"/>
          </a:xfrm>
          <a:prstGeom prst="rect">
            <a:avLst/>
          </a:prstGeom>
          <a:noFill/>
          <a:ln>
            <a:noFill/>
          </a:ln>
        </p:spPr>
        <p:txBody>
          <a:bodyPr lIns="91425" tIns="91425" rIns="91425" bIns="91425" anchor="ctr" anchorCtr="0">
            <a:noAutofit/>
          </a:bodyPr>
          <a:lstStyle/>
          <a:p>
            <a:pPr>
              <a:buClr>
                <a:srgbClr val="90AC2B"/>
              </a:buClr>
              <a:buSzPct val="25000"/>
            </a:pPr>
            <a:r>
              <a:rPr lang="es-ES" sz="1000" dirty="0">
                <a:solidFill>
                  <a:srgbClr val="90AC2B"/>
                </a:solidFill>
                <a:latin typeface="Lato"/>
                <a:ea typeface="Lato"/>
                <a:cs typeface="Lato"/>
                <a:sym typeface="Lato"/>
              </a:rPr>
              <a:t>Televidente 2.0  X Oleada</a:t>
            </a:r>
            <a:endParaRPr lang="es-ES" sz="1200" dirty="0">
              <a:solidFill>
                <a:srgbClr val="90AC2B"/>
              </a:solidFill>
              <a:latin typeface="Lato"/>
              <a:ea typeface="Lato"/>
              <a:cs typeface="Lato"/>
              <a:sym typeface="Lato"/>
            </a:endParaRPr>
          </a:p>
        </p:txBody>
      </p:sp>
      <p:sp>
        <p:nvSpPr>
          <p:cNvPr id="3" name="Shape 13"/>
          <p:cNvSpPr txBox="1">
            <a:spLocks/>
          </p:cNvSpPr>
          <p:nvPr userDrawn="1"/>
        </p:nvSpPr>
        <p:spPr>
          <a:xfrm>
            <a:off x="11447427" y="6341602"/>
            <a:ext cx="731599" cy="5249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90AC2B"/>
              </a:buClr>
              <a:buSzPct val="25000"/>
            </a:pPr>
            <a:fld id="{00000000-1234-1234-1234-123412341234}" type="slidenum">
              <a:rPr lang="es-ES" sz="1200" smtClean="0">
                <a:solidFill>
                  <a:srgbClr val="90AC2B"/>
                </a:solidFill>
                <a:latin typeface="Lato"/>
                <a:ea typeface="Lato"/>
                <a:cs typeface="Lato"/>
                <a:sym typeface="Lato"/>
              </a:rPr>
              <a:pPr>
                <a:buClr>
                  <a:srgbClr val="90AC2B"/>
                </a:buClr>
                <a:buSzPct val="25000"/>
              </a:pPr>
              <a:t>‹Nº›</a:t>
            </a:fld>
            <a:endParaRPr lang="es-ES" sz="1200">
              <a:solidFill>
                <a:srgbClr val="90AC2B"/>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3.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hart" Target="../charts/chart6.xml"/><Relationship Id="rId11" Type="http://schemas.openxmlformats.org/officeDocument/2006/relationships/image" Target="../media/image25.jpeg"/><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chart" Target="../charts/chart14.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image" Target="../media/image23.jpeg"/><Relationship Id="rId7"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hart" Target="../charts/chart23.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8.png"/><Relationship Id="rId7"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8" Type="http://schemas.openxmlformats.org/officeDocument/2006/relationships/chart" Target="../charts/chart28.xml"/><Relationship Id="rId13" Type="http://schemas.openxmlformats.org/officeDocument/2006/relationships/chart" Target="../charts/chart29.xml"/><Relationship Id="rId3" Type="http://schemas.openxmlformats.org/officeDocument/2006/relationships/image" Target="../media/image35.jpeg"/><Relationship Id="rId7" Type="http://schemas.openxmlformats.org/officeDocument/2006/relationships/chart" Target="../charts/chart27.xml"/><Relationship Id="rId12" Type="http://schemas.openxmlformats.org/officeDocument/2006/relationships/image" Target="../media/image42.png"/><Relationship Id="rId2" Type="http://schemas.openxmlformats.org/officeDocument/2006/relationships/notesSlide" Target="../notesSlides/notesSlide33.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1.png"/><Relationship Id="rId5" Type="http://schemas.openxmlformats.org/officeDocument/2006/relationships/image" Target="../media/image37.png"/><Relationship Id="rId15" Type="http://schemas.openxmlformats.org/officeDocument/2006/relationships/image" Target="../media/image6.jpeg"/><Relationship Id="rId10" Type="http://schemas.openxmlformats.org/officeDocument/2006/relationships/image" Target="../media/image40.jpeg"/><Relationship Id="rId4" Type="http://schemas.openxmlformats.org/officeDocument/2006/relationships/image" Target="../media/image36.jpeg"/><Relationship Id="rId9" Type="http://schemas.openxmlformats.org/officeDocument/2006/relationships/image" Target="../media/image39.png"/><Relationship Id="rId14" Type="http://schemas.openxmlformats.org/officeDocument/2006/relationships/chart" Target="../charts/chart30.xml"/></Relationships>
</file>

<file path=ppt/slides/_rels/slide39.xml.rels><?xml version="1.0" encoding="UTF-8" standalone="yes"?>
<Relationships xmlns="http://schemas.openxmlformats.org/package/2006/relationships"><Relationship Id="rId3" Type="http://schemas.openxmlformats.org/officeDocument/2006/relationships/chart" Target="../charts/chart31.xml"/><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chart" Target="../charts/chart33.xml"/><Relationship Id="rId4" Type="http://schemas.openxmlformats.org/officeDocument/2006/relationships/chart" Target="../charts/chart3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chart" Target="../charts/chart34.xml"/><Relationship Id="rId7" Type="http://schemas.openxmlformats.org/officeDocument/2006/relationships/chart" Target="../charts/chart3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chart" Target="../charts/chart35.xml"/><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5.png"/></Relationships>
</file>

<file path=ppt/slides/_rels/slide41.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chart" Target="../charts/chart37.xml"/><Relationship Id="rId7"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chart" Target="../charts/chart38.xml"/><Relationship Id="rId7" Type="http://schemas.openxmlformats.org/officeDocument/2006/relationships/chart" Target="../charts/chart3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8.png"/><Relationship Id="rId9"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comments" Target="../comments/comment6.xml"/><Relationship Id="rId5" Type="http://schemas.openxmlformats.org/officeDocument/2006/relationships/image" Target="../media/image45.png"/><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1.png"/><Relationship Id="rId7"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pic>
        <p:nvPicPr>
          <p:cNvPr id="12" name="Picture 2" descr="https://lh3.googleusercontent.com/dpzeGjvNRM3uB_GlL5eANLxUVe91XvzCsDiT9V9mBmOTWZkiMa0dQ1cMZM1XXLG3GCOmlCsH22Fsg4rYsIpyLYaK0PN6lzzAztHtl9ZT7yOEN-j0I7TwvWQ3sAViiVTpNiEowBwFUf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7145"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lh3.googleusercontent.com/dpzeGjvNRM3uB_GlL5eANLxUVe91XvzCsDiT9V9mBmOTWZkiMa0dQ1cMZM1XXLG3GCOmlCsH22Fsg4rYsIpyLYaK0PN6lzzAztHtl9ZT7yOEN-j0I7TwvWQ3sAViiVTpNiEowBwFUfM"/>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9912095" y="0"/>
            <a:ext cx="2287690" cy="6858000"/>
          </a:xfrm>
          <a:prstGeom prst="rect">
            <a:avLst/>
          </a:prstGeom>
          <a:solidFill>
            <a:srgbClr val="90AC2B"/>
          </a:solidFill>
          <a:extLst/>
        </p:spPr>
      </p:pic>
      <p:sp>
        <p:nvSpPr>
          <p:cNvPr id="28" name="Shape 28"/>
          <p:cNvSpPr/>
          <p:nvPr/>
        </p:nvSpPr>
        <p:spPr>
          <a:xfrm>
            <a:off x="1479400" y="1513525"/>
            <a:ext cx="9233098" cy="2295300"/>
          </a:xfrm>
          <a:prstGeom prst="rect">
            <a:avLst/>
          </a:prstGeom>
          <a:noFill/>
          <a:ln>
            <a:noFill/>
          </a:ln>
        </p:spPr>
        <p:txBody>
          <a:bodyPr lIns="91425" tIns="91425" rIns="91425" bIns="91425" anchor="ctr" anchorCtr="0">
            <a:noAutofit/>
          </a:bodyPr>
          <a:lstStyle/>
          <a:p>
            <a:pPr>
              <a:buClr>
                <a:srgbClr val="000000"/>
              </a:buClr>
            </a:pPr>
            <a:endParaRPr/>
          </a:p>
        </p:txBody>
      </p:sp>
      <p:sp>
        <p:nvSpPr>
          <p:cNvPr id="29" name="Shape 29"/>
          <p:cNvSpPr txBox="1"/>
          <p:nvPr/>
        </p:nvSpPr>
        <p:spPr>
          <a:xfrm>
            <a:off x="176261" y="1866274"/>
            <a:ext cx="2758964" cy="499200"/>
          </a:xfrm>
          <a:prstGeom prst="rect">
            <a:avLst/>
          </a:prstGeom>
          <a:noFill/>
          <a:ln>
            <a:noFill/>
          </a:ln>
        </p:spPr>
        <p:txBody>
          <a:bodyPr lIns="91425" tIns="91425" rIns="91425" bIns="91425" anchor="b" anchorCtr="0">
            <a:noAutofit/>
          </a:bodyPr>
          <a:lstStyle/>
          <a:p>
            <a:pPr>
              <a:buClr>
                <a:srgbClr val="90AC2B"/>
              </a:buClr>
              <a:buSzPct val="25000"/>
            </a:pPr>
            <a:r>
              <a:rPr lang="es-ES" sz="3200" b="1" dirty="0">
                <a:solidFill>
                  <a:schemeClr val="bg2">
                    <a:lumMod val="75000"/>
                  </a:schemeClr>
                </a:solidFill>
                <a:latin typeface="Merriweather"/>
                <a:ea typeface="Merriweather"/>
                <a:cs typeface="Merriweather"/>
                <a:sym typeface="Merriweather"/>
              </a:rPr>
              <a:t>Televidente 2.0 2016-17 </a:t>
            </a:r>
          </a:p>
          <a:p>
            <a:pPr>
              <a:buClr>
                <a:srgbClr val="90AC2B"/>
              </a:buClr>
              <a:buSzPct val="25000"/>
            </a:pPr>
            <a:r>
              <a:rPr lang="es-ES" sz="3200" b="1" dirty="0">
                <a:solidFill>
                  <a:schemeClr val="bg2">
                    <a:lumMod val="75000"/>
                  </a:schemeClr>
                </a:solidFill>
                <a:latin typeface="Merriweather"/>
                <a:ea typeface="Merriweather"/>
                <a:cs typeface="Merriweather"/>
                <a:sym typeface="Merriweather"/>
              </a:rPr>
              <a:t>(X Oleada)</a:t>
            </a:r>
          </a:p>
        </p:txBody>
      </p:sp>
      <p:sp>
        <p:nvSpPr>
          <p:cNvPr id="30" name="Shape 30"/>
          <p:cNvSpPr txBox="1"/>
          <p:nvPr/>
        </p:nvSpPr>
        <p:spPr>
          <a:xfrm>
            <a:off x="980933" y="2990720"/>
            <a:ext cx="2832898" cy="338699"/>
          </a:xfrm>
          <a:prstGeom prst="rect">
            <a:avLst/>
          </a:prstGeom>
          <a:noFill/>
          <a:ln>
            <a:noFill/>
          </a:ln>
        </p:spPr>
        <p:txBody>
          <a:bodyPr lIns="91425" tIns="91425" rIns="91425" bIns="91425" anchor="t" anchorCtr="0">
            <a:noAutofit/>
          </a:bodyPr>
          <a:lstStyle/>
          <a:p>
            <a:pPr>
              <a:buClr>
                <a:srgbClr val="8BAB42"/>
              </a:buClr>
              <a:buSzPct val="25000"/>
            </a:pPr>
            <a:r>
              <a:rPr lang="es-ES" sz="1000" dirty="0">
                <a:solidFill>
                  <a:schemeClr val="tx2">
                    <a:lumMod val="25000"/>
                  </a:schemeClr>
                </a:solidFill>
                <a:latin typeface="Merriweather" panose="020B0604020202020204" charset="0"/>
                <a:ea typeface="Arvo"/>
                <a:cs typeface="Arvo"/>
                <a:sym typeface="Arvo"/>
              </a:rPr>
              <a:t>Mayo 2017</a:t>
            </a:r>
          </a:p>
        </p:txBody>
      </p:sp>
      <p:sp>
        <p:nvSpPr>
          <p:cNvPr id="31" name="Shape 31"/>
          <p:cNvSpPr txBox="1"/>
          <p:nvPr/>
        </p:nvSpPr>
        <p:spPr>
          <a:xfrm>
            <a:off x="100490" y="2576917"/>
            <a:ext cx="2935318" cy="453299"/>
          </a:xfrm>
          <a:prstGeom prst="rect">
            <a:avLst/>
          </a:prstGeom>
          <a:noFill/>
          <a:ln>
            <a:noFill/>
          </a:ln>
        </p:spPr>
        <p:txBody>
          <a:bodyPr lIns="91425" tIns="91425" rIns="91425" bIns="91425" anchor="t" anchorCtr="0">
            <a:noAutofit/>
          </a:bodyPr>
          <a:lstStyle/>
          <a:p>
            <a:pPr algn="ctr">
              <a:buClr>
                <a:srgbClr val="000000"/>
              </a:buClr>
              <a:buSzPct val="25000"/>
            </a:pPr>
            <a:r>
              <a:rPr lang="es-ES" sz="1800" dirty="0">
                <a:solidFill>
                  <a:schemeClr val="tx2">
                    <a:lumMod val="25000"/>
                  </a:schemeClr>
                </a:solidFill>
                <a:latin typeface="Merriweather" panose="020B0604020202020204" charset="0"/>
                <a:ea typeface="Lato"/>
                <a:cs typeface="Lato"/>
                <a:sym typeface="Lato"/>
              </a:rPr>
              <a:t>Informe público</a:t>
            </a:r>
          </a:p>
        </p:txBody>
      </p:sp>
      <p:pic>
        <p:nvPicPr>
          <p:cNvPr id="9" name="Shape 868"/>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140589" y="6169033"/>
            <a:ext cx="1157313" cy="299305"/>
          </a:xfrm>
          <a:prstGeom prst="rect">
            <a:avLst/>
          </a:prstGeom>
          <a:noFill/>
          <a:ln>
            <a:noFill/>
          </a:ln>
        </p:spPr>
      </p:pic>
      <p:pic>
        <p:nvPicPr>
          <p:cNvPr id="10" name="Imagen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19690" y="6198184"/>
            <a:ext cx="1670944" cy="241001"/>
          </a:xfrm>
          <a:prstGeom prst="rect">
            <a:avLst/>
          </a:prstGeom>
        </p:spPr>
      </p:pic>
      <p:cxnSp>
        <p:nvCxnSpPr>
          <p:cNvPr id="5" name="Conector recto 4"/>
          <p:cNvCxnSpPr/>
          <p:nvPr/>
        </p:nvCxnSpPr>
        <p:spPr>
          <a:xfrm>
            <a:off x="176261" y="2479381"/>
            <a:ext cx="1164859"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730741" y="2473285"/>
            <a:ext cx="1164859"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riángulo isósceles 5"/>
          <p:cNvSpPr/>
          <p:nvPr/>
        </p:nvSpPr>
        <p:spPr>
          <a:xfrm>
            <a:off x="1453897" y="2376306"/>
            <a:ext cx="171211" cy="135008"/>
          </a:xfrm>
          <a:prstGeom prst="triangle">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sldNum" idx="12"/>
          </p:nvPr>
        </p:nvSpPr>
        <p:spPr>
          <a:xfrm>
            <a:off x="9835251" y="6341602"/>
            <a:ext cx="548699" cy="524999"/>
          </a:xfrm>
          <a:prstGeom prst="rect">
            <a:avLst/>
          </a:prstGeom>
          <a:noFill/>
          <a:ln>
            <a:noFill/>
          </a:ln>
        </p:spPr>
        <p:txBody>
          <a:bodyPr lIns="91425" tIns="91425" rIns="91425" bIns="91425" anchor="ctr" anchorCtr="0">
            <a:noAutofit/>
          </a:bodyPr>
          <a:lstStyle/>
          <a:p>
            <a:pPr>
              <a:buClr>
                <a:srgbClr val="90AC2B"/>
              </a:buClr>
              <a:buSzPct val="25000"/>
            </a:pPr>
            <a:fld id="{00000000-1234-1234-1234-123412341234}" type="slidenum">
              <a:rPr lang="es-ES" sz="1200">
                <a:solidFill>
                  <a:srgbClr val="90AC2B"/>
                </a:solidFill>
                <a:latin typeface="Lato"/>
                <a:ea typeface="Lato"/>
                <a:cs typeface="Lato"/>
                <a:sym typeface="Lato"/>
              </a:rPr>
              <a:pPr>
                <a:buClr>
                  <a:srgbClr val="90AC2B"/>
                </a:buClr>
                <a:buSzPct val="25000"/>
              </a:pPr>
              <a:t>10</a:t>
            </a:fld>
            <a:endParaRPr lang="es-ES" sz="1200">
              <a:solidFill>
                <a:srgbClr val="90AC2B"/>
              </a:solidFill>
              <a:latin typeface="Lato"/>
              <a:ea typeface="Lato"/>
              <a:cs typeface="Lato"/>
              <a:sym typeface="Lato"/>
            </a:endParaRPr>
          </a:p>
        </p:txBody>
      </p:sp>
      <p:sp>
        <p:nvSpPr>
          <p:cNvPr id="240" name="Shape 240"/>
          <p:cNvSpPr txBox="1"/>
          <p:nvPr/>
        </p:nvSpPr>
        <p:spPr>
          <a:xfrm>
            <a:off x="560832" y="299245"/>
            <a:ext cx="11350752" cy="1116051"/>
          </a:xfrm>
          <a:prstGeom prst="rect">
            <a:avLst/>
          </a:prstGeom>
          <a:noFill/>
          <a:ln>
            <a:noFill/>
          </a:ln>
        </p:spPr>
        <p:txBody>
          <a:bodyPr lIns="91425" tIns="91425" rIns="91425" bIns="91425" anchor="t" anchorCtr="0">
            <a:noAutofit/>
          </a:bodyPr>
          <a:lstStyle/>
          <a:p>
            <a:pPr>
              <a:buClr>
                <a:srgbClr val="382A2A"/>
              </a:buClr>
              <a:buSzPct val="25000"/>
            </a:pPr>
            <a:r>
              <a:rPr lang="es-ES" b="1" dirty="0">
                <a:solidFill>
                  <a:schemeClr val="tx1">
                    <a:lumMod val="75000"/>
                    <a:lumOff val="25000"/>
                  </a:schemeClr>
                </a:solidFill>
                <a:latin typeface="Merriweather"/>
                <a:sym typeface="Merriweather"/>
              </a:rPr>
              <a:t>Todos los programas o concursos televisivos se consumen en mayor medida en TDT (salvo Late Show donde surge la TV de pago tradicional). Tenis, NBA y golf se ven desde IPTV.</a:t>
            </a:r>
          </a:p>
          <a:p>
            <a:pPr>
              <a:buClr>
                <a:srgbClr val="382A2A"/>
              </a:buClr>
              <a:buSzPct val="25000"/>
            </a:pPr>
            <a:endParaRPr lang="es-ES" b="1" dirty="0">
              <a:solidFill>
                <a:schemeClr val="tx1">
                  <a:lumMod val="75000"/>
                  <a:lumOff val="25000"/>
                </a:schemeClr>
              </a:solidFill>
              <a:latin typeface="Merriweather"/>
              <a:sym typeface="Merriweather"/>
            </a:endParaRPr>
          </a:p>
          <a:p>
            <a:pPr>
              <a:buClr>
                <a:srgbClr val="382A2A"/>
              </a:buClr>
              <a:buSzPct val="25000"/>
            </a:pPr>
            <a:r>
              <a:rPr lang="es-ES" b="1" dirty="0">
                <a:solidFill>
                  <a:schemeClr val="tx1">
                    <a:lumMod val="75000"/>
                    <a:lumOff val="25000"/>
                  </a:schemeClr>
                </a:solidFill>
                <a:latin typeface="Merriweather"/>
                <a:sym typeface="Merriweather"/>
              </a:rPr>
              <a:t> </a:t>
            </a:r>
          </a:p>
        </p:txBody>
      </p:sp>
      <p:cxnSp>
        <p:nvCxnSpPr>
          <p:cNvPr id="7" name="Conector recto 6"/>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stretch>
            <a:fillRect/>
          </a:stretch>
        </p:blipFill>
        <p:spPr>
          <a:xfrm>
            <a:off x="2225855" y="1203163"/>
            <a:ext cx="7715639" cy="5349969"/>
          </a:xfrm>
          <a:prstGeom prst="rect">
            <a:avLst/>
          </a:prstGeom>
        </p:spPr>
      </p:pic>
    </p:spTree>
    <p:extLst>
      <p:ext uri="{BB962C8B-B14F-4D97-AF65-F5344CB8AC3E}">
        <p14:creationId xmlns:p14="http://schemas.microsoft.com/office/powerpoint/2010/main" val="211192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4" name="Marcador de número de diapositiva 3"/>
          <p:cNvSpPr>
            <a:spLocks noGrp="1"/>
          </p:cNvSpPr>
          <p:nvPr>
            <p:ph type="sldNum" idx="12"/>
          </p:nvPr>
        </p:nvSpPr>
        <p:spPr>
          <a:xfrm>
            <a:off x="9826792" y="6333135"/>
            <a:ext cx="548699" cy="524699"/>
          </a:xfrm>
        </p:spPr>
        <p:txBody>
          <a:bodyPr/>
          <a:lstStyle/>
          <a:p>
            <a:fld id="{00000000-1234-1234-1234-123412341234}" type="slidenum">
              <a:rPr lang="es" sz="1200">
                <a:solidFill>
                  <a:srgbClr val="90AC2B"/>
                </a:solidFill>
                <a:latin typeface="Lato" panose="020F0502020204030203" pitchFamily="34" charset="0"/>
              </a:rPr>
              <a:pPr/>
              <a:t>11</a:t>
            </a:fld>
            <a:endParaRPr lang="es" sz="1200">
              <a:solidFill>
                <a:srgbClr val="90AC2B"/>
              </a:solidFill>
              <a:latin typeface="Lato" panose="020F0502020204030203" pitchFamily="34" charset="0"/>
            </a:endParaRPr>
          </a:p>
        </p:txBody>
      </p:sp>
      <p:sp>
        <p:nvSpPr>
          <p:cNvPr id="9" name="Shape 364"/>
          <p:cNvSpPr txBox="1"/>
          <p:nvPr/>
        </p:nvSpPr>
        <p:spPr>
          <a:xfrm>
            <a:off x="5010912" y="2965914"/>
            <a:ext cx="4940577" cy="625499"/>
          </a:xfrm>
          <a:prstGeom prst="rect">
            <a:avLst/>
          </a:prstGeom>
          <a:noFill/>
          <a:ln>
            <a:noFill/>
          </a:ln>
        </p:spPr>
        <p:txBody>
          <a:bodyPr lIns="91425" tIns="91425" rIns="91425" bIns="91425" anchor="b" anchorCtr="0">
            <a:noAutofit/>
          </a:bodyPr>
          <a:lstStyle/>
          <a:p>
            <a:r>
              <a:rPr lang="es-ES_tradnl" sz="2400" b="1" dirty="0">
                <a:solidFill>
                  <a:schemeClr val="tx1">
                    <a:lumMod val="75000"/>
                    <a:lumOff val="25000"/>
                  </a:schemeClr>
                </a:solidFill>
                <a:latin typeface="Merriweather" panose="020B0604020202020204" charset="0"/>
                <a:ea typeface="Lato"/>
                <a:cs typeface="Lato"/>
                <a:sym typeface="Lato"/>
              </a:rPr>
              <a:t>El panorama de los </a:t>
            </a:r>
          </a:p>
          <a:p>
            <a:r>
              <a:rPr lang="es-ES_tradnl" sz="2400" b="1" dirty="0">
                <a:solidFill>
                  <a:schemeClr val="tx1">
                    <a:lumMod val="75000"/>
                    <a:lumOff val="25000"/>
                  </a:schemeClr>
                </a:solidFill>
                <a:latin typeface="Merriweather" panose="020B0604020202020204" charset="0"/>
                <a:ea typeface="Lato"/>
                <a:cs typeface="Lato"/>
                <a:sym typeface="Lato"/>
              </a:rPr>
              <a:t>servicios televisivos de pago</a:t>
            </a:r>
            <a:endParaRPr lang="es" sz="2400" b="1" dirty="0">
              <a:solidFill>
                <a:schemeClr val="tx1">
                  <a:lumMod val="75000"/>
                  <a:lumOff val="25000"/>
                </a:schemeClr>
              </a:solidFill>
              <a:latin typeface="Merriweather" panose="020B0604020202020204" charset="0"/>
              <a:ea typeface="Lato"/>
              <a:cs typeface="Lato"/>
              <a:sym typeface="Lato"/>
            </a:endParaRPr>
          </a:p>
        </p:txBody>
      </p:sp>
      <p:cxnSp>
        <p:nvCxnSpPr>
          <p:cNvPr id="10" name="Shape 365"/>
          <p:cNvCxnSpPr>
            <a:cxnSpLocks/>
          </p:cNvCxnSpPr>
          <p:nvPr/>
        </p:nvCxnSpPr>
        <p:spPr>
          <a:xfrm>
            <a:off x="4864608" y="3627989"/>
            <a:ext cx="5056401" cy="0"/>
          </a:xfrm>
          <a:prstGeom prst="straightConnector1">
            <a:avLst/>
          </a:prstGeom>
          <a:noFill/>
          <a:ln w="19050" cap="flat" cmpd="sng">
            <a:solidFill>
              <a:schemeClr val="tx2">
                <a:lumMod val="50000"/>
              </a:schemeClr>
            </a:solidFill>
            <a:prstDash val="solid"/>
            <a:round/>
            <a:headEnd type="none" w="lg" len="lg"/>
            <a:tailEnd type="none" w="lg" len="lg"/>
          </a:ln>
        </p:spPr>
      </p:cxnSp>
      <p:sp>
        <p:nvSpPr>
          <p:cNvPr id="11" name="Shape 366"/>
          <p:cNvSpPr txBox="1"/>
          <p:nvPr/>
        </p:nvSpPr>
        <p:spPr>
          <a:xfrm>
            <a:off x="6771434" y="1837746"/>
            <a:ext cx="1007062" cy="948300"/>
          </a:xfrm>
          <a:prstGeom prst="rect">
            <a:avLst/>
          </a:prstGeom>
          <a:noFill/>
          <a:ln>
            <a:noFill/>
          </a:ln>
        </p:spPr>
        <p:txBody>
          <a:bodyPr lIns="91425" tIns="91425" rIns="91425" bIns="91425" anchor="t" anchorCtr="0">
            <a:noAutofit/>
          </a:bodyPr>
          <a:lstStyle/>
          <a:p>
            <a:r>
              <a:rPr lang="es" sz="4000" b="1" dirty="0">
                <a:solidFill>
                  <a:schemeClr val="tx1">
                    <a:lumMod val="75000"/>
                    <a:lumOff val="25000"/>
                  </a:schemeClr>
                </a:solidFill>
                <a:latin typeface="Merriweather" panose="020B0604020202020204" charset="0"/>
                <a:ea typeface="Lato"/>
                <a:cs typeface="Lato"/>
                <a:sym typeface="Lato"/>
              </a:rPr>
              <a:t>2.1</a:t>
            </a:r>
          </a:p>
        </p:txBody>
      </p:sp>
      <p:cxnSp>
        <p:nvCxnSpPr>
          <p:cNvPr id="12" name="Shape 365"/>
          <p:cNvCxnSpPr>
            <a:cxnSpLocks/>
          </p:cNvCxnSpPr>
          <p:nvPr/>
        </p:nvCxnSpPr>
        <p:spPr>
          <a:xfrm>
            <a:off x="4876800" y="3695045"/>
            <a:ext cx="5062497" cy="0"/>
          </a:xfrm>
          <a:prstGeom prst="straightConnector1">
            <a:avLst/>
          </a:prstGeom>
          <a:noFill/>
          <a:ln w="3175" cap="flat" cmpd="sng">
            <a:solidFill>
              <a:schemeClr val="tx2">
                <a:lumMod val="50000"/>
              </a:schemeClr>
            </a:solidFill>
            <a:prstDash val="solid"/>
            <a:round/>
            <a:headEnd type="none" w="lg" len="lg"/>
            <a:tailEnd type="none" w="lg" len="lg"/>
          </a:ln>
        </p:spPr>
      </p:cxnSp>
      <p:cxnSp>
        <p:nvCxnSpPr>
          <p:cNvPr id="13" name="Shape 365"/>
          <p:cNvCxnSpPr>
            <a:cxnSpLocks/>
          </p:cNvCxnSpPr>
          <p:nvPr/>
        </p:nvCxnSpPr>
        <p:spPr>
          <a:xfrm>
            <a:off x="4779264" y="2606177"/>
            <a:ext cx="5141745" cy="0"/>
          </a:xfrm>
          <a:prstGeom prst="straightConnector1">
            <a:avLst/>
          </a:prstGeom>
          <a:noFill/>
          <a:ln w="3175" cap="flat" cmpd="sng">
            <a:solidFill>
              <a:schemeClr val="tx2">
                <a:lumMod val="50000"/>
              </a:schemeClr>
            </a:solidFill>
            <a:prstDash val="solid"/>
            <a:round/>
            <a:headEnd type="none" w="lg" len="lg"/>
            <a:tailEnd type="none" w="lg" len="lg"/>
          </a:ln>
        </p:spPr>
      </p:cxnSp>
      <p:pic>
        <p:nvPicPr>
          <p:cNvPr id="14"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66"/>
            <a:ext cx="41696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73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p:nvPr/>
        </p:nvSpPr>
        <p:spPr>
          <a:xfrm>
            <a:off x="920042" y="2092675"/>
            <a:ext cx="2993590" cy="415200"/>
          </a:xfrm>
          <a:prstGeom prst="rect">
            <a:avLst/>
          </a:prstGeom>
          <a:noFill/>
          <a:ln>
            <a:noFill/>
          </a:ln>
        </p:spPr>
        <p:txBody>
          <a:bodyPr lIns="91425" tIns="91425" rIns="91425" bIns="91425" anchor="t" anchorCtr="0">
            <a:noAutofit/>
          </a:bodyPr>
          <a:lstStyle/>
          <a:p>
            <a:pPr algn="ctr">
              <a:buClr>
                <a:srgbClr val="382A2A"/>
              </a:buClr>
              <a:buSzPct val="25000"/>
            </a:pPr>
            <a:r>
              <a:rPr lang="es-ES" b="1" dirty="0">
                <a:solidFill>
                  <a:srgbClr val="382A2A"/>
                </a:solidFill>
                <a:latin typeface="Merriweather"/>
                <a:ea typeface="Merriweather"/>
                <a:cs typeface="Merriweather"/>
                <a:sym typeface="Merriweather"/>
              </a:rPr>
              <a:t>El conjunto de los servicios televisivos de pago (</a:t>
            </a:r>
            <a:r>
              <a:rPr lang="es-ES" b="1" dirty="0" err="1">
                <a:solidFill>
                  <a:srgbClr val="382A2A"/>
                </a:solidFill>
                <a:latin typeface="Merriweather"/>
                <a:ea typeface="Merriweather"/>
                <a:cs typeface="Merriweather"/>
                <a:sym typeface="Merriweather"/>
              </a:rPr>
              <a:t>IPTVs</a:t>
            </a:r>
            <a:r>
              <a:rPr lang="es-ES" b="1" dirty="0">
                <a:solidFill>
                  <a:srgbClr val="382A2A"/>
                </a:solidFill>
                <a:latin typeface="Merriweather"/>
                <a:ea typeface="Merriweather"/>
                <a:cs typeface="Merriweather"/>
                <a:sym typeface="Merriweather"/>
              </a:rPr>
              <a:t> y </a:t>
            </a:r>
            <a:r>
              <a:rPr lang="es-ES" b="1" dirty="0" err="1">
                <a:solidFill>
                  <a:srgbClr val="382A2A"/>
                </a:solidFill>
                <a:latin typeface="Merriweather"/>
                <a:ea typeface="Merriweather"/>
                <a:cs typeface="Merriweather"/>
                <a:sym typeface="Merriweather"/>
              </a:rPr>
              <a:t>OTTs</a:t>
            </a:r>
            <a:r>
              <a:rPr lang="es-ES" b="1" dirty="0">
                <a:solidFill>
                  <a:srgbClr val="382A2A"/>
                </a:solidFill>
                <a:latin typeface="Merriweather"/>
                <a:ea typeface="Merriweather"/>
                <a:cs typeface="Merriweather"/>
                <a:sym typeface="Merriweather"/>
              </a:rPr>
              <a:t>) están viviendo un momento de convivencia y complementariedad para los usuarios. </a:t>
            </a:r>
          </a:p>
          <a:p>
            <a:pPr algn="ctr">
              <a:buClr>
                <a:srgbClr val="382A2A"/>
              </a:buClr>
            </a:pPr>
            <a:endParaRPr b="1" dirty="0">
              <a:solidFill>
                <a:srgbClr val="382A2A"/>
              </a:solidFill>
              <a:latin typeface="Merriweather"/>
              <a:ea typeface="Merriweather"/>
              <a:cs typeface="Merriweather"/>
              <a:sym typeface="Merriweather"/>
            </a:endParaRPr>
          </a:p>
          <a:p>
            <a:pPr algn="ctr">
              <a:buClr>
                <a:srgbClr val="382A2A"/>
              </a:buClr>
            </a:pPr>
            <a:endParaRPr b="1" dirty="0">
              <a:solidFill>
                <a:srgbClr val="382A2A"/>
              </a:solidFill>
              <a:latin typeface="Merriweather"/>
              <a:ea typeface="Merriweather"/>
              <a:cs typeface="Merriweather"/>
              <a:sym typeface="Merriweather"/>
            </a:endParaRPr>
          </a:p>
          <a:p>
            <a:pPr algn="ctr">
              <a:buClr>
                <a:srgbClr val="382A2A"/>
              </a:buClr>
            </a:pPr>
            <a:endParaRPr b="1" dirty="0">
              <a:solidFill>
                <a:srgbClr val="FF0000"/>
              </a:solidFill>
              <a:latin typeface="Merriweather"/>
              <a:ea typeface="Merriweather"/>
              <a:cs typeface="Merriweather"/>
              <a:sym typeface="Merriweather"/>
            </a:endParaRPr>
          </a:p>
        </p:txBody>
      </p:sp>
      <p:sp>
        <p:nvSpPr>
          <p:cNvPr id="256" name="Shape 256"/>
          <p:cNvSpPr txBox="1"/>
          <p:nvPr/>
        </p:nvSpPr>
        <p:spPr>
          <a:xfrm>
            <a:off x="597408" y="380969"/>
            <a:ext cx="8936595"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1">
                    <a:lumMod val="75000"/>
                    <a:lumOff val="25000"/>
                  </a:schemeClr>
                </a:solidFill>
                <a:latin typeface="Merriweather"/>
                <a:sym typeface="Merriweather"/>
              </a:rPr>
              <a:t>El panorama de los servicios televisivos de pago </a:t>
            </a:r>
          </a:p>
        </p:txBody>
      </p:sp>
      <p:sp>
        <p:nvSpPr>
          <p:cNvPr id="2" name="Rectángulo 1"/>
          <p:cNvSpPr/>
          <p:nvPr/>
        </p:nvSpPr>
        <p:spPr>
          <a:xfrm>
            <a:off x="8125826" y="2183396"/>
            <a:ext cx="3212733" cy="954107"/>
          </a:xfrm>
          <a:prstGeom prst="rect">
            <a:avLst/>
          </a:prstGeom>
        </p:spPr>
        <p:txBody>
          <a:bodyPr wrap="square">
            <a:spAutoFit/>
          </a:bodyPr>
          <a:lstStyle/>
          <a:p>
            <a:pPr algn="ctr">
              <a:buClr>
                <a:srgbClr val="382A2A"/>
              </a:buClr>
              <a:buSzPct val="25000"/>
            </a:pPr>
            <a:r>
              <a:rPr lang="es-ES" b="1" dirty="0">
                <a:solidFill>
                  <a:srgbClr val="382A2A"/>
                </a:solidFill>
                <a:latin typeface="Merriweather"/>
                <a:ea typeface="Merriweather"/>
                <a:cs typeface="Merriweather"/>
                <a:sym typeface="Merriweather"/>
              </a:rPr>
              <a:t>Su efecto conjunto muestra una dinámica de crecimiento en valor para los usuarios más que de </a:t>
            </a:r>
            <a:r>
              <a:rPr lang="es-ES" b="1" dirty="0" err="1">
                <a:solidFill>
                  <a:srgbClr val="382A2A"/>
                </a:solidFill>
                <a:latin typeface="Merriweather"/>
                <a:ea typeface="Merriweather"/>
                <a:cs typeface="Merriweather"/>
                <a:sym typeface="Merriweather"/>
              </a:rPr>
              <a:t>canibalización</a:t>
            </a:r>
            <a:r>
              <a:rPr lang="es-ES" b="1" dirty="0">
                <a:solidFill>
                  <a:srgbClr val="382A2A"/>
                </a:solidFill>
                <a:latin typeface="Merriweather"/>
                <a:ea typeface="Merriweather"/>
                <a:cs typeface="Merriweather"/>
                <a:sym typeface="Merriweather"/>
              </a:rPr>
              <a:t>.</a:t>
            </a:r>
          </a:p>
        </p:txBody>
      </p:sp>
      <p:sp>
        <p:nvSpPr>
          <p:cNvPr id="3" name="Rectángulo 2"/>
          <p:cNvSpPr/>
          <p:nvPr/>
        </p:nvSpPr>
        <p:spPr>
          <a:xfrm>
            <a:off x="4200073" y="2188074"/>
            <a:ext cx="3627191" cy="1169551"/>
          </a:xfrm>
          <a:prstGeom prst="rect">
            <a:avLst/>
          </a:prstGeom>
        </p:spPr>
        <p:txBody>
          <a:bodyPr wrap="square">
            <a:spAutoFit/>
          </a:bodyPr>
          <a:lstStyle/>
          <a:p>
            <a:pPr algn="ctr">
              <a:buClr>
                <a:srgbClr val="382A2A"/>
              </a:buClr>
              <a:buSzPct val="25000"/>
            </a:pPr>
            <a:r>
              <a:rPr lang="es-ES" b="1" dirty="0">
                <a:solidFill>
                  <a:srgbClr val="382A2A"/>
                </a:solidFill>
                <a:latin typeface="Merriweather"/>
                <a:ea typeface="Merriweather"/>
                <a:cs typeface="Merriweather"/>
                <a:sym typeface="Merriweather"/>
              </a:rPr>
              <a:t>Como veremos, la percepción actual es que son espacios por ahora diferentes, que mantienen valores propios de interés. El público al que se dirigen es diferente. </a:t>
            </a:r>
          </a:p>
        </p:txBody>
      </p:sp>
      <p:sp>
        <p:nvSpPr>
          <p:cNvPr id="4" name="Rectángulo 3"/>
          <p:cNvSpPr/>
          <p:nvPr/>
        </p:nvSpPr>
        <p:spPr>
          <a:xfrm>
            <a:off x="2263397" y="4499334"/>
            <a:ext cx="7680960" cy="861774"/>
          </a:xfrm>
          <a:prstGeom prst="rect">
            <a:avLst/>
          </a:prstGeom>
        </p:spPr>
        <p:txBody>
          <a:bodyPr wrap="square">
            <a:spAutoFit/>
          </a:bodyPr>
          <a:lstStyle/>
          <a:p>
            <a:pPr algn="ctr">
              <a:buClr>
                <a:srgbClr val="382A2A"/>
              </a:buClr>
            </a:pPr>
            <a:endParaRPr lang="es-ES" sz="1800" b="1" dirty="0">
              <a:solidFill>
                <a:schemeClr val="accent3"/>
              </a:solidFill>
              <a:latin typeface="Merriweather"/>
              <a:ea typeface="Merriweather"/>
              <a:cs typeface="Merriweather"/>
              <a:sym typeface="Merriweather"/>
            </a:endParaRPr>
          </a:p>
          <a:p>
            <a:pPr algn="ctr">
              <a:buClr>
                <a:srgbClr val="382A2A"/>
              </a:buClr>
              <a:buSzPct val="25000"/>
            </a:pPr>
            <a:r>
              <a:rPr lang="es-ES" sz="1600" b="1" dirty="0">
                <a:solidFill>
                  <a:schemeClr val="accent3"/>
                </a:solidFill>
                <a:latin typeface="Merriweather" panose="020B0604020202020204" charset="0"/>
                <a:sym typeface="Merriweather"/>
              </a:rPr>
              <a:t>El resultado global de este crecimiento es que la mayoría de los internautas españoles está pagando ya por uno u otro servicio. </a:t>
            </a:r>
          </a:p>
        </p:txBody>
      </p:sp>
      <p:sp>
        <p:nvSpPr>
          <p:cNvPr id="9" name="Rombo 8"/>
          <p:cNvSpPr/>
          <p:nvPr/>
        </p:nvSpPr>
        <p:spPr>
          <a:xfrm>
            <a:off x="9007676" y="3660131"/>
            <a:ext cx="1344842" cy="84888"/>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ombo 9"/>
          <p:cNvSpPr/>
          <p:nvPr/>
        </p:nvSpPr>
        <p:spPr>
          <a:xfrm>
            <a:off x="5292515" y="3654035"/>
            <a:ext cx="1344842" cy="84888"/>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ombo 10"/>
          <p:cNvSpPr/>
          <p:nvPr/>
        </p:nvSpPr>
        <p:spPr>
          <a:xfrm>
            <a:off x="1725088" y="3676604"/>
            <a:ext cx="1344842" cy="84888"/>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ombo 11"/>
          <p:cNvSpPr/>
          <p:nvPr/>
        </p:nvSpPr>
        <p:spPr>
          <a:xfrm>
            <a:off x="2263397" y="1635163"/>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ombo 12"/>
          <p:cNvSpPr/>
          <p:nvPr/>
        </p:nvSpPr>
        <p:spPr>
          <a:xfrm>
            <a:off x="5913285" y="1616088"/>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ombo 13"/>
          <p:cNvSpPr/>
          <p:nvPr/>
        </p:nvSpPr>
        <p:spPr>
          <a:xfrm>
            <a:off x="9518424" y="1636598"/>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601458" y="270108"/>
            <a:ext cx="11350751" cy="6602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a:buClr>
                <a:srgbClr val="382A2A"/>
              </a:buClr>
              <a:buSzPct val="25000"/>
              <a:defRPr sz="1800" b="1">
                <a:solidFill>
                  <a:schemeClr val="tx1">
                    <a:lumMod val="75000"/>
                    <a:lumOff val="25000"/>
                  </a:schemeClr>
                </a:solidFill>
                <a:latin typeface="Merriweather"/>
              </a:defRPr>
            </a:lvl1pPr>
          </a:lstStyle>
          <a:p>
            <a:r>
              <a:rPr lang="es-ES" dirty="0">
                <a:sym typeface="Merriweather"/>
              </a:rPr>
              <a:t>La mitad de los internautas disponen de algún servicio IPTV u OTT contratado. Hay un número relevante de usuarios que disponen de servicios tanto de TV de pago IPTV y </a:t>
            </a:r>
            <a:r>
              <a:rPr lang="es-ES" dirty="0" err="1">
                <a:sym typeface="Merriweather"/>
              </a:rPr>
              <a:t>OTTs</a:t>
            </a:r>
            <a:r>
              <a:rPr lang="es-ES" dirty="0">
                <a:sym typeface="Merriweather"/>
              </a:rPr>
              <a:t>.</a:t>
            </a:r>
          </a:p>
        </p:txBody>
      </p:sp>
      <p:sp>
        <p:nvSpPr>
          <p:cNvPr id="263" name="Shape 263"/>
          <p:cNvSpPr/>
          <p:nvPr/>
        </p:nvSpPr>
        <p:spPr>
          <a:xfrm>
            <a:off x="4280979" y="2197570"/>
            <a:ext cx="3130249" cy="3171750"/>
          </a:xfrm>
          <a:prstGeom prst="ellipse">
            <a:avLst/>
          </a:prstGeom>
          <a:solidFill>
            <a:schemeClr val="accent3">
              <a:alpha val="49803"/>
            </a:schemeClr>
          </a:solidFill>
          <a:ln w="9525" cap="flat" cmpd="sng">
            <a:solidFill>
              <a:schemeClr val="accent3"/>
            </a:solidFill>
            <a:prstDash val="solid"/>
            <a:round/>
            <a:headEnd type="none" w="med" len="med"/>
            <a:tailEnd type="none" w="med" len="med"/>
          </a:ln>
        </p:spPr>
        <p:txBody>
          <a:bodyPr lIns="91425" tIns="45700" rIns="91425" bIns="45700" anchor="ctr" anchorCtr="0">
            <a:noAutofit/>
          </a:bodyPr>
          <a:lstStyle/>
          <a:p>
            <a:pPr algn="ctr">
              <a:buClr>
                <a:srgbClr val="000000"/>
              </a:buClr>
            </a:pPr>
            <a:endParaRPr sz="800" b="1">
              <a:solidFill>
                <a:srgbClr val="3D7F8B"/>
              </a:solidFill>
              <a:latin typeface="Lato"/>
              <a:ea typeface="Lato"/>
              <a:cs typeface="Lato"/>
              <a:sym typeface="Lato"/>
            </a:endParaRPr>
          </a:p>
        </p:txBody>
      </p:sp>
      <p:sp>
        <p:nvSpPr>
          <p:cNvPr id="264" name="Shape 264"/>
          <p:cNvSpPr/>
          <p:nvPr/>
        </p:nvSpPr>
        <p:spPr>
          <a:xfrm>
            <a:off x="5963016" y="3161338"/>
            <a:ext cx="2395313" cy="2187970"/>
          </a:xfrm>
          <a:prstGeom prst="ellipse">
            <a:avLst/>
          </a:prstGeom>
          <a:solidFill>
            <a:srgbClr val="EFD0D0">
              <a:alpha val="49803"/>
            </a:srgbClr>
          </a:solidFill>
          <a:ln w="9525" cap="flat" cmpd="sng">
            <a:solidFill>
              <a:srgbClr val="DFA2A2"/>
            </a:solidFill>
            <a:prstDash val="solid"/>
            <a:round/>
            <a:headEnd type="none" w="med" len="med"/>
            <a:tailEnd type="none" w="med" len="med"/>
          </a:ln>
        </p:spPr>
        <p:txBody>
          <a:bodyPr lIns="91425" tIns="45700" rIns="91425" bIns="45700" anchor="ctr" anchorCtr="0">
            <a:noAutofit/>
          </a:bodyPr>
          <a:lstStyle/>
          <a:p>
            <a:pPr algn="ctr">
              <a:buClr>
                <a:srgbClr val="000000"/>
              </a:buClr>
            </a:pPr>
            <a:endParaRPr sz="800" b="1">
              <a:solidFill>
                <a:schemeClr val="accent5"/>
              </a:solidFill>
              <a:latin typeface="Lato"/>
              <a:ea typeface="Lato"/>
              <a:cs typeface="Lato"/>
              <a:sym typeface="Lato"/>
            </a:endParaRPr>
          </a:p>
        </p:txBody>
      </p:sp>
      <p:sp>
        <p:nvSpPr>
          <p:cNvPr id="265" name="Shape 265"/>
          <p:cNvSpPr txBox="1"/>
          <p:nvPr/>
        </p:nvSpPr>
        <p:spPr>
          <a:xfrm>
            <a:off x="2260337" y="2961565"/>
            <a:ext cx="1712327" cy="984884"/>
          </a:xfrm>
          <a:prstGeom prst="rect">
            <a:avLst/>
          </a:prstGeom>
          <a:noFill/>
          <a:ln>
            <a:noFill/>
          </a:ln>
        </p:spPr>
        <p:txBody>
          <a:bodyPr lIns="91425" tIns="45700" rIns="91425" bIns="45700" anchor="t" anchorCtr="0">
            <a:noAutofit/>
          </a:bodyPr>
          <a:lstStyle/>
          <a:p>
            <a:pPr algn="ctr">
              <a:buClr>
                <a:schemeClr val="accent1"/>
              </a:buClr>
              <a:buSzPct val="25000"/>
            </a:pPr>
            <a:r>
              <a:rPr lang="es-ES" sz="1100" b="1" dirty="0">
                <a:solidFill>
                  <a:schemeClr val="accent3"/>
                </a:solidFill>
                <a:latin typeface="Lato"/>
                <a:ea typeface="Lato"/>
                <a:cs typeface="Lato"/>
                <a:sym typeface="Lato"/>
              </a:rPr>
              <a:t>Disponen en el hogar de </a:t>
            </a:r>
          </a:p>
          <a:p>
            <a:pPr algn="ctr">
              <a:buClr>
                <a:schemeClr val="accent1"/>
              </a:buClr>
              <a:buSzPct val="25000"/>
            </a:pPr>
            <a:r>
              <a:rPr lang="es-ES" sz="1100" b="1" dirty="0">
                <a:solidFill>
                  <a:schemeClr val="accent3"/>
                </a:solidFill>
                <a:latin typeface="Lato"/>
                <a:ea typeface="Lato"/>
                <a:cs typeface="Lato"/>
                <a:sym typeface="Lato"/>
              </a:rPr>
              <a:t>televisión de pago</a:t>
            </a:r>
          </a:p>
          <a:p>
            <a:pPr algn="ctr">
              <a:buClr>
                <a:schemeClr val="accent1"/>
              </a:buClr>
              <a:buSzPct val="25000"/>
            </a:pPr>
            <a:r>
              <a:rPr lang="es-ES" sz="1100" b="1" dirty="0">
                <a:solidFill>
                  <a:schemeClr val="accent3"/>
                </a:solidFill>
                <a:latin typeface="Lato"/>
                <a:ea typeface="Lato"/>
                <a:cs typeface="Lato"/>
                <a:sym typeface="Lato"/>
              </a:rPr>
              <a:t> tradicional (IPTV)</a:t>
            </a:r>
          </a:p>
          <a:p>
            <a:pPr algn="ctr">
              <a:buClr>
                <a:srgbClr val="000000"/>
              </a:buClr>
            </a:pPr>
            <a:endParaRPr sz="1100" b="1" dirty="0">
              <a:solidFill>
                <a:schemeClr val="accent3"/>
              </a:solidFill>
              <a:latin typeface="Lato"/>
              <a:ea typeface="Lato"/>
              <a:cs typeface="Lato"/>
              <a:sym typeface="Lato"/>
            </a:endParaRPr>
          </a:p>
          <a:p>
            <a:pPr algn="ctr">
              <a:buClr>
                <a:schemeClr val="accent1"/>
              </a:buClr>
              <a:buSzPct val="25000"/>
            </a:pPr>
            <a:r>
              <a:rPr lang="es-ES" b="1" dirty="0">
                <a:solidFill>
                  <a:schemeClr val="accent3"/>
                </a:solidFill>
                <a:latin typeface="Lato"/>
                <a:ea typeface="Lato"/>
                <a:cs typeface="Lato"/>
                <a:sym typeface="Lato"/>
              </a:rPr>
              <a:t>42%</a:t>
            </a:r>
          </a:p>
        </p:txBody>
      </p:sp>
      <p:sp>
        <p:nvSpPr>
          <p:cNvPr id="266" name="Shape 266"/>
          <p:cNvSpPr txBox="1"/>
          <p:nvPr/>
        </p:nvSpPr>
        <p:spPr>
          <a:xfrm>
            <a:off x="8285023" y="2956491"/>
            <a:ext cx="1465108" cy="815607"/>
          </a:xfrm>
          <a:prstGeom prst="rect">
            <a:avLst/>
          </a:prstGeom>
          <a:noFill/>
          <a:ln>
            <a:noFill/>
          </a:ln>
        </p:spPr>
        <p:txBody>
          <a:bodyPr lIns="91425" tIns="45700" rIns="91425" bIns="45700" anchor="t" anchorCtr="0">
            <a:noAutofit/>
          </a:bodyPr>
          <a:lstStyle/>
          <a:p>
            <a:pPr algn="ctr">
              <a:buClr>
                <a:schemeClr val="accent6"/>
              </a:buClr>
              <a:buSzPct val="25000"/>
            </a:pPr>
            <a:r>
              <a:rPr lang="es-ES" sz="1100" b="1" dirty="0">
                <a:solidFill>
                  <a:schemeClr val="accent6"/>
                </a:solidFill>
                <a:latin typeface="Lato"/>
                <a:ea typeface="Lato"/>
                <a:cs typeface="Lato"/>
                <a:sym typeface="Lato"/>
              </a:rPr>
              <a:t>Pagan por algún servicio de OTT*</a:t>
            </a:r>
          </a:p>
          <a:p>
            <a:pPr algn="ctr">
              <a:buClr>
                <a:srgbClr val="000000"/>
              </a:buClr>
            </a:pPr>
            <a:endParaRPr sz="1100" b="1" dirty="0">
              <a:solidFill>
                <a:schemeClr val="accent6"/>
              </a:solidFill>
              <a:latin typeface="Lato"/>
              <a:ea typeface="Lato"/>
              <a:cs typeface="Lato"/>
              <a:sym typeface="Lato"/>
            </a:endParaRPr>
          </a:p>
          <a:p>
            <a:pPr algn="ctr">
              <a:buClr>
                <a:schemeClr val="accent6"/>
              </a:buClr>
              <a:buSzPct val="25000"/>
            </a:pPr>
            <a:r>
              <a:rPr lang="es-ES" b="1" dirty="0">
                <a:solidFill>
                  <a:schemeClr val="accent6"/>
                </a:solidFill>
                <a:latin typeface="Lato"/>
                <a:ea typeface="Lato"/>
                <a:cs typeface="Lato"/>
                <a:sym typeface="Lato"/>
              </a:rPr>
              <a:t>25%</a:t>
            </a:r>
          </a:p>
        </p:txBody>
      </p:sp>
      <p:sp>
        <p:nvSpPr>
          <p:cNvPr id="267" name="Shape 267"/>
          <p:cNvSpPr txBox="1"/>
          <p:nvPr/>
        </p:nvSpPr>
        <p:spPr>
          <a:xfrm>
            <a:off x="6326797" y="3494805"/>
            <a:ext cx="905521" cy="869468"/>
          </a:xfrm>
          <a:prstGeom prst="rect">
            <a:avLst/>
          </a:prstGeom>
          <a:noFill/>
          <a:ln>
            <a:noFill/>
          </a:ln>
        </p:spPr>
        <p:txBody>
          <a:bodyPr lIns="91425" tIns="45700" rIns="91425" bIns="45700" anchor="t" anchorCtr="0">
            <a:noAutofit/>
          </a:bodyPr>
          <a:lstStyle/>
          <a:p>
            <a:pPr algn="ctr">
              <a:buClr>
                <a:schemeClr val="accent2"/>
              </a:buClr>
              <a:buSzPct val="25000"/>
            </a:pPr>
            <a:r>
              <a:rPr lang="es-ES" sz="1000" b="1" dirty="0">
                <a:solidFill>
                  <a:schemeClr val="accent2"/>
                </a:solidFill>
                <a:latin typeface="Lato"/>
                <a:ea typeface="Lato"/>
                <a:cs typeface="Lato"/>
                <a:sym typeface="Lato"/>
              </a:rPr>
              <a:t>TV pago en hogar (IPTV) + OTT*</a:t>
            </a:r>
          </a:p>
          <a:p>
            <a:pPr algn="ctr">
              <a:buClr>
                <a:srgbClr val="000000"/>
              </a:buClr>
            </a:pPr>
            <a:endParaRPr sz="1000" b="1" dirty="0">
              <a:solidFill>
                <a:schemeClr val="accent2"/>
              </a:solidFill>
              <a:latin typeface="Lato"/>
              <a:ea typeface="Lato"/>
              <a:cs typeface="Lato"/>
              <a:sym typeface="Lato"/>
            </a:endParaRPr>
          </a:p>
          <a:p>
            <a:pPr algn="ctr">
              <a:buClr>
                <a:schemeClr val="accent2"/>
              </a:buClr>
              <a:buSzPct val="25000"/>
            </a:pPr>
            <a:r>
              <a:rPr lang="es-ES" sz="1050" b="1" dirty="0">
                <a:solidFill>
                  <a:schemeClr val="accent2"/>
                </a:solidFill>
                <a:latin typeface="Lato"/>
                <a:ea typeface="Lato"/>
                <a:cs typeface="Lato"/>
                <a:sym typeface="Lato"/>
              </a:rPr>
              <a:t>16%</a:t>
            </a:r>
          </a:p>
        </p:txBody>
      </p:sp>
      <p:sp>
        <p:nvSpPr>
          <p:cNvPr id="268" name="Shape 268"/>
          <p:cNvSpPr txBox="1"/>
          <p:nvPr/>
        </p:nvSpPr>
        <p:spPr>
          <a:xfrm>
            <a:off x="10269923" y="5406405"/>
            <a:ext cx="1664932" cy="296699"/>
          </a:xfrm>
          <a:prstGeom prst="rect">
            <a:avLst/>
          </a:prstGeom>
          <a:noFill/>
          <a:ln>
            <a:noFill/>
          </a:ln>
        </p:spPr>
        <p:txBody>
          <a:bodyPr lIns="91425" tIns="91425" rIns="91425" bIns="91425" anchor="t" anchorCtr="0">
            <a:noAutofit/>
          </a:bodyPr>
          <a:lstStyle/>
          <a:p>
            <a:pPr algn="r">
              <a:buClr>
                <a:srgbClr val="382C2B"/>
              </a:buClr>
              <a:buSzPct val="25000"/>
            </a:pPr>
            <a:r>
              <a:rPr lang="es-ES" sz="800" b="1">
                <a:solidFill>
                  <a:srgbClr val="595959"/>
                </a:solidFill>
                <a:latin typeface="Lato"/>
                <a:ea typeface="Lato"/>
                <a:cs typeface="Lato"/>
                <a:sym typeface="Lato"/>
              </a:rPr>
              <a:t>Base: Total (1410)</a:t>
            </a:r>
          </a:p>
        </p:txBody>
      </p:sp>
      <p:sp>
        <p:nvSpPr>
          <p:cNvPr id="275" name="Shape 275"/>
          <p:cNvSpPr/>
          <p:nvPr/>
        </p:nvSpPr>
        <p:spPr>
          <a:xfrm rot="5400000">
            <a:off x="6143124" y="4625068"/>
            <a:ext cx="120072" cy="1608577"/>
          </a:xfrm>
          <a:prstGeom prst="rightBrace">
            <a:avLst>
              <a:gd name="adj1" fmla="val 8333"/>
              <a:gd name="adj2" fmla="val 50000"/>
            </a:avLst>
          </a:prstGeom>
          <a:noFill/>
          <a:ln w="9525" cap="flat" cmpd="sng">
            <a:solidFill>
              <a:srgbClr val="999999"/>
            </a:solidFill>
            <a:prstDash val="solid"/>
            <a:round/>
            <a:headEnd type="none" w="med" len="med"/>
            <a:tailEnd type="none" w="med" len="med"/>
          </a:ln>
        </p:spPr>
        <p:txBody>
          <a:bodyPr lIns="91425" tIns="45700" rIns="91425" bIns="45700" anchor="ctr" anchorCtr="0">
            <a:noAutofit/>
          </a:bodyPr>
          <a:lstStyle/>
          <a:p>
            <a:pPr algn="ctr">
              <a:buClr>
                <a:srgbClr val="000000"/>
              </a:buClr>
            </a:pPr>
            <a:endParaRPr>
              <a:solidFill>
                <a:schemeClr val="dk1"/>
              </a:solidFill>
            </a:endParaRPr>
          </a:p>
        </p:txBody>
      </p:sp>
      <p:sp>
        <p:nvSpPr>
          <p:cNvPr id="276" name="Shape 276"/>
          <p:cNvSpPr txBox="1"/>
          <p:nvPr/>
        </p:nvSpPr>
        <p:spPr>
          <a:xfrm>
            <a:off x="601457" y="1427872"/>
            <a:ext cx="5725340" cy="193951"/>
          </a:xfrm>
          <a:prstGeom prst="rect">
            <a:avLst/>
          </a:prstGeom>
          <a:noFill/>
          <a:ln>
            <a:noFill/>
          </a:ln>
        </p:spPr>
        <p:txBody>
          <a:bodyPr lIns="91425" tIns="91425" rIns="91425" bIns="91425" anchor="t" anchorCtr="0">
            <a:noAutofit/>
          </a:bodyPr>
          <a:lstStyle/>
          <a:p>
            <a:pPr>
              <a:lnSpc>
                <a:spcPct val="115000"/>
              </a:lnSpc>
              <a:buClr>
                <a:schemeClr val="dk1"/>
              </a:buClr>
              <a:buSzPct val="25000"/>
            </a:pPr>
            <a:r>
              <a:rPr lang="es-ES" sz="1200" b="1" dirty="0">
                <a:solidFill>
                  <a:schemeClr val="tx2">
                    <a:lumMod val="25000"/>
                  </a:schemeClr>
                </a:solidFill>
                <a:latin typeface="Merriweather"/>
                <a:ea typeface="Merriweather"/>
                <a:cs typeface="Merriweather"/>
                <a:sym typeface="Merriweather"/>
              </a:rPr>
              <a:t>Convivencia de los servicios de pago en el hogar</a:t>
            </a:r>
          </a:p>
        </p:txBody>
      </p:sp>
      <p:sp>
        <p:nvSpPr>
          <p:cNvPr id="277" name="Shape 277"/>
          <p:cNvSpPr txBox="1"/>
          <p:nvPr/>
        </p:nvSpPr>
        <p:spPr>
          <a:xfrm>
            <a:off x="3622055" y="5702377"/>
            <a:ext cx="5038051" cy="584774"/>
          </a:xfrm>
          <a:prstGeom prst="rect">
            <a:avLst/>
          </a:prstGeom>
          <a:noFill/>
          <a:ln w="9525" cap="flat" cmpd="sng">
            <a:noFill/>
            <a:prstDash val="solid"/>
            <a:round/>
            <a:headEnd type="none" w="med" len="med"/>
            <a:tailEnd type="none" w="med" len="med"/>
          </a:ln>
        </p:spPr>
        <p:txBody>
          <a:bodyPr lIns="91425" tIns="45700" rIns="91425" bIns="45700" anchor="t" anchorCtr="0">
            <a:noAutofit/>
          </a:bodyPr>
          <a:lstStyle/>
          <a:p>
            <a:pPr algn="ctr">
              <a:buClr>
                <a:schemeClr val="dk2"/>
              </a:buClr>
              <a:buSzPct val="25000"/>
            </a:pPr>
            <a:r>
              <a:rPr lang="es-ES" sz="1200" b="1" dirty="0">
                <a:solidFill>
                  <a:schemeClr val="tx2">
                    <a:lumMod val="25000"/>
                  </a:schemeClr>
                </a:solidFill>
                <a:latin typeface="Lato"/>
                <a:ea typeface="Lato"/>
                <a:cs typeface="Lato"/>
                <a:sym typeface="Lato"/>
              </a:rPr>
              <a:t>Abonados a algún servicio  IPTV u OTT </a:t>
            </a:r>
          </a:p>
          <a:p>
            <a:pPr algn="ctr">
              <a:buClr>
                <a:schemeClr val="dk2"/>
              </a:buClr>
              <a:buSzPct val="25000"/>
            </a:pPr>
            <a:r>
              <a:rPr lang="es-ES" sz="2000" b="1" dirty="0">
                <a:solidFill>
                  <a:schemeClr val="tx2">
                    <a:lumMod val="25000"/>
                  </a:schemeClr>
                </a:solidFill>
                <a:latin typeface="Lato"/>
                <a:ea typeface="Lato"/>
                <a:cs typeface="Lato"/>
                <a:sym typeface="Lato"/>
              </a:rPr>
              <a:t>51%</a:t>
            </a:r>
          </a:p>
        </p:txBody>
      </p:sp>
      <p:sp>
        <p:nvSpPr>
          <p:cNvPr id="278" name="Shape 278"/>
          <p:cNvSpPr txBox="1"/>
          <p:nvPr/>
        </p:nvSpPr>
        <p:spPr>
          <a:xfrm>
            <a:off x="4416549" y="2978180"/>
            <a:ext cx="1932283" cy="784830"/>
          </a:xfrm>
          <a:prstGeom prst="rect">
            <a:avLst/>
          </a:prstGeom>
          <a:noFill/>
          <a:ln>
            <a:noFill/>
          </a:ln>
        </p:spPr>
        <p:txBody>
          <a:bodyPr lIns="91425" tIns="45700" rIns="91425" bIns="45700" anchor="t" anchorCtr="0">
            <a:noAutofit/>
          </a:bodyPr>
          <a:lstStyle/>
          <a:p>
            <a:pPr algn="ctr">
              <a:buClr>
                <a:srgbClr val="28555D"/>
              </a:buClr>
              <a:buSzPct val="25000"/>
            </a:pPr>
            <a:r>
              <a:rPr lang="es-ES" sz="1100" b="1" dirty="0">
                <a:solidFill>
                  <a:srgbClr val="28555D"/>
                </a:solidFill>
                <a:latin typeface="Lato"/>
                <a:ea typeface="Lato"/>
                <a:cs typeface="Lato"/>
                <a:sym typeface="Lato"/>
              </a:rPr>
              <a:t>Exclusivos TV pago tradicional (IPTV)</a:t>
            </a:r>
          </a:p>
          <a:p>
            <a:pPr algn="ctr">
              <a:buClr>
                <a:srgbClr val="000000"/>
              </a:buClr>
            </a:pPr>
            <a:endParaRPr sz="1100" b="1" dirty="0">
              <a:solidFill>
                <a:srgbClr val="28555D"/>
              </a:solidFill>
              <a:latin typeface="Lato"/>
              <a:ea typeface="Lato"/>
              <a:cs typeface="Lato"/>
              <a:sym typeface="Lato"/>
            </a:endParaRPr>
          </a:p>
          <a:p>
            <a:pPr algn="ctr">
              <a:buClr>
                <a:srgbClr val="28555D"/>
              </a:buClr>
              <a:buSzPct val="25000"/>
            </a:pPr>
            <a:r>
              <a:rPr lang="es-ES" sz="1200" b="1" dirty="0">
                <a:solidFill>
                  <a:srgbClr val="28555D"/>
                </a:solidFill>
                <a:latin typeface="Lato"/>
                <a:ea typeface="Lato"/>
                <a:cs typeface="Lato"/>
                <a:sym typeface="Lato"/>
              </a:rPr>
              <a:t>26%</a:t>
            </a:r>
          </a:p>
        </p:txBody>
      </p:sp>
      <p:sp>
        <p:nvSpPr>
          <p:cNvPr id="279" name="Shape 279"/>
          <p:cNvSpPr txBox="1"/>
          <p:nvPr/>
        </p:nvSpPr>
        <p:spPr>
          <a:xfrm>
            <a:off x="7033544" y="4338548"/>
            <a:ext cx="1465108" cy="784830"/>
          </a:xfrm>
          <a:prstGeom prst="rect">
            <a:avLst/>
          </a:prstGeom>
          <a:noFill/>
          <a:ln>
            <a:noFill/>
          </a:ln>
        </p:spPr>
        <p:txBody>
          <a:bodyPr lIns="91425" tIns="45700" rIns="91425" bIns="45700" anchor="t" anchorCtr="0">
            <a:noAutofit/>
          </a:bodyPr>
          <a:lstStyle/>
          <a:p>
            <a:pPr algn="ctr">
              <a:buClr>
                <a:schemeClr val="accent6"/>
              </a:buClr>
              <a:buSzPct val="25000"/>
            </a:pPr>
            <a:r>
              <a:rPr lang="es-ES" sz="1100" b="1">
                <a:solidFill>
                  <a:schemeClr val="accent6"/>
                </a:solidFill>
                <a:latin typeface="Lato"/>
                <a:ea typeface="Lato"/>
                <a:cs typeface="Lato"/>
                <a:sym typeface="Lato"/>
              </a:rPr>
              <a:t>Exclusivos Pago OTT</a:t>
            </a:r>
          </a:p>
          <a:p>
            <a:pPr algn="ctr">
              <a:buClr>
                <a:srgbClr val="000000"/>
              </a:buClr>
            </a:pPr>
            <a:endParaRPr sz="1100" b="1">
              <a:solidFill>
                <a:schemeClr val="accent6"/>
              </a:solidFill>
              <a:latin typeface="Lato"/>
              <a:ea typeface="Lato"/>
              <a:cs typeface="Lato"/>
              <a:sym typeface="Lato"/>
            </a:endParaRPr>
          </a:p>
          <a:p>
            <a:pPr algn="ctr">
              <a:buClr>
                <a:schemeClr val="accent6"/>
              </a:buClr>
              <a:buSzPct val="25000"/>
            </a:pPr>
            <a:r>
              <a:rPr lang="es-ES" sz="1200" b="1">
                <a:solidFill>
                  <a:schemeClr val="accent6"/>
                </a:solidFill>
                <a:latin typeface="Lato"/>
                <a:ea typeface="Lato"/>
                <a:cs typeface="Lato"/>
                <a:sym typeface="Lato"/>
              </a:rPr>
              <a:t>9%</a:t>
            </a:r>
          </a:p>
        </p:txBody>
      </p:sp>
      <p:sp>
        <p:nvSpPr>
          <p:cNvPr id="280" name="Shape 280"/>
          <p:cNvSpPr txBox="1"/>
          <p:nvPr/>
        </p:nvSpPr>
        <p:spPr>
          <a:xfrm>
            <a:off x="8039894" y="5085355"/>
            <a:ext cx="3891186" cy="338554"/>
          </a:xfrm>
          <a:prstGeom prst="rect">
            <a:avLst/>
          </a:prstGeom>
          <a:noFill/>
          <a:ln>
            <a:noFill/>
          </a:ln>
        </p:spPr>
        <p:txBody>
          <a:bodyPr lIns="91425" tIns="45700" rIns="91425" bIns="45700" anchor="t" anchorCtr="0">
            <a:noAutofit/>
          </a:bodyPr>
          <a:lstStyle/>
          <a:p>
            <a:pPr algn="r">
              <a:buClr>
                <a:schemeClr val="accent6"/>
              </a:buClr>
              <a:buSzPct val="25000"/>
            </a:pPr>
            <a:r>
              <a:rPr lang="es-ES" sz="800" b="1" dirty="0">
                <a:solidFill>
                  <a:schemeClr val="accent6"/>
                </a:solidFill>
                <a:latin typeface="Lato"/>
                <a:ea typeface="Lato"/>
                <a:cs typeface="Lato"/>
                <a:sym typeface="Lato"/>
              </a:rPr>
              <a:t>*Pagan por algún servicio de OTT -&gt; Pagan </a:t>
            </a:r>
            <a:r>
              <a:rPr lang="es-ES" sz="800" b="1" dirty="0" err="1">
                <a:solidFill>
                  <a:schemeClr val="accent6"/>
                </a:solidFill>
                <a:latin typeface="Lato"/>
                <a:ea typeface="Lato"/>
                <a:cs typeface="Lato"/>
                <a:sym typeface="Lato"/>
              </a:rPr>
              <a:t>OTTs</a:t>
            </a:r>
            <a:r>
              <a:rPr lang="es-ES" sz="800" b="1" dirty="0">
                <a:solidFill>
                  <a:schemeClr val="accent6"/>
                </a:solidFill>
                <a:latin typeface="Lato"/>
                <a:ea typeface="Lato"/>
                <a:cs typeface="Lato"/>
                <a:sym typeface="Lato"/>
              </a:rPr>
              <a:t> fuera de paquetes de IPTV.</a:t>
            </a:r>
          </a:p>
          <a:p>
            <a:pPr algn="r">
              <a:buClr>
                <a:schemeClr val="accent2"/>
              </a:buClr>
              <a:buSzPct val="25000"/>
            </a:pPr>
            <a:r>
              <a:rPr lang="es-ES" sz="800" b="1" dirty="0">
                <a:solidFill>
                  <a:schemeClr val="accent2"/>
                </a:solidFill>
                <a:latin typeface="Lato"/>
                <a:ea typeface="Lato"/>
                <a:cs typeface="Lato"/>
                <a:sym typeface="Lato"/>
              </a:rPr>
              <a:t>*TV pago en hogar + OTT -&gt; Tienen IPTV y contratado un servicio de OTT aparte.</a:t>
            </a:r>
          </a:p>
        </p:txBody>
      </p:sp>
      <p:cxnSp>
        <p:nvCxnSpPr>
          <p:cNvPr id="3" name="Conector recto 2"/>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22"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2" name="Rectángulo 21"/>
          <p:cNvSpPr/>
          <p:nvPr/>
        </p:nvSpPr>
        <p:spPr>
          <a:xfrm>
            <a:off x="1027608" y="4414554"/>
            <a:ext cx="2459304" cy="13562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1027608" y="2119031"/>
            <a:ext cx="2459304" cy="13562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170" name="Picture 2" descr="TV Vector art Free Vecto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76160" y="3475265"/>
            <a:ext cx="537126" cy="350809"/>
          </a:xfrm>
          <a:prstGeom prst="rect">
            <a:avLst/>
          </a:prstGeom>
          <a:noFill/>
          <a:extLst>
            <a:ext uri="{909E8E84-426E-40DD-AFC4-6F175D3DCCD1}">
              <a14:hiddenFill xmlns:a14="http://schemas.microsoft.com/office/drawing/2010/main">
                <a:solidFill>
                  <a:srgbClr val="FFFFFF"/>
                </a:solidFill>
              </a14:hiddenFill>
            </a:ext>
          </a:extLst>
        </p:spPr>
      </p:pic>
      <p:sp>
        <p:nvSpPr>
          <p:cNvPr id="294" name="Shape 294"/>
          <p:cNvSpPr txBox="1"/>
          <p:nvPr/>
        </p:nvSpPr>
        <p:spPr>
          <a:xfrm>
            <a:off x="513302" y="836899"/>
            <a:ext cx="9232198" cy="415200"/>
          </a:xfrm>
          <a:prstGeom prst="rect">
            <a:avLst/>
          </a:prstGeom>
          <a:noFill/>
          <a:ln>
            <a:noFill/>
          </a:ln>
        </p:spPr>
        <p:txBody>
          <a:bodyPr lIns="91425" tIns="91425" rIns="91425" bIns="91425" anchor="t" anchorCtr="0">
            <a:noAutofit/>
          </a:bodyPr>
          <a:lstStyle/>
          <a:p>
            <a:pPr>
              <a:buClr>
                <a:srgbClr val="382A2A"/>
              </a:buClr>
              <a:buSzPct val="25000"/>
            </a:pPr>
            <a:r>
              <a:rPr lang="es-ES" b="1" dirty="0">
                <a:solidFill>
                  <a:srgbClr val="382A2A"/>
                </a:solidFill>
                <a:latin typeface="Merriweather"/>
                <a:ea typeface="Merriweather"/>
                <a:cs typeface="Merriweather"/>
                <a:sym typeface="Merriweather"/>
              </a:rPr>
              <a:t>La relación con la IPTV ha cambiado de manera sustancial: los elementos que tradicionalmente habían construido el vínculo, se han visto modificados.</a:t>
            </a:r>
          </a:p>
        </p:txBody>
      </p:sp>
      <p:sp>
        <p:nvSpPr>
          <p:cNvPr id="295" name="Shape 295"/>
          <p:cNvSpPr txBox="1"/>
          <p:nvPr/>
        </p:nvSpPr>
        <p:spPr>
          <a:xfrm>
            <a:off x="513302" y="356585"/>
            <a:ext cx="7708198"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1">
                    <a:lumMod val="75000"/>
                    <a:lumOff val="25000"/>
                  </a:schemeClr>
                </a:solidFill>
                <a:latin typeface="Merriweather"/>
                <a:sym typeface="Merriweather"/>
              </a:rPr>
              <a:t>El momento de la IPTV</a:t>
            </a:r>
          </a:p>
        </p:txBody>
      </p:sp>
      <p:sp>
        <p:nvSpPr>
          <p:cNvPr id="297" name="Shape 297"/>
          <p:cNvSpPr/>
          <p:nvPr/>
        </p:nvSpPr>
        <p:spPr>
          <a:xfrm>
            <a:off x="1027608" y="4360639"/>
            <a:ext cx="2599140" cy="14066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buClr>
                <a:srgbClr val="FFFFFF"/>
              </a:buClr>
              <a:buSzPct val="25000"/>
            </a:pPr>
            <a:r>
              <a:rPr lang="es-ES" sz="1300" b="1" dirty="0">
                <a:solidFill>
                  <a:schemeClr val="tx2">
                    <a:lumMod val="25000"/>
                  </a:schemeClr>
                </a:solidFill>
                <a:latin typeface="Merriweather" panose="020B0604020202020204" charset="0"/>
              </a:rPr>
              <a:t>Contenidos y servicios se acercan al ideal de consumo del usuario</a:t>
            </a:r>
          </a:p>
        </p:txBody>
      </p:sp>
      <p:sp>
        <p:nvSpPr>
          <p:cNvPr id="298" name="Shape 298"/>
          <p:cNvSpPr txBox="1"/>
          <p:nvPr/>
        </p:nvSpPr>
        <p:spPr>
          <a:xfrm>
            <a:off x="3395101" y="4365376"/>
            <a:ext cx="8175106" cy="1249799"/>
          </a:xfrm>
          <a:prstGeom prst="rect">
            <a:avLst/>
          </a:prstGeom>
          <a:noFill/>
          <a:ln>
            <a:noFill/>
          </a:ln>
        </p:spPr>
        <p:txBody>
          <a:bodyPr lIns="91425" tIns="91425" rIns="91425" bIns="91425" anchor="t" anchorCtr="0">
            <a:noAutofit/>
          </a:bodyPr>
          <a:lstStyle/>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Se reconoce que la oferta de contenidos es actualmente mucho más variada, relevante y completa que hace unos años.</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Se destaca especialmente el acceso </a:t>
            </a:r>
            <a:r>
              <a:rPr lang="es-ES" sz="1200" dirty="0" err="1">
                <a:solidFill>
                  <a:schemeClr val="tx2">
                    <a:lumMod val="25000"/>
                  </a:schemeClr>
                </a:solidFill>
                <a:latin typeface="Lato"/>
                <a:ea typeface="Lato"/>
                <a:cs typeface="Lato"/>
                <a:sym typeface="Lato"/>
              </a:rPr>
              <a:t>multidispositivo</a:t>
            </a:r>
            <a:r>
              <a:rPr lang="es-ES" sz="1200" dirty="0">
                <a:solidFill>
                  <a:schemeClr val="tx2">
                    <a:lumMod val="25000"/>
                  </a:schemeClr>
                </a:solidFill>
                <a:latin typeface="Lato"/>
                <a:ea typeface="Lato"/>
                <a:cs typeface="Lato"/>
                <a:sym typeface="Lato"/>
              </a:rPr>
              <a:t> y multiplataforma, que permite un consumo más adaptado a los momentos  e intereses del usuario, alejándolo del lineal. </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En todo caso, en ocasiones la oferta resulta desbordante:  no resulta fácil consumir todo el contenido relevante disponible. </a:t>
            </a:r>
          </a:p>
        </p:txBody>
      </p:sp>
      <p:sp>
        <p:nvSpPr>
          <p:cNvPr id="299" name="Shape 299"/>
          <p:cNvSpPr txBox="1"/>
          <p:nvPr/>
        </p:nvSpPr>
        <p:spPr>
          <a:xfrm>
            <a:off x="3395100" y="2119031"/>
            <a:ext cx="8175107" cy="1406699"/>
          </a:xfrm>
          <a:prstGeom prst="rect">
            <a:avLst/>
          </a:prstGeom>
          <a:noFill/>
          <a:ln>
            <a:noFill/>
          </a:ln>
        </p:spPr>
        <p:txBody>
          <a:bodyPr lIns="91425" tIns="91425" rIns="91425" bIns="91425" anchor="t" anchorCtr="0">
            <a:noAutofit/>
          </a:bodyPr>
          <a:lstStyle/>
          <a:p>
            <a:pPr marL="457200" indent="-304800">
              <a:lnSpc>
                <a:spcPct val="115000"/>
              </a:lnSpc>
              <a:buClr>
                <a:schemeClr val="dk1"/>
              </a:buClr>
              <a:buSzPct val="100000"/>
              <a:buFont typeface="Lato"/>
              <a:buChar char="●"/>
            </a:pPr>
            <a:r>
              <a:rPr lang="es-ES" sz="1200" dirty="0">
                <a:solidFill>
                  <a:schemeClr val="bg2">
                    <a:lumMod val="75000"/>
                  </a:schemeClr>
                </a:solidFill>
                <a:latin typeface="Lato"/>
                <a:ea typeface="Lato"/>
                <a:cs typeface="Lato"/>
                <a:sym typeface="Lato"/>
              </a:rPr>
              <a:t>Gracias a la extensión del cuádruple </a:t>
            </a:r>
            <a:r>
              <a:rPr lang="es-ES" sz="1200" dirty="0" err="1">
                <a:solidFill>
                  <a:schemeClr val="bg2">
                    <a:lumMod val="75000"/>
                  </a:schemeClr>
                </a:solidFill>
                <a:latin typeface="Lato"/>
                <a:ea typeface="Lato"/>
                <a:cs typeface="Lato"/>
                <a:sym typeface="Lato"/>
              </a:rPr>
              <a:t>play</a:t>
            </a:r>
            <a:r>
              <a:rPr lang="es-ES" sz="1200" dirty="0">
                <a:solidFill>
                  <a:schemeClr val="bg2">
                    <a:lumMod val="75000"/>
                  </a:schemeClr>
                </a:solidFill>
                <a:latin typeface="Lato"/>
                <a:ea typeface="Lato"/>
                <a:cs typeface="Lato"/>
                <a:sym typeface="Lato"/>
              </a:rPr>
              <a:t>, aquellos que han entrado en la televisión de pago recientemente sienten que el acceso se ha vuelto más sencillo, menos exigente y exclusivo. </a:t>
            </a:r>
          </a:p>
          <a:p>
            <a:pPr marL="457200" indent="-304800">
              <a:lnSpc>
                <a:spcPct val="115000"/>
              </a:lnSpc>
              <a:buClr>
                <a:schemeClr val="dk1"/>
              </a:buClr>
              <a:buSzPct val="100000"/>
              <a:buFont typeface="Lato"/>
              <a:buChar char="●"/>
            </a:pPr>
            <a:r>
              <a:rPr lang="es-ES" sz="1200" dirty="0">
                <a:solidFill>
                  <a:schemeClr val="bg2">
                    <a:lumMod val="75000"/>
                  </a:schemeClr>
                </a:solidFill>
                <a:latin typeface="Lato"/>
                <a:ea typeface="Lato"/>
                <a:cs typeface="Lato"/>
                <a:sym typeface="Lato"/>
              </a:rPr>
              <a:t>Sin embargo, esto también determina una menor motivación de fondo en la contratación: ya venía incluido con los servicios telefónicos. </a:t>
            </a:r>
          </a:p>
          <a:p>
            <a:pPr marL="457200" indent="-304800">
              <a:lnSpc>
                <a:spcPct val="115000"/>
              </a:lnSpc>
              <a:buClr>
                <a:schemeClr val="dk1"/>
              </a:buClr>
              <a:buSzPct val="100000"/>
              <a:buFont typeface="Lato"/>
              <a:buChar char="●"/>
            </a:pPr>
            <a:r>
              <a:rPr lang="es-ES" sz="1200" dirty="0">
                <a:solidFill>
                  <a:schemeClr val="bg2">
                    <a:lumMod val="75000"/>
                  </a:schemeClr>
                </a:solidFill>
                <a:latin typeface="Lato"/>
                <a:ea typeface="Lato"/>
                <a:cs typeface="Lato"/>
                <a:sym typeface="Lato"/>
              </a:rPr>
              <a:t>Es en la configuración de la oferta televisiva donde se descubren y activan nuevas motivaciones. </a:t>
            </a:r>
          </a:p>
        </p:txBody>
      </p:sp>
      <p:sp>
        <p:nvSpPr>
          <p:cNvPr id="300" name="Shape 300"/>
          <p:cNvSpPr/>
          <p:nvPr/>
        </p:nvSpPr>
        <p:spPr>
          <a:xfrm>
            <a:off x="1027608" y="1959754"/>
            <a:ext cx="2599140" cy="15611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buClr>
                <a:srgbClr val="FFFFFF"/>
              </a:buClr>
              <a:buSzPct val="25000"/>
            </a:pPr>
            <a:r>
              <a:rPr lang="es-ES" sz="1300" b="1" dirty="0">
                <a:solidFill>
                  <a:schemeClr val="tx2">
                    <a:lumMod val="25000"/>
                  </a:schemeClr>
                </a:solidFill>
                <a:latin typeface="Merriweather" panose="020B0604020202020204" charset="0"/>
              </a:rPr>
              <a:t>El </a:t>
            </a:r>
            <a:r>
              <a:rPr lang="es-ES" sz="1300" b="1" dirty="0" err="1">
                <a:solidFill>
                  <a:schemeClr val="tx2">
                    <a:lumMod val="25000"/>
                  </a:schemeClr>
                </a:solidFill>
                <a:latin typeface="Merriweather" panose="020B0604020202020204" charset="0"/>
              </a:rPr>
              <a:t>Cuadruple</a:t>
            </a:r>
            <a:r>
              <a:rPr lang="es-ES" sz="1300" b="1" dirty="0">
                <a:solidFill>
                  <a:schemeClr val="tx2">
                    <a:lumMod val="25000"/>
                  </a:schemeClr>
                </a:solidFill>
                <a:latin typeface="Merriweather" panose="020B0604020202020204" charset="0"/>
              </a:rPr>
              <a:t> </a:t>
            </a:r>
            <a:r>
              <a:rPr lang="es-ES" sz="1300" b="1" dirty="0" err="1">
                <a:solidFill>
                  <a:schemeClr val="tx2">
                    <a:lumMod val="25000"/>
                  </a:schemeClr>
                </a:solidFill>
                <a:latin typeface="Merriweather" panose="020B0604020202020204" charset="0"/>
              </a:rPr>
              <a:t>play</a:t>
            </a:r>
            <a:r>
              <a:rPr lang="es-ES" sz="1300" b="1" dirty="0">
                <a:solidFill>
                  <a:schemeClr val="tx2">
                    <a:lumMod val="25000"/>
                  </a:schemeClr>
                </a:solidFill>
                <a:latin typeface="Merriweather" panose="020B0604020202020204" charset="0"/>
              </a:rPr>
              <a:t> democratiza y revisa el concepto de la antigua televisión de pago</a:t>
            </a:r>
          </a:p>
        </p:txBody>
      </p:sp>
      <p:sp>
        <p:nvSpPr>
          <p:cNvPr id="301" name="Shape 301"/>
          <p:cNvSpPr txBox="1"/>
          <p:nvPr/>
        </p:nvSpPr>
        <p:spPr>
          <a:xfrm>
            <a:off x="7974246" y="3357779"/>
            <a:ext cx="2852250" cy="415200"/>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rgbClr val="90AC2B"/>
                </a:solidFill>
                <a:latin typeface="Lato"/>
                <a:ea typeface="Lato"/>
                <a:cs typeface="Lato"/>
                <a:sym typeface="Lato"/>
              </a:rPr>
              <a:t>“Ahora televisión de pago lo tiene todo el mundo” “Me lo regalaron” “Entré porque cerraron las páginas ilegales”  </a:t>
            </a:r>
          </a:p>
        </p:txBody>
      </p:sp>
      <p:sp>
        <p:nvSpPr>
          <p:cNvPr id="302" name="Shape 302"/>
          <p:cNvSpPr txBox="1"/>
          <p:nvPr/>
        </p:nvSpPr>
        <p:spPr>
          <a:xfrm>
            <a:off x="8522886" y="5770788"/>
            <a:ext cx="2135354" cy="415200"/>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rgbClr val="90AC2B"/>
                </a:solidFill>
                <a:latin typeface="Lato"/>
                <a:ea typeface="Lato"/>
                <a:cs typeface="Lato"/>
                <a:sym typeface="Lato"/>
              </a:rPr>
              <a:t>“Es una forma de ver la tele más adaptada” </a:t>
            </a:r>
          </a:p>
        </p:txBody>
      </p:sp>
      <p:pic>
        <p:nvPicPr>
          <p:cNvPr id="13" name="Picture 2" descr="TV Vector art Free Vecto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35347" y="5881307"/>
            <a:ext cx="537126" cy="350809"/>
          </a:xfrm>
          <a:prstGeom prst="rect">
            <a:avLst/>
          </a:prstGeom>
          <a:noFill/>
          <a:extLst>
            <a:ext uri="{909E8E84-426E-40DD-AFC4-6F175D3DCCD1}">
              <a14:hiddenFill xmlns:a14="http://schemas.microsoft.com/office/drawing/2010/main">
                <a:solidFill>
                  <a:srgbClr val="FFFFFF"/>
                </a:solidFill>
              </a14:hiddenFill>
            </a:ext>
          </a:extLst>
        </p:spPr>
      </p:pic>
      <p:sp>
        <p:nvSpPr>
          <p:cNvPr id="16" name="Rombo 15"/>
          <p:cNvSpPr/>
          <p:nvPr/>
        </p:nvSpPr>
        <p:spPr>
          <a:xfrm>
            <a:off x="647414" y="4865508"/>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ombo 19"/>
          <p:cNvSpPr/>
          <p:nvPr/>
        </p:nvSpPr>
        <p:spPr>
          <a:xfrm>
            <a:off x="574262" y="2585284"/>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p:nvPr/>
        </p:nvSpPr>
        <p:spPr>
          <a:xfrm>
            <a:off x="525493" y="822714"/>
            <a:ext cx="9237519" cy="415200"/>
          </a:xfrm>
          <a:prstGeom prst="rect">
            <a:avLst/>
          </a:prstGeom>
          <a:noFill/>
          <a:ln>
            <a:noFill/>
          </a:ln>
        </p:spPr>
        <p:txBody>
          <a:bodyPr lIns="91425" tIns="91425" rIns="91425" bIns="91425" anchor="t" anchorCtr="0">
            <a:noAutofit/>
          </a:bodyPr>
          <a:lstStyle/>
          <a:p>
            <a:pPr>
              <a:buClr>
                <a:srgbClr val="382A2A"/>
              </a:buClr>
              <a:buSzPct val="25000"/>
            </a:pPr>
            <a:r>
              <a:rPr lang="es-ES" b="1" dirty="0">
                <a:solidFill>
                  <a:srgbClr val="382A2A"/>
                </a:solidFill>
                <a:latin typeface="Merriweather"/>
                <a:ea typeface="Merriweather"/>
                <a:cs typeface="Merriweather"/>
                <a:sym typeface="Merriweather"/>
              </a:rPr>
              <a:t>Se dan dos vías de entrada principales a la contratación de la televisión de pago en el hogar:</a:t>
            </a:r>
          </a:p>
        </p:txBody>
      </p:sp>
      <p:sp>
        <p:nvSpPr>
          <p:cNvPr id="327" name="Shape 327"/>
          <p:cNvSpPr txBox="1">
            <a:spLocks noGrp="1"/>
          </p:cNvSpPr>
          <p:nvPr>
            <p:ph type="sldNum" idx="12"/>
          </p:nvPr>
        </p:nvSpPr>
        <p:spPr>
          <a:xfrm>
            <a:off x="9835251" y="6341602"/>
            <a:ext cx="548699" cy="524999"/>
          </a:xfrm>
          <a:prstGeom prst="rect">
            <a:avLst/>
          </a:prstGeom>
          <a:noFill/>
          <a:ln>
            <a:noFill/>
          </a:ln>
        </p:spPr>
        <p:txBody>
          <a:bodyPr lIns="91425" tIns="91425" rIns="91425" bIns="91425" anchor="ctr" anchorCtr="0">
            <a:noAutofit/>
          </a:bodyPr>
          <a:lstStyle/>
          <a:p>
            <a:pPr>
              <a:buClr>
                <a:srgbClr val="90AC2B"/>
              </a:buClr>
              <a:buSzPct val="25000"/>
            </a:pPr>
            <a:fld id="{00000000-1234-1234-1234-123412341234}" type="slidenum">
              <a:rPr lang="es-ES"/>
              <a:pPr>
                <a:buClr>
                  <a:srgbClr val="90AC2B"/>
                </a:buClr>
                <a:buSzPct val="25000"/>
              </a:pPr>
              <a:t>15</a:t>
            </a:fld>
            <a:endParaRPr lang="es-ES"/>
          </a:p>
        </p:txBody>
      </p:sp>
      <p:sp>
        <p:nvSpPr>
          <p:cNvPr id="328" name="Shape 328"/>
          <p:cNvSpPr txBox="1"/>
          <p:nvPr/>
        </p:nvSpPr>
        <p:spPr>
          <a:xfrm>
            <a:off x="1128300" y="2436950"/>
            <a:ext cx="4150836" cy="1406699"/>
          </a:xfrm>
          <a:prstGeom prst="rect">
            <a:avLst/>
          </a:prstGeom>
          <a:noFill/>
          <a:ln>
            <a:noFill/>
          </a:ln>
        </p:spPr>
        <p:txBody>
          <a:bodyPr lIns="91425" tIns="91425" rIns="91425" bIns="91425" anchor="t" anchorCtr="0">
            <a:noAutofit/>
          </a:bodyPr>
          <a:lstStyle/>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Aparece de manera más dominante y vinculada a un precio atractivo sobre el conjunto de contenidos. </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En estos casos, la televisión aparece inicialmente como un valor añadido a la contratación. </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En estos casos, la exigencia del cliente suele ser menor, pero pueden evolucionar ante el conocimiento de la oferta disponible dentro de la operadora. </a:t>
            </a:r>
          </a:p>
        </p:txBody>
      </p:sp>
      <p:sp>
        <p:nvSpPr>
          <p:cNvPr id="329" name="Shape 329"/>
          <p:cNvSpPr txBox="1"/>
          <p:nvPr/>
        </p:nvSpPr>
        <p:spPr>
          <a:xfrm>
            <a:off x="7670515" y="4531276"/>
            <a:ext cx="2959799" cy="415200"/>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rgbClr val="90AC2B"/>
                </a:solidFill>
                <a:latin typeface="Lato"/>
                <a:ea typeface="Lato"/>
                <a:cs typeface="Lato"/>
                <a:sym typeface="Lato"/>
              </a:rPr>
              <a:t>“Si no tiene el fútbol, me voy” “Yo me puedo cambiar de compañía por la tele” </a:t>
            </a:r>
          </a:p>
        </p:txBody>
      </p:sp>
      <p:sp>
        <p:nvSpPr>
          <p:cNvPr id="330" name="Shape 330"/>
          <p:cNvSpPr txBox="1"/>
          <p:nvPr/>
        </p:nvSpPr>
        <p:spPr>
          <a:xfrm>
            <a:off x="1763826" y="4483306"/>
            <a:ext cx="2991882" cy="415200"/>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rgbClr val="90AC2B"/>
                </a:solidFill>
                <a:latin typeface="Lato"/>
                <a:ea typeface="Lato"/>
                <a:cs typeface="Lato"/>
                <a:sym typeface="Lato"/>
              </a:rPr>
              <a:t>“Primero escoges el operador, ves lo que te ofrece y si el precio está bien, lo metes” </a:t>
            </a:r>
          </a:p>
        </p:txBody>
      </p:sp>
      <p:sp>
        <p:nvSpPr>
          <p:cNvPr id="331" name="Shape 331"/>
          <p:cNvSpPr/>
          <p:nvPr/>
        </p:nvSpPr>
        <p:spPr>
          <a:xfrm>
            <a:off x="7801801" y="1828626"/>
            <a:ext cx="1853999" cy="5858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tx2">
                    <a:lumMod val="25000"/>
                  </a:schemeClr>
                </a:solidFill>
                <a:latin typeface="Merriweather" panose="020B0604020202020204" charset="0"/>
              </a:rPr>
              <a:t>En búsqueda de contenidos </a:t>
            </a:r>
          </a:p>
        </p:txBody>
      </p:sp>
      <p:sp>
        <p:nvSpPr>
          <p:cNvPr id="332" name="Shape 332"/>
          <p:cNvSpPr/>
          <p:nvPr/>
        </p:nvSpPr>
        <p:spPr>
          <a:xfrm>
            <a:off x="2276718" y="1765533"/>
            <a:ext cx="2039250" cy="5858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tx2">
                    <a:lumMod val="25000"/>
                  </a:schemeClr>
                </a:solidFill>
                <a:latin typeface="Merriweather" panose="020B0604020202020204" charset="0"/>
              </a:rPr>
              <a:t>En búsqueda de un cuádruple </a:t>
            </a:r>
            <a:r>
              <a:rPr lang="es-ES" b="1" dirty="0" err="1">
                <a:solidFill>
                  <a:schemeClr val="tx2">
                    <a:lumMod val="25000"/>
                  </a:schemeClr>
                </a:solidFill>
                <a:latin typeface="Merriweather" panose="020B0604020202020204" charset="0"/>
              </a:rPr>
              <a:t>play</a:t>
            </a:r>
            <a:r>
              <a:rPr lang="es-ES" b="1" dirty="0">
                <a:solidFill>
                  <a:schemeClr val="tx2">
                    <a:lumMod val="25000"/>
                  </a:schemeClr>
                </a:solidFill>
                <a:latin typeface="Merriweather" panose="020B0604020202020204" charset="0"/>
              </a:rPr>
              <a:t> </a:t>
            </a:r>
          </a:p>
        </p:txBody>
      </p:sp>
      <p:sp>
        <p:nvSpPr>
          <p:cNvPr id="333" name="Shape 333"/>
          <p:cNvSpPr txBox="1"/>
          <p:nvPr/>
        </p:nvSpPr>
        <p:spPr>
          <a:xfrm>
            <a:off x="6548851" y="2496776"/>
            <a:ext cx="4750354" cy="1406699"/>
          </a:xfrm>
          <a:prstGeom prst="rect">
            <a:avLst/>
          </a:prstGeom>
          <a:noFill/>
          <a:ln>
            <a:noFill/>
          </a:ln>
        </p:spPr>
        <p:txBody>
          <a:bodyPr lIns="91425" tIns="91425" rIns="91425" bIns="91425" anchor="t" anchorCtr="0">
            <a:noAutofit/>
          </a:bodyPr>
          <a:lstStyle/>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Esta ruta tiene  varias motivaciones alternativas: </a:t>
            </a:r>
          </a:p>
          <a:p>
            <a:pPr marL="914400" lvl="1"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Fútbol </a:t>
            </a:r>
          </a:p>
          <a:p>
            <a:pPr marL="914400" lvl="1"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Otros contenidos premium frente a la oferta TDT (series, infantil, otros deportes). .  </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En este caso, la oferta de televisión se vuelve determinante en la elección del proveedor telefónico, pudiendo arrastrar a cambios en el futuro. </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Muestra un perfil de cliente más exigente y más  premium en su elección de paquete de televisión.. </a:t>
            </a:r>
          </a:p>
        </p:txBody>
      </p:sp>
      <p:sp>
        <p:nvSpPr>
          <p:cNvPr id="334" name="Shape 334"/>
          <p:cNvSpPr/>
          <p:nvPr/>
        </p:nvSpPr>
        <p:spPr>
          <a:xfrm>
            <a:off x="1606517" y="5635923"/>
            <a:ext cx="8869140" cy="643799"/>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sz="1600" b="1" dirty="0">
                <a:solidFill>
                  <a:schemeClr val="accent3"/>
                </a:solidFill>
                <a:latin typeface="Merriweather" panose="020B0604020202020204" charset="0"/>
                <a:ea typeface="Lato"/>
                <a:cs typeface="Lato"/>
                <a:sym typeface="Lato"/>
              </a:rPr>
              <a:t>Frente a periodos anteriores, el cambio está en el cuádruple </a:t>
            </a:r>
            <a:r>
              <a:rPr lang="es-ES" sz="1600" b="1" dirty="0" err="1">
                <a:solidFill>
                  <a:schemeClr val="accent3"/>
                </a:solidFill>
                <a:latin typeface="Merriweather" panose="020B0604020202020204" charset="0"/>
                <a:ea typeface="Lato"/>
                <a:cs typeface="Lato"/>
                <a:sym typeface="Lato"/>
              </a:rPr>
              <a:t>play</a:t>
            </a:r>
            <a:r>
              <a:rPr lang="es-ES" sz="1600" b="1" dirty="0">
                <a:solidFill>
                  <a:schemeClr val="accent3"/>
                </a:solidFill>
                <a:latin typeface="Merriweather" panose="020B0604020202020204" charset="0"/>
                <a:ea typeface="Lato"/>
                <a:cs typeface="Lato"/>
                <a:sym typeface="Lato"/>
              </a:rPr>
              <a:t> como puerta de entrada detonante o necesaria. </a:t>
            </a:r>
          </a:p>
        </p:txBody>
      </p:sp>
      <p:sp>
        <p:nvSpPr>
          <p:cNvPr id="13" name="Shape 295"/>
          <p:cNvSpPr txBox="1"/>
          <p:nvPr/>
        </p:nvSpPr>
        <p:spPr>
          <a:xfrm>
            <a:off x="513302" y="356585"/>
            <a:ext cx="7708198"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1">
                    <a:lumMod val="75000"/>
                    <a:lumOff val="25000"/>
                  </a:schemeClr>
                </a:solidFill>
                <a:latin typeface="Merriweather"/>
                <a:sym typeface="Merriweather"/>
              </a:rPr>
              <a:t>El momento de la IPTV</a:t>
            </a:r>
          </a:p>
        </p:txBody>
      </p:sp>
      <p:sp>
        <p:nvSpPr>
          <p:cNvPr id="14" name="Rombo 13"/>
          <p:cNvSpPr/>
          <p:nvPr/>
        </p:nvSpPr>
        <p:spPr>
          <a:xfrm rot="16200000">
            <a:off x="5326222" y="3106672"/>
            <a:ext cx="1344842" cy="84888"/>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ombo 14"/>
          <p:cNvSpPr/>
          <p:nvPr/>
        </p:nvSpPr>
        <p:spPr>
          <a:xfrm>
            <a:off x="1874382" y="1802223"/>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ombo 15"/>
          <p:cNvSpPr/>
          <p:nvPr/>
        </p:nvSpPr>
        <p:spPr>
          <a:xfrm>
            <a:off x="7533577" y="1902119"/>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2" descr="TV Vector art Free Vecto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81177" y="4568958"/>
            <a:ext cx="556629" cy="3635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V Vector art Free Vecto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106033" y="4654004"/>
            <a:ext cx="612171" cy="3998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960090" y="1536192"/>
            <a:ext cx="4636037" cy="3742944"/>
          </a:xfrm>
          <a:prstGeom prst="rect">
            <a:avLst/>
          </a:prstGeom>
          <a:noFill/>
          <a:ln w="63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6394704" y="1530096"/>
            <a:ext cx="4962144" cy="3742944"/>
          </a:xfrm>
          <a:prstGeom prst="rect">
            <a:avLst/>
          </a:prstGeom>
          <a:noFill/>
          <a:ln w="63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riángulo isósceles 18"/>
          <p:cNvSpPr/>
          <p:nvPr/>
        </p:nvSpPr>
        <p:spPr>
          <a:xfrm rot="2652911">
            <a:off x="5480304" y="1475232"/>
            <a:ext cx="231648" cy="121920"/>
          </a:xfrm>
          <a:prstGeom prst="triangle">
            <a:avLst/>
          </a:prstGeom>
          <a:no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Triángulo isósceles 20"/>
          <p:cNvSpPr/>
          <p:nvPr/>
        </p:nvSpPr>
        <p:spPr>
          <a:xfrm rot="8187486">
            <a:off x="5474208" y="5224272"/>
            <a:ext cx="231648" cy="121920"/>
          </a:xfrm>
          <a:prstGeom prst="triangle">
            <a:avLst/>
          </a:prstGeom>
          <a:no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Triángulo isósceles 21"/>
          <p:cNvSpPr/>
          <p:nvPr/>
        </p:nvSpPr>
        <p:spPr>
          <a:xfrm rot="2652911">
            <a:off x="11253216" y="1481328"/>
            <a:ext cx="231648" cy="121920"/>
          </a:xfrm>
          <a:prstGeom prst="triangle">
            <a:avLst/>
          </a:prstGeom>
          <a:no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isósceles 22"/>
          <p:cNvSpPr/>
          <p:nvPr/>
        </p:nvSpPr>
        <p:spPr>
          <a:xfrm rot="8187486">
            <a:off x="11247120" y="5230368"/>
            <a:ext cx="231648" cy="121920"/>
          </a:xfrm>
          <a:prstGeom prst="triangle">
            <a:avLst/>
          </a:prstGeom>
          <a:no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3" name="Shape 343"/>
          <p:cNvSpPr txBox="1"/>
          <p:nvPr/>
        </p:nvSpPr>
        <p:spPr>
          <a:xfrm>
            <a:off x="646176" y="431956"/>
            <a:ext cx="11289792" cy="660227"/>
          </a:xfrm>
          <a:prstGeom prst="rect">
            <a:avLst/>
          </a:prstGeom>
          <a:noFill/>
          <a:ln>
            <a:noFill/>
          </a:ln>
        </p:spPr>
        <p:txBody>
          <a:bodyPr lIns="91425" tIns="91425" rIns="91425" bIns="91425" anchor="ctr" anchorCtr="0">
            <a:noAutofit/>
          </a:bodyPr>
          <a:lstStyle/>
          <a:p>
            <a:pPr>
              <a:buClr>
                <a:srgbClr val="90AC2B"/>
              </a:buClr>
              <a:buSzPct val="25000"/>
            </a:pPr>
            <a:r>
              <a:rPr lang="es-ES" sz="1800" b="1" dirty="0">
                <a:solidFill>
                  <a:schemeClr val="tx2">
                    <a:lumMod val="25000"/>
                  </a:schemeClr>
                </a:solidFill>
                <a:latin typeface="Merriweather"/>
                <a:ea typeface="Merriweather"/>
                <a:cs typeface="Merriweather"/>
                <a:sym typeface="Merriweather"/>
              </a:rPr>
              <a:t>El cuádruple </a:t>
            </a:r>
            <a:r>
              <a:rPr lang="es-ES" sz="1800" b="1" dirty="0" err="1">
                <a:solidFill>
                  <a:schemeClr val="tx2">
                    <a:lumMod val="25000"/>
                  </a:schemeClr>
                </a:solidFill>
                <a:latin typeface="Merriweather"/>
                <a:ea typeface="Merriweather"/>
                <a:cs typeface="Merriweather"/>
                <a:sym typeface="Merriweather"/>
              </a:rPr>
              <a:t>play</a:t>
            </a:r>
            <a:r>
              <a:rPr lang="es-ES" sz="1800" b="1" dirty="0">
                <a:solidFill>
                  <a:schemeClr val="tx2">
                    <a:lumMod val="25000"/>
                  </a:schemeClr>
                </a:solidFill>
                <a:latin typeface="Merriweather"/>
                <a:ea typeface="Merriweather"/>
                <a:cs typeface="Merriweather"/>
                <a:sym typeface="Merriweather"/>
              </a:rPr>
              <a:t> es determinante en la contratación para la mayoría, pero contenido y servicio son relevantes para amplios segmentos de suscriptores</a:t>
            </a:r>
            <a:endParaRPr lang="es-ES" sz="1800" dirty="0">
              <a:solidFill>
                <a:schemeClr val="tx2">
                  <a:lumMod val="25000"/>
                </a:schemeClr>
              </a:solidFill>
              <a:latin typeface="Merriweather"/>
              <a:ea typeface="Merriweather"/>
              <a:cs typeface="Merriweather"/>
              <a:sym typeface="Merriweather"/>
            </a:endParaRPr>
          </a:p>
        </p:txBody>
      </p:sp>
      <p:cxnSp>
        <p:nvCxnSpPr>
          <p:cNvPr id="53" name="Conector recto 52"/>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54"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71049" y="1567393"/>
            <a:ext cx="7440046" cy="4434912"/>
          </a:xfrm>
          <a:prstGeom prst="rect">
            <a:avLst/>
          </a:prstGeom>
        </p:spPr>
      </p:pic>
    </p:spTree>
    <p:extLst>
      <p:ext uri="{BB962C8B-B14F-4D97-AF65-F5344CB8AC3E}">
        <p14:creationId xmlns:p14="http://schemas.microsoft.com/office/powerpoint/2010/main" val="426009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Shape 419"/>
          <p:cNvSpPr txBox="1"/>
          <p:nvPr/>
        </p:nvSpPr>
        <p:spPr>
          <a:xfrm>
            <a:off x="8977217" y="6223840"/>
            <a:ext cx="1682184" cy="296699"/>
          </a:xfrm>
          <a:prstGeom prst="rect">
            <a:avLst/>
          </a:prstGeom>
          <a:noFill/>
          <a:ln>
            <a:noFill/>
          </a:ln>
        </p:spPr>
        <p:txBody>
          <a:bodyPr lIns="91425" tIns="91425" rIns="91425" bIns="91425" anchor="t" anchorCtr="0">
            <a:noAutofit/>
          </a:bodyPr>
          <a:lstStyle/>
          <a:p>
            <a:pPr>
              <a:buClr>
                <a:srgbClr val="382C2B"/>
              </a:buClr>
              <a:buSzPct val="25000"/>
            </a:pPr>
            <a:r>
              <a:rPr lang="es-ES" sz="800" b="1" dirty="0">
                <a:solidFill>
                  <a:srgbClr val="595959"/>
                </a:solidFill>
                <a:latin typeface="Lato"/>
                <a:ea typeface="Lato"/>
                <a:cs typeface="Lato"/>
                <a:sym typeface="Lato"/>
              </a:rPr>
              <a:t>Base: Tienen IPTV (593)</a:t>
            </a:r>
          </a:p>
        </p:txBody>
      </p:sp>
      <p:sp>
        <p:nvSpPr>
          <p:cNvPr id="442" name="Shape 442"/>
          <p:cNvSpPr txBox="1"/>
          <p:nvPr/>
        </p:nvSpPr>
        <p:spPr>
          <a:xfrm>
            <a:off x="758892" y="1666025"/>
            <a:ext cx="3673859" cy="197552"/>
          </a:xfrm>
          <a:prstGeom prst="rect">
            <a:avLst/>
          </a:prstGeom>
          <a:noFill/>
          <a:ln>
            <a:noFill/>
          </a:ln>
        </p:spPr>
        <p:txBody>
          <a:bodyPr lIns="91425" tIns="45700" rIns="91425" bIns="45700" anchor="ctr" anchorCtr="0">
            <a:noAutofit/>
          </a:bodyPr>
          <a:lstStyle/>
          <a:p>
            <a:pPr>
              <a:buClr>
                <a:srgbClr val="4E8F54"/>
              </a:buClr>
              <a:buSzPct val="25000"/>
            </a:pPr>
            <a:r>
              <a:rPr lang="es-ES" sz="1200" b="1" dirty="0">
                <a:solidFill>
                  <a:schemeClr val="tx2">
                    <a:lumMod val="25000"/>
                  </a:schemeClr>
                </a:solidFill>
                <a:latin typeface="Lato"/>
                <a:ea typeface="Lato"/>
                <a:cs typeface="Lato"/>
                <a:sym typeface="Lato"/>
              </a:rPr>
              <a:t>Gracias a la oferta actual de IPTV… </a:t>
            </a:r>
          </a:p>
        </p:txBody>
      </p:sp>
      <p:grpSp>
        <p:nvGrpSpPr>
          <p:cNvPr id="452" name="Shape 452"/>
          <p:cNvGrpSpPr/>
          <p:nvPr/>
        </p:nvGrpSpPr>
        <p:grpSpPr>
          <a:xfrm>
            <a:off x="3928270" y="6582966"/>
            <a:ext cx="2999939" cy="221567"/>
            <a:chOff x="2533867" y="6507882"/>
            <a:chExt cx="2999939" cy="221567"/>
          </a:xfrm>
        </p:grpSpPr>
        <p:sp>
          <p:nvSpPr>
            <p:cNvPr id="453" name="Shape 453"/>
            <p:cNvSpPr/>
            <p:nvPr/>
          </p:nvSpPr>
          <p:spPr>
            <a:xfrm>
              <a:off x="2671889" y="6535239"/>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54" name="Shape 454"/>
            <p:cNvSpPr/>
            <p:nvPr/>
          </p:nvSpPr>
          <p:spPr>
            <a:xfrm rot="10800000">
              <a:off x="2533867" y="6516510"/>
              <a:ext cx="138022" cy="194210"/>
            </a:xfrm>
            <a:prstGeom prst="downArrow">
              <a:avLst>
                <a:gd name="adj1" fmla="val 50000"/>
                <a:gd name="adj2" fmla="val 50000"/>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55" name="Shape 455"/>
            <p:cNvSpPr txBox="1"/>
            <p:nvPr/>
          </p:nvSpPr>
          <p:spPr>
            <a:xfrm>
              <a:off x="2777923" y="6507882"/>
              <a:ext cx="2755883" cy="215443"/>
            </a:xfrm>
            <a:prstGeom prst="rect">
              <a:avLst/>
            </a:prstGeom>
            <a:noFill/>
            <a:ln>
              <a:noFill/>
            </a:ln>
          </p:spPr>
          <p:txBody>
            <a:bodyPr lIns="91425" tIns="45700" rIns="91425" bIns="45700" anchor="t" anchorCtr="0">
              <a:noAutofit/>
            </a:bodyPr>
            <a:lstStyle/>
            <a:p>
              <a:pPr>
                <a:buClr>
                  <a:srgbClr val="595959"/>
                </a:buClr>
                <a:buSzPct val="25000"/>
              </a:pPr>
              <a:r>
                <a:rPr lang="es-ES" sz="800">
                  <a:solidFill>
                    <a:srgbClr val="595959"/>
                  </a:solidFill>
                  <a:latin typeface="Lato"/>
                  <a:ea typeface="Lato"/>
                  <a:cs typeface="Lato"/>
                  <a:sym typeface="Lato"/>
                </a:rPr>
                <a:t>Diferencias significativas al 95% de confianza frente 2015</a:t>
              </a:r>
            </a:p>
          </p:txBody>
        </p:sp>
      </p:grpSp>
      <p:sp>
        <p:nvSpPr>
          <p:cNvPr id="456" name="Shape 456"/>
          <p:cNvSpPr txBox="1"/>
          <p:nvPr/>
        </p:nvSpPr>
        <p:spPr>
          <a:xfrm>
            <a:off x="585216" y="362590"/>
            <a:ext cx="11350752" cy="660227"/>
          </a:xfrm>
          <a:prstGeom prst="rect">
            <a:avLst/>
          </a:prstGeom>
          <a:noFill/>
          <a:ln>
            <a:noFill/>
          </a:ln>
        </p:spPr>
        <p:txBody>
          <a:bodyPr lIns="91425" tIns="91425" rIns="91425" bIns="91425" anchor="t" anchorCtr="0">
            <a:noAutofit/>
          </a:bodyPr>
          <a:lstStyle/>
          <a:p>
            <a:pPr>
              <a:buClr>
                <a:srgbClr val="90AC2B"/>
              </a:buClr>
              <a:buSzPct val="25000"/>
            </a:pPr>
            <a:r>
              <a:rPr lang="es-ES" sz="1800" b="1" dirty="0">
                <a:solidFill>
                  <a:schemeClr val="tx2">
                    <a:lumMod val="25000"/>
                  </a:schemeClr>
                </a:solidFill>
                <a:latin typeface="Merriweather"/>
                <a:ea typeface="Merriweather"/>
                <a:cs typeface="Merriweather"/>
                <a:sym typeface="Merriweather"/>
              </a:rPr>
              <a:t>La oferta actual de IPTV permite hacer un consumo más adaptado a las preferencias del suscriptor: en momentos, plataformas de acceso, contenidos.. </a:t>
            </a:r>
          </a:p>
          <a:p>
            <a:pPr>
              <a:buClr>
                <a:srgbClr val="90AC2B"/>
              </a:buClr>
            </a:pPr>
            <a:endParaRPr sz="1800" b="1" dirty="0">
              <a:solidFill>
                <a:schemeClr val="tx2">
                  <a:lumMod val="25000"/>
                </a:schemeClr>
              </a:solidFill>
              <a:latin typeface="Merriweather"/>
              <a:ea typeface="Merriweather"/>
              <a:cs typeface="Merriweather"/>
              <a:sym typeface="Merriweather"/>
            </a:endParaRPr>
          </a:p>
        </p:txBody>
      </p:sp>
      <p:cxnSp>
        <p:nvCxnSpPr>
          <p:cNvPr id="43" name="Conector recto 42"/>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44"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
        <p:nvSpPr>
          <p:cNvPr id="46" name="Shape 420"/>
          <p:cNvSpPr/>
          <p:nvPr/>
        </p:nvSpPr>
        <p:spPr>
          <a:xfrm>
            <a:off x="9872385" y="2645702"/>
            <a:ext cx="491684" cy="251208"/>
          </a:xfrm>
          <a:prstGeom prst="rect">
            <a:avLst/>
          </a:prstGeom>
          <a:solidFill>
            <a:srgbClr val="F2F2F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47" name="Shape 421"/>
          <p:cNvSpPr/>
          <p:nvPr/>
        </p:nvSpPr>
        <p:spPr>
          <a:xfrm>
            <a:off x="9864864" y="2627428"/>
            <a:ext cx="500149" cy="258821"/>
          </a:xfrm>
          <a:prstGeom prst="rect">
            <a:avLst/>
          </a:prstGeom>
          <a:noFill/>
          <a:ln w="9525" cap="flat" cmpd="sng">
            <a:solidFill>
              <a:srgbClr val="EFD7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48" name="Shape 422"/>
          <p:cNvSpPr txBox="1"/>
          <p:nvPr/>
        </p:nvSpPr>
        <p:spPr>
          <a:xfrm>
            <a:off x="9913120" y="2605050"/>
            <a:ext cx="410212" cy="258821"/>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8BAB42"/>
              </a:buClr>
              <a:buSzPct val="25000"/>
              <a:buFont typeface="Lato"/>
              <a:buNone/>
            </a:pPr>
            <a:r>
              <a:rPr lang="es-ES" sz="900" b="0" i="0" u="none" strike="noStrike" cap="none">
                <a:solidFill>
                  <a:srgbClr val="595959"/>
                </a:solidFill>
                <a:latin typeface="Lato"/>
                <a:ea typeface="Lato"/>
                <a:cs typeface="Lato"/>
                <a:sym typeface="Lato"/>
              </a:rPr>
              <a:t>6,5</a:t>
            </a:r>
          </a:p>
        </p:txBody>
      </p:sp>
      <p:sp>
        <p:nvSpPr>
          <p:cNvPr id="49" name="Shape 423"/>
          <p:cNvSpPr txBox="1"/>
          <p:nvPr/>
        </p:nvSpPr>
        <p:spPr>
          <a:xfrm>
            <a:off x="9812992" y="2224603"/>
            <a:ext cx="568048" cy="285899"/>
          </a:xfrm>
          <a:prstGeom prst="rect">
            <a:avLst/>
          </a:prstGeom>
          <a:noFill/>
          <a:ln>
            <a:noFill/>
          </a:ln>
        </p:spPr>
        <p:txBody>
          <a:bodyPr lIns="91425" tIns="91425" rIns="91425" bIns="91425" anchor="t" anchorCtr="0">
            <a:noAutofit/>
          </a:bodyPr>
          <a:lstStyle/>
          <a:p>
            <a:pPr marL="0" marR="0" lvl="0" indent="0" algn="r" rtl="0">
              <a:lnSpc>
                <a:spcPct val="115000"/>
              </a:lnSpc>
              <a:spcBef>
                <a:spcPts val="0"/>
              </a:spcBef>
              <a:spcAft>
                <a:spcPts val="0"/>
              </a:spcAft>
              <a:buClr>
                <a:srgbClr val="8BAB42"/>
              </a:buClr>
              <a:buSzPct val="25000"/>
              <a:buFont typeface="Lato"/>
              <a:buNone/>
            </a:pPr>
            <a:r>
              <a:rPr lang="es-ES" sz="900" b="0" i="0" u="none" strike="noStrike" cap="none" dirty="0">
                <a:solidFill>
                  <a:srgbClr val="595959"/>
                </a:solidFill>
                <a:latin typeface="Lato"/>
                <a:ea typeface="Lato"/>
                <a:cs typeface="Lato"/>
                <a:sym typeface="Lato"/>
              </a:rPr>
              <a:t>Media</a:t>
            </a:r>
          </a:p>
        </p:txBody>
      </p:sp>
      <p:sp>
        <p:nvSpPr>
          <p:cNvPr id="50" name="Shape 424"/>
          <p:cNvSpPr/>
          <p:nvPr/>
        </p:nvSpPr>
        <p:spPr>
          <a:xfrm>
            <a:off x="9872385" y="3038708"/>
            <a:ext cx="491684" cy="251208"/>
          </a:xfrm>
          <a:prstGeom prst="rect">
            <a:avLst/>
          </a:prstGeom>
          <a:solidFill>
            <a:srgbClr val="F2F2F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51" name="Shape 425"/>
          <p:cNvSpPr/>
          <p:nvPr/>
        </p:nvSpPr>
        <p:spPr>
          <a:xfrm>
            <a:off x="9864864" y="3020433"/>
            <a:ext cx="500149" cy="258821"/>
          </a:xfrm>
          <a:prstGeom prst="rect">
            <a:avLst/>
          </a:prstGeom>
          <a:noFill/>
          <a:ln w="9525" cap="flat" cmpd="sng">
            <a:solidFill>
              <a:srgbClr val="EFD7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52" name="Shape 426"/>
          <p:cNvSpPr txBox="1"/>
          <p:nvPr/>
        </p:nvSpPr>
        <p:spPr>
          <a:xfrm>
            <a:off x="9913120" y="3006682"/>
            <a:ext cx="410212" cy="258821"/>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8BAB42"/>
              </a:buClr>
              <a:buSzPct val="25000"/>
              <a:buFont typeface="Lato"/>
              <a:buNone/>
            </a:pPr>
            <a:r>
              <a:rPr lang="es-ES" sz="900" b="0" i="0" u="none" strike="noStrike" cap="none">
                <a:solidFill>
                  <a:srgbClr val="595959"/>
                </a:solidFill>
                <a:latin typeface="Lato"/>
                <a:ea typeface="Lato"/>
                <a:cs typeface="Lato"/>
                <a:sym typeface="Lato"/>
              </a:rPr>
              <a:t>6,5</a:t>
            </a:r>
          </a:p>
        </p:txBody>
      </p:sp>
      <p:sp>
        <p:nvSpPr>
          <p:cNvPr id="53" name="Shape 427"/>
          <p:cNvSpPr/>
          <p:nvPr/>
        </p:nvSpPr>
        <p:spPr>
          <a:xfrm>
            <a:off x="9872385" y="3432360"/>
            <a:ext cx="491684" cy="251208"/>
          </a:xfrm>
          <a:prstGeom prst="rect">
            <a:avLst/>
          </a:prstGeom>
          <a:solidFill>
            <a:srgbClr val="F2F2F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54" name="Shape 428"/>
          <p:cNvSpPr/>
          <p:nvPr/>
        </p:nvSpPr>
        <p:spPr>
          <a:xfrm>
            <a:off x="9864864" y="3414085"/>
            <a:ext cx="500149" cy="258821"/>
          </a:xfrm>
          <a:prstGeom prst="rect">
            <a:avLst/>
          </a:prstGeom>
          <a:noFill/>
          <a:ln w="9525" cap="flat" cmpd="sng">
            <a:solidFill>
              <a:srgbClr val="EFD7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55" name="Shape 429"/>
          <p:cNvSpPr txBox="1"/>
          <p:nvPr/>
        </p:nvSpPr>
        <p:spPr>
          <a:xfrm>
            <a:off x="9913120" y="3409041"/>
            <a:ext cx="410212" cy="241406"/>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8BAB42"/>
              </a:buClr>
              <a:buSzPct val="25000"/>
              <a:buFont typeface="Lato"/>
              <a:buNone/>
            </a:pPr>
            <a:r>
              <a:rPr lang="es-ES" sz="900" b="0" i="0" u="none" strike="noStrike" cap="none">
                <a:solidFill>
                  <a:srgbClr val="595959"/>
                </a:solidFill>
                <a:latin typeface="Lato"/>
                <a:ea typeface="Lato"/>
                <a:cs typeface="Lato"/>
                <a:sym typeface="Lato"/>
              </a:rPr>
              <a:t>5,5</a:t>
            </a:r>
          </a:p>
        </p:txBody>
      </p:sp>
      <p:sp>
        <p:nvSpPr>
          <p:cNvPr id="56" name="Shape 430"/>
          <p:cNvSpPr/>
          <p:nvPr/>
        </p:nvSpPr>
        <p:spPr>
          <a:xfrm>
            <a:off x="9872385" y="3828942"/>
            <a:ext cx="491684" cy="251208"/>
          </a:xfrm>
          <a:prstGeom prst="rect">
            <a:avLst/>
          </a:prstGeom>
          <a:solidFill>
            <a:srgbClr val="F2F2F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57" name="Shape 431"/>
          <p:cNvSpPr/>
          <p:nvPr/>
        </p:nvSpPr>
        <p:spPr>
          <a:xfrm>
            <a:off x="9864864" y="3810669"/>
            <a:ext cx="500149" cy="258821"/>
          </a:xfrm>
          <a:prstGeom prst="rect">
            <a:avLst/>
          </a:prstGeom>
          <a:noFill/>
          <a:ln w="9525" cap="flat" cmpd="sng">
            <a:solidFill>
              <a:srgbClr val="EFD7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58" name="Shape 432"/>
          <p:cNvSpPr txBox="1"/>
          <p:nvPr/>
        </p:nvSpPr>
        <p:spPr>
          <a:xfrm>
            <a:off x="9913120" y="3779664"/>
            <a:ext cx="410212" cy="258821"/>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8BAB42"/>
              </a:buClr>
              <a:buSzPct val="25000"/>
              <a:buFont typeface="Lato"/>
              <a:buNone/>
            </a:pPr>
            <a:r>
              <a:rPr lang="es-ES" sz="900" b="0" i="0" u="none" strike="noStrike" cap="none">
                <a:solidFill>
                  <a:srgbClr val="595959"/>
                </a:solidFill>
                <a:latin typeface="Lato"/>
                <a:ea typeface="Lato"/>
                <a:cs typeface="Lato"/>
                <a:sym typeface="Lato"/>
              </a:rPr>
              <a:t>6,0</a:t>
            </a:r>
          </a:p>
        </p:txBody>
      </p:sp>
      <p:sp>
        <p:nvSpPr>
          <p:cNvPr id="59" name="Shape 433"/>
          <p:cNvSpPr/>
          <p:nvPr/>
        </p:nvSpPr>
        <p:spPr>
          <a:xfrm>
            <a:off x="9872385" y="4193485"/>
            <a:ext cx="491684" cy="251208"/>
          </a:xfrm>
          <a:prstGeom prst="rect">
            <a:avLst/>
          </a:prstGeom>
          <a:solidFill>
            <a:srgbClr val="F2F2F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60" name="Shape 434"/>
          <p:cNvSpPr/>
          <p:nvPr/>
        </p:nvSpPr>
        <p:spPr>
          <a:xfrm>
            <a:off x="9864864" y="4175212"/>
            <a:ext cx="500149" cy="258821"/>
          </a:xfrm>
          <a:prstGeom prst="rect">
            <a:avLst/>
          </a:prstGeom>
          <a:noFill/>
          <a:ln w="9525" cap="flat" cmpd="sng">
            <a:solidFill>
              <a:srgbClr val="EFD7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61" name="Shape 435"/>
          <p:cNvSpPr txBox="1"/>
          <p:nvPr/>
        </p:nvSpPr>
        <p:spPr>
          <a:xfrm>
            <a:off x="9913120" y="4144207"/>
            <a:ext cx="410212" cy="258821"/>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8BAB42"/>
              </a:buClr>
              <a:buSzPct val="25000"/>
              <a:buFont typeface="Lato"/>
              <a:buNone/>
            </a:pPr>
            <a:r>
              <a:rPr lang="es-ES" sz="900" b="0" i="0" u="none" strike="noStrike" cap="none">
                <a:solidFill>
                  <a:srgbClr val="595959"/>
                </a:solidFill>
                <a:latin typeface="Lato"/>
                <a:ea typeface="Lato"/>
                <a:cs typeface="Lato"/>
                <a:sym typeface="Lato"/>
              </a:rPr>
              <a:t>6,5</a:t>
            </a:r>
          </a:p>
        </p:txBody>
      </p:sp>
      <p:sp>
        <p:nvSpPr>
          <p:cNvPr id="62" name="Shape 436"/>
          <p:cNvSpPr/>
          <p:nvPr/>
        </p:nvSpPr>
        <p:spPr>
          <a:xfrm>
            <a:off x="9872385" y="4606935"/>
            <a:ext cx="491684" cy="251208"/>
          </a:xfrm>
          <a:prstGeom prst="rect">
            <a:avLst/>
          </a:prstGeom>
          <a:solidFill>
            <a:srgbClr val="F2F2F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63" name="Shape 437"/>
          <p:cNvSpPr/>
          <p:nvPr/>
        </p:nvSpPr>
        <p:spPr>
          <a:xfrm>
            <a:off x="9864864" y="4588660"/>
            <a:ext cx="500149" cy="258821"/>
          </a:xfrm>
          <a:prstGeom prst="rect">
            <a:avLst/>
          </a:prstGeom>
          <a:noFill/>
          <a:ln w="9525" cap="flat" cmpd="sng">
            <a:solidFill>
              <a:srgbClr val="EFD7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64" name="Shape 438"/>
          <p:cNvSpPr txBox="1"/>
          <p:nvPr/>
        </p:nvSpPr>
        <p:spPr>
          <a:xfrm>
            <a:off x="9913120" y="4549030"/>
            <a:ext cx="410212" cy="258821"/>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8BAB42"/>
              </a:buClr>
              <a:buSzPct val="25000"/>
              <a:buFont typeface="Lato"/>
              <a:buNone/>
            </a:pPr>
            <a:r>
              <a:rPr lang="es-ES" sz="900" b="0" i="0" u="none" strike="noStrike" cap="none">
                <a:solidFill>
                  <a:srgbClr val="595959"/>
                </a:solidFill>
                <a:latin typeface="Lato"/>
                <a:ea typeface="Lato"/>
                <a:cs typeface="Lato"/>
                <a:sym typeface="Lato"/>
              </a:rPr>
              <a:t>6,4</a:t>
            </a:r>
          </a:p>
        </p:txBody>
      </p:sp>
      <p:sp>
        <p:nvSpPr>
          <p:cNvPr id="65" name="Shape 439"/>
          <p:cNvSpPr/>
          <p:nvPr/>
        </p:nvSpPr>
        <p:spPr>
          <a:xfrm>
            <a:off x="9872385" y="4984348"/>
            <a:ext cx="491684" cy="251208"/>
          </a:xfrm>
          <a:prstGeom prst="rect">
            <a:avLst/>
          </a:prstGeom>
          <a:solidFill>
            <a:srgbClr val="F2F2F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66" name="Shape 440"/>
          <p:cNvSpPr/>
          <p:nvPr/>
        </p:nvSpPr>
        <p:spPr>
          <a:xfrm>
            <a:off x="9864864" y="4966075"/>
            <a:ext cx="500149" cy="258821"/>
          </a:xfrm>
          <a:prstGeom prst="rect">
            <a:avLst/>
          </a:prstGeom>
          <a:noFill/>
          <a:ln w="9525" cap="flat" cmpd="sng">
            <a:solidFill>
              <a:srgbClr val="EFD7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67" name="Shape 441"/>
          <p:cNvSpPr txBox="1"/>
          <p:nvPr/>
        </p:nvSpPr>
        <p:spPr>
          <a:xfrm>
            <a:off x="9913120" y="4926444"/>
            <a:ext cx="410212" cy="258821"/>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8BAB42"/>
              </a:buClr>
              <a:buSzPct val="25000"/>
              <a:buFont typeface="Lato"/>
              <a:buNone/>
            </a:pPr>
            <a:r>
              <a:rPr lang="es-ES" sz="900" b="0" i="0" u="none" strike="noStrike" cap="none">
                <a:solidFill>
                  <a:srgbClr val="595959"/>
                </a:solidFill>
                <a:latin typeface="Lato"/>
                <a:ea typeface="Lato"/>
                <a:cs typeface="Lato"/>
                <a:sym typeface="Lato"/>
              </a:rPr>
              <a:t>5,2</a:t>
            </a:r>
          </a:p>
        </p:txBody>
      </p:sp>
      <p:sp>
        <p:nvSpPr>
          <p:cNvPr id="68" name="Shape 443"/>
          <p:cNvSpPr txBox="1"/>
          <p:nvPr/>
        </p:nvSpPr>
        <p:spPr>
          <a:xfrm>
            <a:off x="2197735" y="2619758"/>
            <a:ext cx="2141012" cy="33855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Lato"/>
              <a:buNone/>
            </a:pPr>
            <a:r>
              <a:rPr lang="es-ES" sz="800" b="0" i="0" u="none" strike="noStrike" cap="none" dirty="0">
                <a:solidFill>
                  <a:srgbClr val="595959"/>
                </a:solidFill>
                <a:latin typeface="Lato"/>
                <a:ea typeface="Lato"/>
                <a:cs typeface="Lato"/>
                <a:sym typeface="Lato"/>
              </a:rPr>
              <a:t>… veo los canales de la TDT desde el </a:t>
            </a:r>
          </a:p>
          <a:p>
            <a:pPr marL="0" marR="0" lvl="0" indent="0" algn="l" rtl="0">
              <a:lnSpc>
                <a:spcPct val="100000"/>
              </a:lnSpc>
              <a:spcBef>
                <a:spcPts val="0"/>
              </a:spcBef>
              <a:spcAft>
                <a:spcPts val="0"/>
              </a:spcAft>
              <a:buClr>
                <a:srgbClr val="595959"/>
              </a:buClr>
              <a:buSzPct val="25000"/>
              <a:buFont typeface="Lato"/>
              <a:buNone/>
            </a:pPr>
            <a:r>
              <a:rPr lang="es-ES" sz="800" b="0" i="0" u="none" strike="noStrike" cap="none" dirty="0">
                <a:solidFill>
                  <a:srgbClr val="595959"/>
                </a:solidFill>
                <a:latin typeface="Lato"/>
                <a:ea typeface="Lato"/>
                <a:cs typeface="Lato"/>
                <a:sym typeface="Lato"/>
              </a:rPr>
              <a:t>propio decodificador de la </a:t>
            </a:r>
            <a:r>
              <a:rPr lang="es-ES" sz="800" dirty="0">
                <a:solidFill>
                  <a:srgbClr val="595959"/>
                </a:solidFill>
                <a:latin typeface="Lato"/>
                <a:ea typeface="Lato"/>
                <a:cs typeface="Lato"/>
                <a:sym typeface="Lato"/>
              </a:rPr>
              <a:t>IPTV</a:t>
            </a:r>
            <a:endParaRPr lang="es-ES" sz="800" b="0" i="0" u="none" strike="noStrike" cap="none" dirty="0">
              <a:solidFill>
                <a:srgbClr val="595959"/>
              </a:solidFill>
              <a:latin typeface="Lato"/>
              <a:ea typeface="Lato"/>
              <a:cs typeface="Lato"/>
              <a:sym typeface="Lato"/>
            </a:endParaRPr>
          </a:p>
        </p:txBody>
      </p:sp>
      <p:sp>
        <p:nvSpPr>
          <p:cNvPr id="69" name="Shape 444"/>
          <p:cNvSpPr txBox="1"/>
          <p:nvPr/>
        </p:nvSpPr>
        <p:spPr>
          <a:xfrm>
            <a:off x="2197735" y="3049638"/>
            <a:ext cx="2453218" cy="2154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Lato"/>
              <a:buNone/>
            </a:pPr>
            <a:r>
              <a:rPr lang="es-ES" sz="800" b="0" i="0" u="none" strike="noStrike" cap="none">
                <a:solidFill>
                  <a:srgbClr val="595959"/>
                </a:solidFill>
                <a:latin typeface="Lato"/>
                <a:ea typeface="Lato"/>
                <a:cs typeface="Lato"/>
                <a:sym typeface="Lato"/>
              </a:rPr>
              <a:t>… veo lo que quiero cuando quiero</a:t>
            </a:r>
          </a:p>
        </p:txBody>
      </p:sp>
      <p:sp>
        <p:nvSpPr>
          <p:cNvPr id="70" name="Shape 445"/>
          <p:cNvSpPr txBox="1"/>
          <p:nvPr/>
        </p:nvSpPr>
        <p:spPr>
          <a:xfrm>
            <a:off x="2197735" y="3375853"/>
            <a:ext cx="2453218" cy="33855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Lato"/>
              <a:buNone/>
            </a:pPr>
            <a:r>
              <a:rPr lang="es-ES" sz="800" b="0" i="0" u="none" strike="noStrike" cap="none">
                <a:solidFill>
                  <a:srgbClr val="595959"/>
                </a:solidFill>
                <a:latin typeface="Lato"/>
                <a:ea typeface="Lato"/>
                <a:cs typeface="Lato"/>
                <a:sym typeface="Lato"/>
              </a:rPr>
              <a:t>…... hago menos descargas o streaming o KODI (antiguo XBMC), de forma gratuita</a:t>
            </a:r>
          </a:p>
        </p:txBody>
      </p:sp>
      <p:sp>
        <p:nvSpPr>
          <p:cNvPr id="71" name="Shape 446"/>
          <p:cNvSpPr txBox="1"/>
          <p:nvPr/>
        </p:nvSpPr>
        <p:spPr>
          <a:xfrm>
            <a:off x="2197735" y="3831858"/>
            <a:ext cx="2453218" cy="2154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Lato"/>
              <a:buNone/>
            </a:pPr>
            <a:r>
              <a:rPr lang="es-ES" sz="800" b="0" i="0" u="none" strike="noStrike" cap="none">
                <a:solidFill>
                  <a:srgbClr val="595959"/>
                </a:solidFill>
                <a:latin typeface="Lato"/>
                <a:ea typeface="Lato"/>
                <a:cs typeface="Lato"/>
                <a:sym typeface="Lato"/>
              </a:rPr>
              <a:t>…... veo menos los canales de la TDT</a:t>
            </a:r>
          </a:p>
        </p:txBody>
      </p:sp>
      <p:sp>
        <p:nvSpPr>
          <p:cNvPr id="72" name="Shape 447"/>
          <p:cNvSpPr txBox="1"/>
          <p:nvPr/>
        </p:nvSpPr>
        <p:spPr>
          <a:xfrm>
            <a:off x="2197735" y="4192910"/>
            <a:ext cx="2453218" cy="2154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Lato"/>
              <a:buNone/>
            </a:pPr>
            <a:r>
              <a:rPr lang="es-ES" sz="800" b="0" i="0" u="none" strike="noStrike" cap="none">
                <a:solidFill>
                  <a:srgbClr val="595959"/>
                </a:solidFill>
                <a:latin typeface="Lato"/>
                <a:ea typeface="Lato"/>
                <a:cs typeface="Lato"/>
                <a:sym typeface="Lato"/>
              </a:rPr>
              <a:t>…... veo contenidos de mayor calidad</a:t>
            </a:r>
          </a:p>
        </p:txBody>
      </p:sp>
      <p:sp>
        <p:nvSpPr>
          <p:cNvPr id="73" name="Shape 448"/>
          <p:cNvSpPr txBox="1"/>
          <p:nvPr/>
        </p:nvSpPr>
        <p:spPr>
          <a:xfrm>
            <a:off x="2197735" y="4527833"/>
            <a:ext cx="2227272" cy="33855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Lato"/>
              <a:buNone/>
            </a:pPr>
            <a:r>
              <a:rPr lang="es-ES" sz="800" b="0" i="0" u="none" strike="noStrike" cap="none" dirty="0">
                <a:solidFill>
                  <a:srgbClr val="595959"/>
                </a:solidFill>
                <a:latin typeface="Lato"/>
                <a:ea typeface="Lato"/>
                <a:cs typeface="Lato"/>
                <a:sym typeface="Lato"/>
              </a:rPr>
              <a:t>El funcionamiento del decodificador de </a:t>
            </a:r>
          </a:p>
          <a:p>
            <a:pPr marL="0" marR="0" lvl="0" indent="0" algn="l" rtl="0">
              <a:lnSpc>
                <a:spcPct val="100000"/>
              </a:lnSpc>
              <a:spcBef>
                <a:spcPts val="0"/>
              </a:spcBef>
              <a:spcAft>
                <a:spcPts val="0"/>
              </a:spcAft>
              <a:buClr>
                <a:srgbClr val="595959"/>
              </a:buClr>
              <a:buSzPct val="25000"/>
              <a:buFont typeface="Lato"/>
              <a:buNone/>
            </a:pPr>
            <a:r>
              <a:rPr lang="es-ES" sz="800" b="0" i="0" u="none" strike="noStrike" cap="none" dirty="0">
                <a:solidFill>
                  <a:srgbClr val="595959"/>
                </a:solidFill>
                <a:latin typeface="Lato"/>
                <a:ea typeface="Lato"/>
                <a:cs typeface="Lato"/>
                <a:sym typeface="Lato"/>
              </a:rPr>
              <a:t>mi IPTV es bueno</a:t>
            </a:r>
          </a:p>
        </p:txBody>
      </p:sp>
      <p:sp>
        <p:nvSpPr>
          <p:cNvPr id="74" name="Shape 449"/>
          <p:cNvSpPr txBox="1"/>
          <p:nvPr/>
        </p:nvSpPr>
        <p:spPr>
          <a:xfrm>
            <a:off x="2197735" y="4992551"/>
            <a:ext cx="1537160" cy="2154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Lato"/>
              <a:buNone/>
            </a:pPr>
            <a:r>
              <a:rPr lang="es-ES" sz="800" b="0" i="0" u="none" strike="noStrike" cap="none">
                <a:solidFill>
                  <a:srgbClr val="595959"/>
                </a:solidFill>
                <a:latin typeface="Lato"/>
                <a:ea typeface="Lato"/>
                <a:cs typeface="Lato"/>
                <a:sym typeface="Lato"/>
              </a:rPr>
              <a:t>… veo más la televisión</a:t>
            </a:r>
          </a:p>
        </p:txBody>
      </p:sp>
      <p:sp>
        <p:nvSpPr>
          <p:cNvPr id="75" name="Shape 451"/>
          <p:cNvSpPr txBox="1"/>
          <p:nvPr/>
        </p:nvSpPr>
        <p:spPr>
          <a:xfrm>
            <a:off x="9020246" y="2471014"/>
            <a:ext cx="956519" cy="296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82C2B"/>
              </a:buClr>
              <a:buSzPct val="25000"/>
              <a:buFont typeface="Lato"/>
              <a:buNone/>
            </a:pPr>
            <a:r>
              <a:rPr lang="es-ES" sz="700" b="1" i="0" u="none" strike="noStrike" cap="none">
                <a:solidFill>
                  <a:srgbClr val="D07375"/>
                </a:solidFill>
                <a:latin typeface="Lato"/>
                <a:ea typeface="Lato"/>
                <a:cs typeface="Lato"/>
                <a:sym typeface="Lato"/>
              </a:rPr>
              <a:t>- 12  pts. Vs 2015</a:t>
            </a:r>
          </a:p>
        </p:txBody>
      </p:sp>
      <p:graphicFrame>
        <p:nvGraphicFramePr>
          <p:cNvPr id="76" name="Gráfico 75"/>
          <p:cNvGraphicFramePr/>
          <p:nvPr>
            <p:extLst>
              <p:ext uri="{D42A27DB-BD31-4B8C-83A1-F6EECF244321}">
                <p14:modId xmlns:p14="http://schemas.microsoft.com/office/powerpoint/2010/main" val="2063593249"/>
              </p:ext>
            </p:extLst>
          </p:nvPr>
        </p:nvGraphicFramePr>
        <p:xfrm>
          <a:off x="1397900" y="2208879"/>
          <a:ext cx="8205687" cy="3181484"/>
        </p:xfrm>
        <a:graphic>
          <a:graphicData uri="http://schemas.openxmlformats.org/drawingml/2006/chart">
            <c:chart xmlns:c="http://schemas.openxmlformats.org/drawingml/2006/chart" xmlns:r="http://schemas.openxmlformats.org/officeDocument/2006/relationships" r:id="rId4"/>
          </a:graphicData>
        </a:graphic>
      </p:graphicFrame>
      <p:sp>
        <p:nvSpPr>
          <p:cNvPr id="77" name="Shape 450"/>
          <p:cNvSpPr/>
          <p:nvPr/>
        </p:nvSpPr>
        <p:spPr>
          <a:xfrm>
            <a:off x="8915724" y="2532300"/>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2" name="Shape 462"/>
          <p:cNvSpPr txBox="1"/>
          <p:nvPr/>
        </p:nvSpPr>
        <p:spPr>
          <a:xfrm>
            <a:off x="3455264" y="2467495"/>
            <a:ext cx="3640967" cy="285899"/>
          </a:xfrm>
          <a:prstGeom prst="rect">
            <a:avLst/>
          </a:prstGeom>
          <a:noFill/>
          <a:ln>
            <a:noFill/>
          </a:ln>
        </p:spPr>
        <p:txBody>
          <a:bodyPr lIns="91425" tIns="91425" rIns="91425" bIns="91425" anchor="t" anchorCtr="0">
            <a:noAutofit/>
          </a:bodyPr>
          <a:lstStyle/>
          <a:p>
            <a:pPr algn="r">
              <a:lnSpc>
                <a:spcPct val="115000"/>
              </a:lnSpc>
              <a:buClr>
                <a:srgbClr val="8BAB42"/>
              </a:buClr>
              <a:buSzPct val="25000"/>
            </a:pPr>
            <a:r>
              <a:rPr lang="es-ES" sz="900" dirty="0">
                <a:solidFill>
                  <a:srgbClr val="595959"/>
                </a:solidFill>
                <a:latin typeface="Lato"/>
                <a:ea typeface="Lato"/>
                <a:cs typeface="Lato"/>
                <a:sym typeface="Lato"/>
              </a:rPr>
              <a:t>Poder elegir qué y cuándo ver lo que más me gusta</a:t>
            </a:r>
          </a:p>
        </p:txBody>
      </p:sp>
      <p:sp>
        <p:nvSpPr>
          <p:cNvPr id="463" name="Shape 463"/>
          <p:cNvSpPr txBox="1"/>
          <p:nvPr/>
        </p:nvSpPr>
        <p:spPr>
          <a:xfrm>
            <a:off x="3455264" y="2956031"/>
            <a:ext cx="3640967" cy="285899"/>
          </a:xfrm>
          <a:prstGeom prst="rect">
            <a:avLst/>
          </a:prstGeom>
          <a:noFill/>
          <a:ln>
            <a:noFill/>
          </a:ln>
        </p:spPr>
        <p:txBody>
          <a:bodyPr lIns="91425" tIns="91425" rIns="91425" bIns="91425" anchor="t" anchorCtr="0">
            <a:noAutofit/>
          </a:bodyPr>
          <a:lstStyle/>
          <a:p>
            <a:pPr algn="r">
              <a:lnSpc>
                <a:spcPct val="115000"/>
              </a:lnSpc>
              <a:buClr>
                <a:srgbClr val="8BAB42"/>
              </a:buClr>
              <a:buSzPct val="25000"/>
            </a:pPr>
            <a:r>
              <a:rPr lang="es-ES" sz="900">
                <a:solidFill>
                  <a:srgbClr val="595959"/>
                </a:solidFill>
                <a:latin typeface="Lato"/>
                <a:ea typeface="Lato"/>
                <a:cs typeface="Lato"/>
                <a:sym typeface="Lato"/>
              </a:rPr>
              <a:t>… Diversidad de contenidos</a:t>
            </a:r>
          </a:p>
        </p:txBody>
      </p:sp>
      <p:sp>
        <p:nvSpPr>
          <p:cNvPr id="464" name="Shape 464"/>
          <p:cNvSpPr txBox="1"/>
          <p:nvPr/>
        </p:nvSpPr>
        <p:spPr>
          <a:xfrm>
            <a:off x="2531648" y="3444565"/>
            <a:ext cx="4564582" cy="285899"/>
          </a:xfrm>
          <a:prstGeom prst="rect">
            <a:avLst/>
          </a:prstGeom>
          <a:noFill/>
          <a:ln>
            <a:noFill/>
          </a:ln>
        </p:spPr>
        <p:txBody>
          <a:bodyPr lIns="91425" tIns="91425" rIns="91425" bIns="91425" anchor="t" anchorCtr="0">
            <a:noAutofit/>
          </a:bodyPr>
          <a:lstStyle/>
          <a:p>
            <a:pPr algn="r">
              <a:lnSpc>
                <a:spcPct val="115000"/>
              </a:lnSpc>
              <a:buClr>
                <a:srgbClr val="8BAB42"/>
              </a:buClr>
              <a:buSzPct val="25000"/>
            </a:pPr>
            <a:r>
              <a:rPr lang="es-ES" sz="900">
                <a:solidFill>
                  <a:srgbClr val="595959"/>
                </a:solidFill>
                <a:latin typeface="Lato"/>
                <a:ea typeface="Lato"/>
                <a:cs typeface="Lato"/>
                <a:sym typeface="Lato"/>
              </a:rPr>
              <a:t>… Flexibilidad de horarios a la hora de hacer el consumo de contenidos</a:t>
            </a:r>
          </a:p>
        </p:txBody>
      </p:sp>
      <p:sp>
        <p:nvSpPr>
          <p:cNvPr id="465" name="Shape 465"/>
          <p:cNvSpPr txBox="1"/>
          <p:nvPr/>
        </p:nvSpPr>
        <p:spPr>
          <a:xfrm>
            <a:off x="8977217" y="6223840"/>
            <a:ext cx="1682184" cy="296699"/>
          </a:xfrm>
          <a:prstGeom prst="rect">
            <a:avLst/>
          </a:prstGeom>
          <a:noFill/>
          <a:ln>
            <a:noFill/>
          </a:ln>
        </p:spPr>
        <p:txBody>
          <a:bodyPr lIns="91425" tIns="91425" rIns="91425" bIns="91425" anchor="t" anchorCtr="0">
            <a:noAutofit/>
          </a:bodyPr>
          <a:lstStyle/>
          <a:p>
            <a:pPr>
              <a:buClr>
                <a:srgbClr val="382C2B"/>
              </a:buClr>
              <a:buSzPct val="25000"/>
            </a:pPr>
            <a:r>
              <a:rPr lang="es-ES" sz="800" b="1">
                <a:solidFill>
                  <a:srgbClr val="595959"/>
                </a:solidFill>
                <a:latin typeface="Lato"/>
                <a:ea typeface="Lato"/>
                <a:cs typeface="Lato"/>
                <a:sym typeface="Lato"/>
              </a:rPr>
              <a:t>Base: Tienen TV de Pago (593)</a:t>
            </a:r>
          </a:p>
        </p:txBody>
      </p:sp>
      <p:grpSp>
        <p:nvGrpSpPr>
          <p:cNvPr id="466" name="Shape 466"/>
          <p:cNvGrpSpPr/>
          <p:nvPr/>
        </p:nvGrpSpPr>
        <p:grpSpPr>
          <a:xfrm>
            <a:off x="7225124" y="2939760"/>
            <a:ext cx="433132" cy="369928"/>
            <a:chOff x="6985947" y="5652967"/>
            <a:chExt cx="433132" cy="369928"/>
          </a:xfrm>
        </p:grpSpPr>
        <p:sp>
          <p:nvSpPr>
            <p:cNvPr id="467" name="Shape 467"/>
            <p:cNvSpPr/>
            <p:nvPr/>
          </p:nvSpPr>
          <p:spPr>
            <a:xfrm>
              <a:off x="7003803" y="5652967"/>
              <a:ext cx="380405" cy="369928"/>
            </a:xfrm>
            <a:prstGeom prst="ellipse">
              <a:avLst/>
            </a:prstGeom>
            <a:solidFill>
              <a:srgbClr val="90AC2B"/>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68" name="Shape 468"/>
            <p:cNvSpPr txBox="1"/>
            <p:nvPr/>
          </p:nvSpPr>
          <p:spPr>
            <a:xfrm>
              <a:off x="6985947" y="5720671"/>
              <a:ext cx="433132" cy="246220"/>
            </a:xfrm>
            <a:prstGeom prst="rect">
              <a:avLst/>
            </a:prstGeom>
            <a:noFill/>
            <a:ln>
              <a:noFill/>
            </a:ln>
          </p:spPr>
          <p:txBody>
            <a:bodyPr lIns="91425" tIns="45700" rIns="91425" bIns="45700" anchor="t" anchorCtr="0">
              <a:noAutofit/>
            </a:bodyPr>
            <a:lstStyle/>
            <a:p>
              <a:pPr>
                <a:buClr>
                  <a:schemeClr val="lt1"/>
                </a:buClr>
                <a:buSzPct val="25000"/>
              </a:pPr>
              <a:r>
                <a:rPr lang="es-ES" sz="1000" b="1">
                  <a:solidFill>
                    <a:schemeClr val="lt1"/>
                  </a:solidFill>
                  <a:latin typeface="Lato"/>
                  <a:ea typeface="Lato"/>
                  <a:cs typeface="Lato"/>
                  <a:sym typeface="Lato"/>
                </a:rPr>
                <a:t>48%</a:t>
              </a:r>
            </a:p>
          </p:txBody>
        </p:sp>
      </p:grpSp>
      <p:grpSp>
        <p:nvGrpSpPr>
          <p:cNvPr id="469" name="Shape 469"/>
          <p:cNvGrpSpPr/>
          <p:nvPr/>
        </p:nvGrpSpPr>
        <p:grpSpPr>
          <a:xfrm>
            <a:off x="7225124" y="2442211"/>
            <a:ext cx="433132" cy="369928"/>
            <a:chOff x="6985947" y="5652967"/>
            <a:chExt cx="433132" cy="369928"/>
          </a:xfrm>
        </p:grpSpPr>
        <p:sp>
          <p:nvSpPr>
            <p:cNvPr id="470" name="Shape 470"/>
            <p:cNvSpPr/>
            <p:nvPr/>
          </p:nvSpPr>
          <p:spPr>
            <a:xfrm>
              <a:off x="7003803" y="5652967"/>
              <a:ext cx="380405" cy="369928"/>
            </a:xfrm>
            <a:prstGeom prst="ellipse">
              <a:avLst/>
            </a:prstGeom>
            <a:solidFill>
              <a:srgbClr val="90AC2B"/>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71" name="Shape 471"/>
            <p:cNvSpPr txBox="1"/>
            <p:nvPr/>
          </p:nvSpPr>
          <p:spPr>
            <a:xfrm>
              <a:off x="6985947" y="5720671"/>
              <a:ext cx="433132" cy="246220"/>
            </a:xfrm>
            <a:prstGeom prst="rect">
              <a:avLst/>
            </a:prstGeom>
            <a:noFill/>
            <a:ln>
              <a:noFill/>
            </a:ln>
          </p:spPr>
          <p:txBody>
            <a:bodyPr lIns="91425" tIns="45700" rIns="91425" bIns="45700" anchor="t" anchorCtr="0">
              <a:noAutofit/>
            </a:bodyPr>
            <a:lstStyle/>
            <a:p>
              <a:pPr>
                <a:buClr>
                  <a:schemeClr val="lt1"/>
                </a:buClr>
                <a:buSzPct val="25000"/>
              </a:pPr>
              <a:r>
                <a:rPr lang="es-ES" sz="1000" b="1">
                  <a:solidFill>
                    <a:schemeClr val="lt1"/>
                  </a:solidFill>
                  <a:latin typeface="Lato"/>
                  <a:ea typeface="Lato"/>
                  <a:cs typeface="Lato"/>
                  <a:sym typeface="Lato"/>
                </a:rPr>
                <a:t>50%</a:t>
              </a:r>
            </a:p>
          </p:txBody>
        </p:sp>
      </p:grpSp>
      <p:grpSp>
        <p:nvGrpSpPr>
          <p:cNvPr id="472" name="Shape 472"/>
          <p:cNvGrpSpPr/>
          <p:nvPr/>
        </p:nvGrpSpPr>
        <p:grpSpPr>
          <a:xfrm>
            <a:off x="7225124" y="4398596"/>
            <a:ext cx="433132" cy="369928"/>
            <a:chOff x="6985947" y="5652967"/>
            <a:chExt cx="433132" cy="369928"/>
          </a:xfrm>
        </p:grpSpPr>
        <p:sp>
          <p:nvSpPr>
            <p:cNvPr id="473" name="Shape 473"/>
            <p:cNvSpPr/>
            <p:nvPr/>
          </p:nvSpPr>
          <p:spPr>
            <a:xfrm>
              <a:off x="7003803" y="5652967"/>
              <a:ext cx="380405" cy="369928"/>
            </a:xfrm>
            <a:prstGeom prst="ellipse">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74" name="Shape 474"/>
            <p:cNvSpPr txBox="1"/>
            <p:nvPr/>
          </p:nvSpPr>
          <p:spPr>
            <a:xfrm>
              <a:off x="6985947" y="5720671"/>
              <a:ext cx="433132" cy="246220"/>
            </a:xfrm>
            <a:prstGeom prst="rect">
              <a:avLst/>
            </a:prstGeom>
            <a:noFill/>
            <a:ln>
              <a:noFill/>
            </a:ln>
          </p:spPr>
          <p:txBody>
            <a:bodyPr lIns="91425" tIns="45700" rIns="91425" bIns="45700" anchor="t" anchorCtr="0">
              <a:noAutofit/>
            </a:bodyPr>
            <a:lstStyle/>
            <a:p>
              <a:pPr>
                <a:buClr>
                  <a:schemeClr val="lt1"/>
                </a:buClr>
                <a:buSzPct val="25000"/>
              </a:pPr>
              <a:r>
                <a:rPr lang="es-ES" sz="1000">
                  <a:solidFill>
                    <a:schemeClr val="lt1"/>
                  </a:solidFill>
                  <a:latin typeface="Lato"/>
                  <a:ea typeface="Lato"/>
                  <a:cs typeface="Lato"/>
                  <a:sym typeface="Lato"/>
                </a:rPr>
                <a:t>38%</a:t>
              </a:r>
            </a:p>
          </p:txBody>
        </p:sp>
      </p:grpSp>
      <p:grpSp>
        <p:nvGrpSpPr>
          <p:cNvPr id="475" name="Shape 475"/>
          <p:cNvGrpSpPr/>
          <p:nvPr/>
        </p:nvGrpSpPr>
        <p:grpSpPr>
          <a:xfrm>
            <a:off x="7225125" y="4902680"/>
            <a:ext cx="433131" cy="351973"/>
            <a:chOff x="6976971" y="5652967"/>
            <a:chExt cx="450718" cy="369928"/>
          </a:xfrm>
        </p:grpSpPr>
        <p:sp>
          <p:nvSpPr>
            <p:cNvPr id="476" name="Shape 476"/>
            <p:cNvSpPr/>
            <p:nvPr/>
          </p:nvSpPr>
          <p:spPr>
            <a:xfrm>
              <a:off x="7003803" y="5652967"/>
              <a:ext cx="380405" cy="369928"/>
            </a:xfrm>
            <a:prstGeom prst="ellipse">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77" name="Shape 477"/>
            <p:cNvSpPr txBox="1"/>
            <p:nvPr/>
          </p:nvSpPr>
          <p:spPr>
            <a:xfrm>
              <a:off x="6976971" y="5702539"/>
              <a:ext cx="450718" cy="258781"/>
            </a:xfrm>
            <a:prstGeom prst="rect">
              <a:avLst/>
            </a:prstGeom>
            <a:noFill/>
            <a:ln>
              <a:noFill/>
            </a:ln>
          </p:spPr>
          <p:txBody>
            <a:bodyPr lIns="91425" tIns="45700" rIns="91425" bIns="45700" anchor="t" anchorCtr="0">
              <a:noAutofit/>
            </a:bodyPr>
            <a:lstStyle/>
            <a:p>
              <a:pPr>
                <a:buClr>
                  <a:schemeClr val="lt1"/>
                </a:buClr>
                <a:buSzPct val="25000"/>
              </a:pPr>
              <a:r>
                <a:rPr lang="es-ES" sz="1000">
                  <a:solidFill>
                    <a:schemeClr val="lt1"/>
                  </a:solidFill>
                  <a:latin typeface="Lato"/>
                  <a:ea typeface="Lato"/>
                  <a:cs typeface="Lato"/>
                  <a:sym typeface="Lato"/>
                </a:rPr>
                <a:t>29%</a:t>
              </a:r>
            </a:p>
          </p:txBody>
        </p:sp>
      </p:grpSp>
      <p:grpSp>
        <p:nvGrpSpPr>
          <p:cNvPr id="478" name="Shape 478"/>
          <p:cNvGrpSpPr/>
          <p:nvPr/>
        </p:nvGrpSpPr>
        <p:grpSpPr>
          <a:xfrm>
            <a:off x="7225124" y="3934603"/>
            <a:ext cx="433132" cy="369928"/>
            <a:chOff x="6985947" y="5652967"/>
            <a:chExt cx="433132" cy="369928"/>
          </a:xfrm>
        </p:grpSpPr>
        <p:sp>
          <p:nvSpPr>
            <p:cNvPr id="479" name="Shape 479"/>
            <p:cNvSpPr/>
            <p:nvPr/>
          </p:nvSpPr>
          <p:spPr>
            <a:xfrm>
              <a:off x="7003803" y="5652967"/>
              <a:ext cx="380405" cy="369928"/>
            </a:xfrm>
            <a:prstGeom prst="ellipse">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80" name="Shape 480"/>
            <p:cNvSpPr txBox="1"/>
            <p:nvPr/>
          </p:nvSpPr>
          <p:spPr>
            <a:xfrm>
              <a:off x="6985947" y="5720671"/>
              <a:ext cx="433132" cy="246220"/>
            </a:xfrm>
            <a:prstGeom prst="rect">
              <a:avLst/>
            </a:prstGeom>
            <a:noFill/>
            <a:ln>
              <a:noFill/>
            </a:ln>
          </p:spPr>
          <p:txBody>
            <a:bodyPr lIns="91425" tIns="45700" rIns="91425" bIns="45700" anchor="t" anchorCtr="0">
              <a:noAutofit/>
            </a:bodyPr>
            <a:lstStyle/>
            <a:p>
              <a:pPr>
                <a:buClr>
                  <a:schemeClr val="lt1"/>
                </a:buClr>
                <a:buSzPct val="25000"/>
              </a:pPr>
              <a:r>
                <a:rPr lang="es-ES" sz="1000">
                  <a:solidFill>
                    <a:schemeClr val="lt1"/>
                  </a:solidFill>
                  <a:latin typeface="Lato"/>
                  <a:ea typeface="Lato"/>
                  <a:cs typeface="Lato"/>
                  <a:sym typeface="Lato"/>
                </a:rPr>
                <a:t>38%</a:t>
              </a:r>
            </a:p>
          </p:txBody>
        </p:sp>
      </p:grpSp>
      <p:sp>
        <p:nvSpPr>
          <p:cNvPr id="481" name="Shape 481"/>
          <p:cNvSpPr txBox="1"/>
          <p:nvPr/>
        </p:nvSpPr>
        <p:spPr>
          <a:xfrm>
            <a:off x="1524000" y="3933101"/>
            <a:ext cx="5572230" cy="285899"/>
          </a:xfrm>
          <a:prstGeom prst="rect">
            <a:avLst/>
          </a:prstGeom>
          <a:noFill/>
          <a:ln>
            <a:noFill/>
          </a:ln>
        </p:spPr>
        <p:txBody>
          <a:bodyPr lIns="91425" tIns="91425" rIns="91425" bIns="91425" anchor="t" anchorCtr="0">
            <a:noAutofit/>
          </a:bodyPr>
          <a:lstStyle/>
          <a:p>
            <a:pPr algn="r">
              <a:lnSpc>
                <a:spcPct val="115000"/>
              </a:lnSpc>
              <a:buClr>
                <a:srgbClr val="8BAB42"/>
              </a:buClr>
              <a:buSzPct val="25000"/>
            </a:pPr>
            <a:r>
              <a:rPr lang="es-ES" sz="900">
                <a:solidFill>
                  <a:srgbClr val="595959"/>
                </a:solidFill>
                <a:latin typeface="Lato"/>
                <a:ea typeface="Lato"/>
                <a:cs typeface="Lato"/>
                <a:sym typeface="Lato"/>
              </a:rPr>
              <a:t>Disfrutar de los contenidos con menor publicidad respecto a la que puedes encontrar en TDT</a:t>
            </a:r>
          </a:p>
        </p:txBody>
      </p:sp>
      <p:sp>
        <p:nvSpPr>
          <p:cNvPr id="482" name="Shape 482"/>
          <p:cNvSpPr txBox="1"/>
          <p:nvPr/>
        </p:nvSpPr>
        <p:spPr>
          <a:xfrm>
            <a:off x="3455264" y="4421636"/>
            <a:ext cx="3640967" cy="285899"/>
          </a:xfrm>
          <a:prstGeom prst="rect">
            <a:avLst/>
          </a:prstGeom>
          <a:noFill/>
          <a:ln>
            <a:noFill/>
          </a:ln>
        </p:spPr>
        <p:txBody>
          <a:bodyPr lIns="91425" tIns="91425" rIns="91425" bIns="91425" anchor="t" anchorCtr="0">
            <a:noAutofit/>
          </a:bodyPr>
          <a:lstStyle/>
          <a:p>
            <a:pPr algn="r">
              <a:lnSpc>
                <a:spcPct val="115000"/>
              </a:lnSpc>
              <a:buClr>
                <a:srgbClr val="8BAB42"/>
              </a:buClr>
              <a:buSzPct val="25000"/>
            </a:pPr>
            <a:r>
              <a:rPr lang="es-ES" sz="900">
                <a:solidFill>
                  <a:srgbClr val="595959"/>
                </a:solidFill>
                <a:latin typeface="Lato"/>
                <a:ea typeface="Lato"/>
                <a:cs typeface="Lato"/>
                <a:sym typeface="Lato"/>
              </a:rPr>
              <a:t>La posibilidad de descubrir nuevos contenidos y canales</a:t>
            </a:r>
          </a:p>
        </p:txBody>
      </p:sp>
      <p:sp>
        <p:nvSpPr>
          <p:cNvPr id="483" name="Shape 483"/>
          <p:cNvSpPr txBox="1"/>
          <p:nvPr/>
        </p:nvSpPr>
        <p:spPr>
          <a:xfrm>
            <a:off x="4307885" y="4910168"/>
            <a:ext cx="2788345" cy="285899"/>
          </a:xfrm>
          <a:prstGeom prst="rect">
            <a:avLst/>
          </a:prstGeom>
          <a:noFill/>
          <a:ln>
            <a:noFill/>
          </a:ln>
        </p:spPr>
        <p:txBody>
          <a:bodyPr lIns="91425" tIns="91425" rIns="91425" bIns="91425" anchor="t" anchorCtr="0">
            <a:noAutofit/>
          </a:bodyPr>
          <a:lstStyle/>
          <a:p>
            <a:pPr algn="r">
              <a:lnSpc>
                <a:spcPct val="115000"/>
              </a:lnSpc>
              <a:buClr>
                <a:srgbClr val="8BAB42"/>
              </a:buClr>
              <a:buSzPct val="25000"/>
            </a:pPr>
            <a:r>
              <a:rPr lang="es-ES" sz="900">
                <a:solidFill>
                  <a:srgbClr val="595959"/>
                </a:solidFill>
                <a:latin typeface="Lato"/>
                <a:ea typeface="Lato"/>
                <a:cs typeface="Lato"/>
                <a:sym typeface="Lato"/>
              </a:rPr>
              <a:t>Mejoría en la calidad respecto a la TDT</a:t>
            </a:r>
          </a:p>
        </p:txBody>
      </p:sp>
      <p:grpSp>
        <p:nvGrpSpPr>
          <p:cNvPr id="484" name="Shape 484"/>
          <p:cNvGrpSpPr/>
          <p:nvPr/>
        </p:nvGrpSpPr>
        <p:grpSpPr>
          <a:xfrm>
            <a:off x="7225125" y="3452233"/>
            <a:ext cx="433131" cy="351973"/>
            <a:chOff x="6976971" y="5652967"/>
            <a:chExt cx="450718" cy="369928"/>
          </a:xfrm>
        </p:grpSpPr>
        <p:sp>
          <p:nvSpPr>
            <p:cNvPr id="485" name="Shape 485"/>
            <p:cNvSpPr/>
            <p:nvPr/>
          </p:nvSpPr>
          <p:spPr>
            <a:xfrm>
              <a:off x="7003803" y="5652967"/>
              <a:ext cx="380405" cy="369928"/>
            </a:xfrm>
            <a:prstGeom prst="ellipse">
              <a:avLst/>
            </a:prstGeom>
            <a:solidFill>
              <a:srgbClr val="90AC2B"/>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86" name="Shape 486"/>
            <p:cNvSpPr txBox="1"/>
            <p:nvPr/>
          </p:nvSpPr>
          <p:spPr>
            <a:xfrm>
              <a:off x="6976971" y="5702539"/>
              <a:ext cx="450718" cy="258781"/>
            </a:xfrm>
            <a:prstGeom prst="rect">
              <a:avLst/>
            </a:prstGeom>
            <a:noFill/>
            <a:ln>
              <a:noFill/>
            </a:ln>
          </p:spPr>
          <p:txBody>
            <a:bodyPr lIns="91425" tIns="45700" rIns="91425" bIns="45700" anchor="t" anchorCtr="0">
              <a:noAutofit/>
            </a:bodyPr>
            <a:lstStyle/>
            <a:p>
              <a:pPr>
                <a:buClr>
                  <a:schemeClr val="lt1"/>
                </a:buClr>
                <a:buSzPct val="25000"/>
              </a:pPr>
              <a:r>
                <a:rPr lang="es-ES" sz="1000" b="1">
                  <a:solidFill>
                    <a:schemeClr val="lt1"/>
                  </a:solidFill>
                  <a:latin typeface="Lato"/>
                  <a:ea typeface="Lato"/>
                  <a:cs typeface="Lato"/>
                  <a:sym typeface="Lato"/>
                </a:rPr>
                <a:t>48%</a:t>
              </a:r>
            </a:p>
          </p:txBody>
        </p:sp>
      </p:grpSp>
      <p:sp>
        <p:nvSpPr>
          <p:cNvPr id="487" name="Shape 487"/>
          <p:cNvSpPr/>
          <p:nvPr/>
        </p:nvSpPr>
        <p:spPr>
          <a:xfrm>
            <a:off x="7675721" y="3039271"/>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88" name="Shape 488"/>
          <p:cNvSpPr txBox="1"/>
          <p:nvPr/>
        </p:nvSpPr>
        <p:spPr>
          <a:xfrm>
            <a:off x="7780243" y="2977985"/>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- 6  pts. Vs 2015</a:t>
            </a:r>
          </a:p>
        </p:txBody>
      </p:sp>
      <p:sp>
        <p:nvSpPr>
          <p:cNvPr id="489" name="Shape 489"/>
          <p:cNvSpPr/>
          <p:nvPr/>
        </p:nvSpPr>
        <p:spPr>
          <a:xfrm>
            <a:off x="7675721" y="4025378"/>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90" name="Shape 490"/>
          <p:cNvSpPr txBox="1"/>
          <p:nvPr/>
        </p:nvSpPr>
        <p:spPr>
          <a:xfrm>
            <a:off x="7780243" y="3964093"/>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- 6  pts. Vs 2015</a:t>
            </a:r>
          </a:p>
        </p:txBody>
      </p:sp>
      <p:sp>
        <p:nvSpPr>
          <p:cNvPr id="491" name="Shape 491"/>
          <p:cNvSpPr/>
          <p:nvPr/>
        </p:nvSpPr>
        <p:spPr>
          <a:xfrm rot="10800000">
            <a:off x="7676779" y="2527558"/>
            <a:ext cx="138022" cy="194210"/>
          </a:xfrm>
          <a:prstGeom prst="downArrow">
            <a:avLst>
              <a:gd name="adj1" fmla="val 50000"/>
              <a:gd name="adj2" fmla="val 50000"/>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92" name="Shape 492"/>
          <p:cNvSpPr txBox="1"/>
          <p:nvPr/>
        </p:nvSpPr>
        <p:spPr>
          <a:xfrm>
            <a:off x="7758204" y="2491978"/>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chemeClr val="accent3"/>
                </a:solidFill>
                <a:latin typeface="Lato"/>
                <a:ea typeface="Lato"/>
                <a:cs typeface="Lato"/>
                <a:sym typeface="Lato"/>
              </a:rPr>
              <a:t>+ 10 pts. Vs 2015</a:t>
            </a:r>
          </a:p>
        </p:txBody>
      </p:sp>
      <p:grpSp>
        <p:nvGrpSpPr>
          <p:cNvPr id="493" name="Shape 493"/>
          <p:cNvGrpSpPr/>
          <p:nvPr/>
        </p:nvGrpSpPr>
        <p:grpSpPr>
          <a:xfrm>
            <a:off x="3928270" y="6582966"/>
            <a:ext cx="2999939" cy="221567"/>
            <a:chOff x="2533867" y="6507882"/>
            <a:chExt cx="2999939" cy="221567"/>
          </a:xfrm>
        </p:grpSpPr>
        <p:sp>
          <p:nvSpPr>
            <p:cNvPr id="494" name="Shape 494"/>
            <p:cNvSpPr/>
            <p:nvPr/>
          </p:nvSpPr>
          <p:spPr>
            <a:xfrm>
              <a:off x="2671889" y="6535239"/>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95" name="Shape 495"/>
            <p:cNvSpPr/>
            <p:nvPr/>
          </p:nvSpPr>
          <p:spPr>
            <a:xfrm rot="10800000">
              <a:off x="2533867" y="6516510"/>
              <a:ext cx="138022" cy="194210"/>
            </a:xfrm>
            <a:prstGeom prst="downArrow">
              <a:avLst>
                <a:gd name="adj1" fmla="val 50000"/>
                <a:gd name="adj2" fmla="val 50000"/>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496" name="Shape 496"/>
            <p:cNvSpPr txBox="1"/>
            <p:nvPr/>
          </p:nvSpPr>
          <p:spPr>
            <a:xfrm>
              <a:off x="2777923" y="6507882"/>
              <a:ext cx="2755883" cy="215443"/>
            </a:xfrm>
            <a:prstGeom prst="rect">
              <a:avLst/>
            </a:prstGeom>
            <a:noFill/>
            <a:ln>
              <a:noFill/>
            </a:ln>
          </p:spPr>
          <p:txBody>
            <a:bodyPr lIns="91425" tIns="45700" rIns="91425" bIns="45700" anchor="t" anchorCtr="0">
              <a:noAutofit/>
            </a:bodyPr>
            <a:lstStyle/>
            <a:p>
              <a:pPr>
                <a:buClr>
                  <a:srgbClr val="595959"/>
                </a:buClr>
                <a:buSzPct val="25000"/>
              </a:pPr>
              <a:r>
                <a:rPr lang="es-ES" sz="800">
                  <a:solidFill>
                    <a:srgbClr val="595959"/>
                  </a:solidFill>
                  <a:latin typeface="Lato"/>
                  <a:ea typeface="Lato"/>
                  <a:cs typeface="Lato"/>
                  <a:sym typeface="Lato"/>
                </a:rPr>
                <a:t>Diferencias significativas al 95% de confianza frente 2015</a:t>
              </a:r>
            </a:p>
          </p:txBody>
        </p:sp>
      </p:grpSp>
      <p:sp>
        <p:nvSpPr>
          <p:cNvPr id="497" name="Shape 497"/>
          <p:cNvSpPr txBox="1"/>
          <p:nvPr/>
        </p:nvSpPr>
        <p:spPr>
          <a:xfrm>
            <a:off x="658368" y="1644566"/>
            <a:ext cx="4745623" cy="320630"/>
          </a:xfrm>
          <a:prstGeom prst="rect">
            <a:avLst/>
          </a:prstGeom>
          <a:noFill/>
          <a:ln>
            <a:noFill/>
          </a:ln>
        </p:spPr>
        <p:txBody>
          <a:bodyPr lIns="91425" tIns="45700" rIns="91425" bIns="45700" anchor="ctr" anchorCtr="0">
            <a:noAutofit/>
          </a:bodyPr>
          <a:lstStyle/>
          <a:p>
            <a:pPr>
              <a:buClr>
                <a:srgbClr val="4E8F54"/>
              </a:buClr>
              <a:buSzPct val="25000"/>
            </a:pPr>
            <a:r>
              <a:rPr lang="es-ES" sz="1200" b="1" dirty="0">
                <a:solidFill>
                  <a:schemeClr val="tx2">
                    <a:lumMod val="25000"/>
                  </a:schemeClr>
                </a:solidFill>
                <a:latin typeface="Lato"/>
                <a:ea typeface="Lato"/>
                <a:cs typeface="Lato"/>
                <a:sym typeface="Lato"/>
              </a:rPr>
              <a:t>Mi oferta actual de IPTV me ha aportado …</a:t>
            </a:r>
          </a:p>
        </p:txBody>
      </p:sp>
      <p:sp>
        <p:nvSpPr>
          <p:cNvPr id="499" name="Shape 499"/>
          <p:cNvSpPr txBox="1"/>
          <p:nvPr/>
        </p:nvSpPr>
        <p:spPr>
          <a:xfrm>
            <a:off x="658368" y="289438"/>
            <a:ext cx="11314176" cy="660227"/>
          </a:xfrm>
          <a:prstGeom prst="rect">
            <a:avLst/>
          </a:prstGeom>
          <a:noFill/>
          <a:ln>
            <a:noFill/>
          </a:ln>
        </p:spPr>
        <p:txBody>
          <a:bodyPr lIns="91425" tIns="91425" rIns="91425" bIns="91425" anchor="t" anchorCtr="0">
            <a:noAutofit/>
          </a:bodyPr>
          <a:lstStyle/>
          <a:p>
            <a:pPr>
              <a:buClr>
                <a:srgbClr val="90AC2B"/>
              </a:buClr>
              <a:buSzPct val="25000"/>
            </a:pPr>
            <a:r>
              <a:rPr lang="es-ES" sz="1800" b="1" dirty="0">
                <a:solidFill>
                  <a:schemeClr val="tx2">
                    <a:lumMod val="25000"/>
                  </a:schemeClr>
                </a:solidFill>
                <a:latin typeface="Merriweather"/>
                <a:ea typeface="Merriweather"/>
                <a:cs typeface="Merriweather"/>
                <a:sym typeface="Merriweather"/>
              </a:rPr>
              <a:t>La IPTV aporta un modelo flexible de consumo  y diversidad de contenidos, en línea con las demandas de los usuarios. </a:t>
            </a:r>
            <a:r>
              <a:rPr lang="es-ES" sz="1800" dirty="0">
                <a:solidFill>
                  <a:schemeClr val="tx2">
                    <a:lumMod val="25000"/>
                  </a:schemeClr>
                </a:solidFill>
                <a:latin typeface="Merriweather"/>
                <a:ea typeface="Merriweather"/>
                <a:cs typeface="Merriweather"/>
                <a:sym typeface="Merriweather"/>
              </a:rPr>
              <a:t>El no tener publicidad, o permitir descubrir nuevos contenidos tienen menos relevancia</a:t>
            </a:r>
          </a:p>
          <a:p>
            <a:pPr>
              <a:buClr>
                <a:srgbClr val="90AC2B"/>
              </a:buClr>
            </a:pPr>
            <a:endParaRPr sz="1800" b="1" dirty="0">
              <a:solidFill>
                <a:schemeClr val="tx2">
                  <a:lumMod val="25000"/>
                </a:schemeClr>
              </a:solidFill>
              <a:latin typeface="Merriweather"/>
              <a:ea typeface="Merriweather"/>
              <a:cs typeface="Merriweather"/>
              <a:sym typeface="Merriweather"/>
            </a:endParaRPr>
          </a:p>
        </p:txBody>
      </p:sp>
      <p:cxnSp>
        <p:nvCxnSpPr>
          <p:cNvPr id="41" name="Conector recto 40"/>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42"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
        <p:nvSpPr>
          <p:cNvPr id="43" name="Rectángulo 42"/>
          <p:cNvSpPr/>
          <p:nvPr/>
        </p:nvSpPr>
        <p:spPr>
          <a:xfrm>
            <a:off x="2338466" y="2336564"/>
            <a:ext cx="7689954" cy="1504063"/>
          </a:xfrm>
          <a:prstGeom prst="rect">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Triángulo isósceles 43"/>
          <p:cNvSpPr/>
          <p:nvPr/>
        </p:nvSpPr>
        <p:spPr>
          <a:xfrm rot="2652911">
            <a:off x="9929816" y="2282598"/>
            <a:ext cx="211586" cy="121920"/>
          </a:xfrm>
          <a:prstGeom prst="triangle">
            <a:avLst/>
          </a:prstGeom>
          <a:no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34" name="Shape 534"/>
          <p:cNvSpPr txBox="1"/>
          <p:nvPr/>
        </p:nvSpPr>
        <p:spPr>
          <a:xfrm>
            <a:off x="3669775" y="6048302"/>
            <a:ext cx="1793522" cy="285899"/>
          </a:xfrm>
          <a:prstGeom prst="rect">
            <a:avLst/>
          </a:prstGeom>
          <a:noFill/>
          <a:ln>
            <a:noFill/>
          </a:ln>
        </p:spPr>
        <p:txBody>
          <a:bodyPr lIns="91425" tIns="91425" rIns="91425" bIns="91425" anchor="t" anchorCtr="0">
            <a:noAutofit/>
          </a:bodyPr>
          <a:lstStyle/>
          <a:p>
            <a:pPr algn="r">
              <a:lnSpc>
                <a:spcPct val="115000"/>
              </a:lnSpc>
              <a:buClr>
                <a:srgbClr val="8BAB42"/>
              </a:buClr>
              <a:buSzPct val="25000"/>
            </a:pPr>
            <a:r>
              <a:rPr lang="es-ES" sz="800" dirty="0">
                <a:solidFill>
                  <a:srgbClr val="595959"/>
                </a:solidFill>
                <a:latin typeface="Lato"/>
                <a:ea typeface="Lato"/>
                <a:cs typeface="Lato"/>
                <a:sym typeface="Lato"/>
              </a:rPr>
              <a:t>* No comparable con 2015</a:t>
            </a:r>
          </a:p>
        </p:txBody>
      </p:sp>
      <p:sp>
        <p:nvSpPr>
          <p:cNvPr id="537" name="Shape 537"/>
          <p:cNvSpPr txBox="1"/>
          <p:nvPr/>
        </p:nvSpPr>
        <p:spPr>
          <a:xfrm>
            <a:off x="743712" y="336411"/>
            <a:ext cx="11192255" cy="660227"/>
          </a:xfrm>
          <a:prstGeom prst="rect">
            <a:avLst/>
          </a:prstGeom>
          <a:noFill/>
          <a:ln>
            <a:noFill/>
          </a:ln>
        </p:spPr>
        <p:txBody>
          <a:bodyPr lIns="91425" tIns="91425" rIns="91425" bIns="91425" anchor="t" anchorCtr="0">
            <a:noAutofit/>
          </a:bodyPr>
          <a:lstStyle/>
          <a:p>
            <a:pPr>
              <a:buClr>
                <a:srgbClr val="90AC2B"/>
              </a:buClr>
              <a:buSzPct val="25000"/>
            </a:pPr>
            <a:r>
              <a:rPr lang="es-ES" sz="1800" b="1" dirty="0">
                <a:solidFill>
                  <a:srgbClr val="382A2A"/>
                </a:solidFill>
                <a:latin typeface="Merriweather"/>
                <a:sym typeface="Merriweather"/>
              </a:rPr>
              <a:t>Los contenidos de referencia (series, fútbol y películas), claves para fidelizar a los clientes de IPTV.</a:t>
            </a:r>
            <a:endParaRPr sz="1800" b="1" dirty="0">
              <a:solidFill>
                <a:srgbClr val="382A2A"/>
              </a:solidFill>
              <a:latin typeface="Merriweather"/>
              <a:sym typeface="Merriweather"/>
            </a:endParaRPr>
          </a:p>
        </p:txBody>
      </p:sp>
      <p:cxnSp>
        <p:nvCxnSpPr>
          <p:cNvPr id="36" name="Conector recto 35"/>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39"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stretch>
            <a:fillRect/>
          </a:stretch>
        </p:blipFill>
        <p:spPr>
          <a:xfrm>
            <a:off x="2558589" y="1102553"/>
            <a:ext cx="8414653" cy="5088698"/>
          </a:xfrm>
          <a:prstGeom prst="rect">
            <a:avLst/>
          </a:prstGeom>
        </p:spPr>
      </p:pic>
    </p:spTree>
    <p:extLst>
      <p:ext uri="{BB962C8B-B14F-4D97-AF65-F5344CB8AC3E}">
        <p14:creationId xmlns:p14="http://schemas.microsoft.com/office/powerpoint/2010/main" val="40247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15"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126"/>
          <p:cNvSpPr txBox="1"/>
          <p:nvPr/>
        </p:nvSpPr>
        <p:spPr>
          <a:xfrm>
            <a:off x="987574" y="1493525"/>
            <a:ext cx="9017261" cy="641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382C2B"/>
              </a:buClr>
              <a:buSzPct val="25000"/>
              <a:buFont typeface="Lato"/>
              <a:buNone/>
            </a:pPr>
            <a:r>
              <a:rPr lang="es-ES" sz="1300" b="1" dirty="0">
                <a:solidFill>
                  <a:srgbClr val="382C2B"/>
                </a:solidFill>
                <a:latin typeface="Lato"/>
                <a:ea typeface="Lato"/>
                <a:cs typeface="Lato"/>
                <a:sym typeface="Lato"/>
              </a:rPr>
              <a:t>El informe </a:t>
            </a:r>
            <a:r>
              <a:rPr lang="es" sz="1300" b="1" dirty="0">
                <a:solidFill>
                  <a:srgbClr val="382C2B"/>
                </a:solidFill>
                <a:latin typeface="Lato"/>
                <a:ea typeface="Lato"/>
                <a:cs typeface="Lato"/>
                <a:sym typeface="Lato"/>
              </a:rPr>
              <a:t>Televidente 2.0</a:t>
            </a:r>
            <a:r>
              <a:rPr lang="es" sz="1300" dirty="0">
                <a:solidFill>
                  <a:srgbClr val="382C2B"/>
                </a:solidFill>
                <a:latin typeface="Lato"/>
                <a:ea typeface="Lato"/>
                <a:cs typeface="Lato"/>
                <a:sym typeface="Lato"/>
              </a:rPr>
              <a:t> ha adelantado a lo largo de </a:t>
            </a:r>
            <a:r>
              <a:rPr lang="es-ES" sz="1300" dirty="0">
                <a:solidFill>
                  <a:srgbClr val="382C2B"/>
                </a:solidFill>
                <a:latin typeface="Lato"/>
                <a:ea typeface="Lato"/>
                <a:cs typeface="Lato"/>
                <a:sym typeface="Lato"/>
              </a:rPr>
              <a:t>los últimos</a:t>
            </a:r>
            <a:r>
              <a:rPr lang="es" sz="1300" dirty="0">
                <a:solidFill>
                  <a:srgbClr val="382C2B"/>
                </a:solidFill>
                <a:latin typeface="Lato"/>
                <a:ea typeface="Lato"/>
                <a:cs typeface="Lato"/>
                <a:sym typeface="Lato"/>
              </a:rPr>
              <a:t> 10 años  la evolución del consumo audiovisual sustentada en la evolución de la tecnología:  </a:t>
            </a:r>
            <a:r>
              <a:rPr lang="es-ES" sz="1300" dirty="0">
                <a:solidFill>
                  <a:srgbClr val="382C2B"/>
                </a:solidFill>
                <a:latin typeface="Lato"/>
                <a:ea typeface="Lato"/>
                <a:cs typeface="Lato"/>
                <a:sym typeface="Lato"/>
              </a:rPr>
              <a:t>y especialmente en tres ámbitos</a:t>
            </a:r>
            <a:endParaRPr lang="es" sz="1300" dirty="0">
              <a:solidFill>
                <a:srgbClr val="382C2B"/>
              </a:solidFill>
              <a:latin typeface="Lato"/>
              <a:ea typeface="Lato"/>
              <a:cs typeface="Lato"/>
              <a:sym typeface="Lato"/>
            </a:endParaRPr>
          </a:p>
        </p:txBody>
      </p:sp>
      <p:sp>
        <p:nvSpPr>
          <p:cNvPr id="17" name="Shape 127"/>
          <p:cNvSpPr txBox="1"/>
          <p:nvPr/>
        </p:nvSpPr>
        <p:spPr>
          <a:xfrm>
            <a:off x="1900191" y="2982517"/>
            <a:ext cx="2411928" cy="5649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s" sz="1200" b="1" dirty="0">
                <a:solidFill>
                  <a:srgbClr val="382C2B"/>
                </a:solidFill>
                <a:latin typeface="Lato"/>
                <a:ea typeface="Lato"/>
                <a:cs typeface="Lato"/>
                <a:sym typeface="Lato"/>
              </a:rPr>
              <a:t>La expansión de la conexión de banda ancha y el acceso online a contenidos</a:t>
            </a:r>
            <a:r>
              <a:rPr lang="es" sz="1200" b="0" i="0" u="none" strike="noStrike" cap="none" dirty="0">
                <a:solidFill>
                  <a:srgbClr val="382C2B"/>
                </a:solidFill>
                <a:latin typeface="Lato"/>
                <a:ea typeface="Lato"/>
                <a:cs typeface="Lato"/>
                <a:sym typeface="Lato"/>
              </a:rPr>
              <a:t> </a:t>
            </a:r>
            <a:r>
              <a:rPr lang="es" sz="1200" dirty="0">
                <a:solidFill>
                  <a:srgbClr val="382C2B"/>
                </a:solidFill>
                <a:latin typeface="Lato"/>
                <a:ea typeface="Lato"/>
                <a:cs typeface="Lato"/>
                <a:sym typeface="Lato"/>
              </a:rPr>
              <a:t>ha modificado la relación con la televisión lineal y permitiendo la configuración de un consumo a la medida del usuario. </a:t>
            </a:r>
          </a:p>
        </p:txBody>
      </p:sp>
      <p:sp>
        <p:nvSpPr>
          <p:cNvPr id="18" name="Shape 128"/>
          <p:cNvSpPr txBox="1"/>
          <p:nvPr/>
        </p:nvSpPr>
        <p:spPr>
          <a:xfrm>
            <a:off x="5198667" y="2982517"/>
            <a:ext cx="2411928" cy="792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s" sz="1200" b="1" dirty="0">
                <a:solidFill>
                  <a:srgbClr val="382C2B"/>
                </a:solidFill>
                <a:latin typeface="Lato"/>
                <a:ea typeface="Lato"/>
                <a:cs typeface="Lato"/>
                <a:sym typeface="Lato"/>
              </a:rPr>
              <a:t>La irrupción de nuevos dispositivos en el consumo, y especialmente, el Smartphone</a:t>
            </a:r>
            <a:r>
              <a:rPr lang="es" sz="1200" dirty="0">
                <a:solidFill>
                  <a:srgbClr val="382C2B"/>
                </a:solidFill>
                <a:latin typeface="Lato"/>
                <a:ea typeface="Lato"/>
                <a:cs typeface="Lato"/>
                <a:sym typeface="Lato"/>
              </a:rPr>
              <a:t> ha llevado a un consumo multi-pantalla, descentralizado y ubicuo. </a:t>
            </a:r>
          </a:p>
          <a:p>
            <a:pPr marL="0" marR="0" lvl="0" indent="0" algn="l" rtl="0">
              <a:lnSpc>
                <a:spcPct val="115000"/>
              </a:lnSpc>
              <a:spcBef>
                <a:spcPts val="0"/>
              </a:spcBef>
              <a:spcAft>
                <a:spcPts val="0"/>
              </a:spcAft>
              <a:buClr>
                <a:srgbClr val="000000"/>
              </a:buClr>
              <a:buFont typeface="Arial"/>
              <a:buNone/>
            </a:pPr>
            <a:endParaRPr sz="1200" b="0" i="0" u="none" strike="noStrike" cap="none" dirty="0">
              <a:solidFill>
                <a:srgbClr val="382A2A"/>
              </a:solidFill>
              <a:latin typeface="Lato"/>
              <a:ea typeface="Lato"/>
              <a:cs typeface="Lato"/>
              <a:sym typeface="Lato"/>
            </a:endParaRPr>
          </a:p>
        </p:txBody>
      </p:sp>
      <p:sp>
        <p:nvSpPr>
          <p:cNvPr id="19" name="Shape 129"/>
          <p:cNvSpPr txBox="1"/>
          <p:nvPr/>
        </p:nvSpPr>
        <p:spPr>
          <a:xfrm>
            <a:off x="7749842" y="2982517"/>
            <a:ext cx="2411928" cy="5649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s" sz="1200" b="1" dirty="0">
                <a:solidFill>
                  <a:srgbClr val="382C2B"/>
                </a:solidFill>
                <a:latin typeface="Lato"/>
                <a:ea typeface="Lato"/>
                <a:cs typeface="Lato"/>
                <a:sym typeface="Lato"/>
              </a:rPr>
              <a:t>El cambio radical  en  la oferta de televisión</a:t>
            </a:r>
            <a:r>
              <a:rPr lang="es" sz="1200" b="0" i="0" u="none" strike="noStrike" cap="none" dirty="0">
                <a:solidFill>
                  <a:srgbClr val="382C2B"/>
                </a:solidFill>
                <a:latin typeface="Lato"/>
                <a:ea typeface="Lato"/>
                <a:cs typeface="Lato"/>
                <a:sym typeface="Lato"/>
              </a:rPr>
              <a:t>, </a:t>
            </a:r>
            <a:r>
              <a:rPr lang="es" sz="1200" dirty="0">
                <a:solidFill>
                  <a:srgbClr val="382C2B"/>
                </a:solidFill>
                <a:latin typeface="Lato"/>
                <a:ea typeface="Lato"/>
                <a:cs typeface="Lato"/>
                <a:sym typeface="Lato"/>
              </a:rPr>
              <a:t>ha ampliado la oferta a nuevas plataformas (Youtube, OTTs, webs de canales) y que abre la puerta a mayor diversidad de contenidos y propuestas.  </a:t>
            </a:r>
          </a:p>
        </p:txBody>
      </p:sp>
      <p:sp>
        <p:nvSpPr>
          <p:cNvPr id="21" name="Shape 135"/>
          <p:cNvSpPr/>
          <p:nvPr/>
        </p:nvSpPr>
        <p:spPr>
          <a:xfrm>
            <a:off x="5852268" y="2299967"/>
            <a:ext cx="495300" cy="495300"/>
          </a:xfrm>
          <a:prstGeom prst="teardrop">
            <a:avLst>
              <a:gd name="adj" fmla="val 100000"/>
            </a:avLst>
          </a:prstGeom>
          <a:solidFill>
            <a:srgbClr val="8BAB4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 name="Shape 136"/>
          <p:cNvSpPr/>
          <p:nvPr/>
        </p:nvSpPr>
        <p:spPr>
          <a:xfrm>
            <a:off x="8668493" y="2310921"/>
            <a:ext cx="495300" cy="495300"/>
          </a:xfrm>
          <a:prstGeom prst="teardrop">
            <a:avLst>
              <a:gd name="adj" fmla="val 100000"/>
            </a:avLst>
          </a:prstGeom>
          <a:solidFill>
            <a:srgbClr val="8BAB4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 name="Shape 137"/>
          <p:cNvSpPr/>
          <p:nvPr/>
        </p:nvSpPr>
        <p:spPr>
          <a:xfrm>
            <a:off x="2777833" y="2300442"/>
            <a:ext cx="495300" cy="495300"/>
          </a:xfrm>
          <a:prstGeom prst="teardrop">
            <a:avLst>
              <a:gd name="adj" fmla="val 100000"/>
            </a:avLst>
          </a:prstGeom>
          <a:solidFill>
            <a:srgbClr val="8BAB4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4" name="Shape 13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890801" y="2434980"/>
            <a:ext cx="269366" cy="269366"/>
          </a:xfrm>
          <a:prstGeom prst="rect">
            <a:avLst/>
          </a:prstGeom>
          <a:noFill/>
          <a:ln>
            <a:noFill/>
          </a:ln>
        </p:spPr>
      </p:pic>
      <p:pic>
        <p:nvPicPr>
          <p:cNvPr id="25" name="Shape 13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08350" y="2378034"/>
            <a:ext cx="183134" cy="339138"/>
          </a:xfrm>
          <a:prstGeom prst="rect">
            <a:avLst/>
          </a:prstGeom>
          <a:noFill/>
          <a:ln>
            <a:noFill/>
          </a:ln>
        </p:spPr>
      </p:pic>
      <p:pic>
        <p:nvPicPr>
          <p:cNvPr id="26" name="Shape 14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753095" y="2444404"/>
            <a:ext cx="326100" cy="228300"/>
          </a:xfrm>
          <a:prstGeom prst="rect">
            <a:avLst/>
          </a:prstGeom>
          <a:noFill/>
          <a:ln>
            <a:noFill/>
          </a:ln>
        </p:spPr>
      </p:pic>
      <p:sp>
        <p:nvSpPr>
          <p:cNvPr id="30" name="Shape 246"/>
          <p:cNvSpPr txBox="1"/>
          <p:nvPr/>
        </p:nvSpPr>
        <p:spPr>
          <a:xfrm>
            <a:off x="551229" y="787813"/>
            <a:ext cx="7708200" cy="547821"/>
          </a:xfrm>
          <a:prstGeom prst="rect">
            <a:avLst/>
          </a:prstGeom>
          <a:noFill/>
          <a:ln>
            <a:noFill/>
          </a:ln>
        </p:spPr>
        <p:txBody>
          <a:bodyPr lIns="91425" tIns="91425" rIns="91425" bIns="91425" anchor="t" anchorCtr="0">
            <a:noAutofit/>
          </a:bodyPr>
          <a:lstStyle/>
          <a:p>
            <a:pPr>
              <a:buClr>
                <a:srgbClr val="382A2A"/>
              </a:buClr>
            </a:pPr>
            <a:r>
              <a:rPr lang="es-ES" sz="1800" b="1" dirty="0">
                <a:solidFill>
                  <a:srgbClr val="382A2A"/>
                </a:solidFill>
                <a:latin typeface="Merriweather"/>
                <a:ea typeface="Merriweather"/>
                <a:cs typeface="Merriweather"/>
                <a:sym typeface="Merriweather"/>
              </a:rPr>
              <a:t>Análisis del impacto tecnológico en el consumo audiovisual</a:t>
            </a:r>
            <a:endParaRPr lang="es" sz="1800" b="1" dirty="0">
              <a:solidFill>
                <a:srgbClr val="FF0000"/>
              </a:solidFill>
              <a:latin typeface="Merriweather"/>
              <a:ea typeface="Merriweather"/>
              <a:cs typeface="Merriweather"/>
              <a:sym typeface="Merriweather"/>
            </a:endParaRPr>
          </a:p>
        </p:txBody>
      </p:sp>
      <p:sp>
        <p:nvSpPr>
          <p:cNvPr id="31" name="Shape 247"/>
          <p:cNvSpPr txBox="1"/>
          <p:nvPr/>
        </p:nvSpPr>
        <p:spPr>
          <a:xfrm>
            <a:off x="551229" y="355414"/>
            <a:ext cx="5343300"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1">
                    <a:lumMod val="75000"/>
                    <a:lumOff val="25000"/>
                  </a:schemeClr>
                </a:solidFill>
                <a:latin typeface="Merriweather"/>
                <a:ea typeface="Merriweather"/>
                <a:cs typeface="Merriweather"/>
                <a:sym typeface="Merriweather"/>
              </a:rPr>
              <a:t>Televidente 2.0</a:t>
            </a:r>
            <a:endParaRPr lang="es" sz="2600" b="1" dirty="0">
              <a:solidFill>
                <a:schemeClr val="tx1">
                  <a:lumMod val="75000"/>
                  <a:lumOff val="25000"/>
                </a:schemeClr>
              </a:solidFill>
              <a:latin typeface="Merriweather"/>
              <a:ea typeface="Merriweather"/>
              <a:cs typeface="Merriweather"/>
              <a:sym typeface="Merriweather"/>
            </a:endParaRPr>
          </a:p>
        </p:txBody>
      </p:sp>
      <p:sp>
        <p:nvSpPr>
          <p:cNvPr id="32" name="Shape 134"/>
          <p:cNvSpPr txBox="1"/>
          <p:nvPr/>
        </p:nvSpPr>
        <p:spPr>
          <a:xfrm>
            <a:off x="1779069" y="4939645"/>
            <a:ext cx="8633861" cy="1191332"/>
          </a:xfrm>
          <a:prstGeom prst="rect">
            <a:avLst/>
          </a:prstGeom>
          <a:noFill/>
          <a:ln w="9525" cap="flat" cmpd="sng">
            <a:solidFill>
              <a:srgbClr val="90AC2B">
                <a:alpha val="0"/>
              </a:srgbClr>
            </a:solidFill>
            <a:prstDash val="solid"/>
            <a:round/>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rgbClr val="382C2B"/>
              </a:buClr>
              <a:buSzPct val="25000"/>
              <a:buFont typeface="Lato"/>
              <a:buNone/>
            </a:pPr>
            <a:r>
              <a:rPr lang="es" sz="1300" b="1" dirty="0">
                <a:solidFill>
                  <a:srgbClr val="382C2B"/>
                </a:solidFill>
                <a:latin typeface="Lato"/>
                <a:ea typeface="Lato"/>
                <a:cs typeface="Lato"/>
                <a:sym typeface="Lato"/>
              </a:rPr>
              <a:t>Se ha configurado un nuevo modelo de consumo audiovisual donde Contenido, Ocasión, Plataforma y Equipamiento se organizan en función de las preferencias del usuario. </a:t>
            </a:r>
          </a:p>
          <a:p>
            <a:pPr marL="0" marR="0" lvl="0" indent="0" algn="ctr" rtl="0">
              <a:lnSpc>
                <a:spcPct val="115000"/>
              </a:lnSpc>
              <a:spcBef>
                <a:spcPts val="0"/>
              </a:spcBef>
              <a:spcAft>
                <a:spcPts val="0"/>
              </a:spcAft>
              <a:buClr>
                <a:srgbClr val="382C2B"/>
              </a:buClr>
              <a:buSzPct val="25000"/>
              <a:buFont typeface="Lato"/>
              <a:buNone/>
            </a:pPr>
            <a:endParaRPr lang="es" sz="1300" b="1" dirty="0">
              <a:solidFill>
                <a:srgbClr val="382C2B"/>
              </a:solidFill>
              <a:latin typeface="Lato"/>
              <a:ea typeface="Lato"/>
              <a:cs typeface="Lato"/>
              <a:sym typeface="Lato"/>
            </a:endParaRPr>
          </a:p>
          <a:p>
            <a:pPr marL="0" marR="0" lvl="0" indent="0" algn="ctr" rtl="0">
              <a:lnSpc>
                <a:spcPct val="115000"/>
              </a:lnSpc>
              <a:spcBef>
                <a:spcPts val="0"/>
              </a:spcBef>
              <a:spcAft>
                <a:spcPts val="0"/>
              </a:spcAft>
              <a:buClr>
                <a:srgbClr val="382C2B"/>
              </a:buClr>
              <a:buSzPct val="25000"/>
              <a:buFont typeface="Lato"/>
              <a:buNone/>
            </a:pPr>
            <a:r>
              <a:rPr lang="es" sz="1600" b="1" dirty="0">
                <a:solidFill>
                  <a:srgbClr val="382C2B"/>
                </a:solidFill>
                <a:latin typeface="Lato"/>
                <a:ea typeface="Lato"/>
                <a:cs typeface="Lato"/>
                <a:sym typeface="Lato"/>
              </a:rPr>
              <a:t>¿</a:t>
            </a:r>
            <a:r>
              <a:rPr lang="es-ES" sz="1600" b="1" dirty="0">
                <a:solidFill>
                  <a:srgbClr val="382C2B"/>
                </a:solidFill>
                <a:latin typeface="Lato"/>
                <a:ea typeface="Lato"/>
                <a:cs typeface="Lato"/>
                <a:sym typeface="Lato"/>
              </a:rPr>
              <a:t>Cuáles son los </a:t>
            </a:r>
            <a:r>
              <a:rPr lang="es-ES_tradnl" sz="1600" b="1" dirty="0">
                <a:solidFill>
                  <a:srgbClr val="382C2B"/>
                </a:solidFill>
                <a:latin typeface="Lato"/>
                <a:ea typeface="Lato"/>
                <a:cs typeface="Lato"/>
                <a:sym typeface="Lato"/>
              </a:rPr>
              <a:t>cambios que se están produciendo ahora? </a:t>
            </a:r>
            <a:endParaRPr lang="es" sz="1600" b="1" dirty="0">
              <a:solidFill>
                <a:srgbClr val="382C2B"/>
              </a:solidFill>
              <a:latin typeface="Lato"/>
              <a:ea typeface="Lato"/>
              <a:cs typeface="Lato"/>
              <a:sym typeface="Lato"/>
            </a:endParaRPr>
          </a:p>
        </p:txBody>
      </p:sp>
    </p:spTree>
    <p:extLst>
      <p:ext uri="{BB962C8B-B14F-4D97-AF65-F5344CB8AC3E}">
        <p14:creationId xmlns:p14="http://schemas.microsoft.com/office/powerpoint/2010/main" val="361813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Shape 859"/>
          <p:cNvSpPr txBox="1"/>
          <p:nvPr/>
        </p:nvSpPr>
        <p:spPr>
          <a:xfrm>
            <a:off x="524521" y="365088"/>
            <a:ext cx="10448544"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2">
                    <a:lumMod val="25000"/>
                  </a:schemeClr>
                </a:solidFill>
                <a:latin typeface="Merriweather"/>
                <a:ea typeface="Merriweather"/>
                <a:cs typeface="Merriweather"/>
                <a:sym typeface="Merriweather"/>
              </a:rPr>
              <a:t>Movistar+ se distancia de sus competidores con una oferta de contenidos de mayor valor.</a:t>
            </a:r>
          </a:p>
        </p:txBody>
      </p:sp>
      <p:sp>
        <p:nvSpPr>
          <p:cNvPr id="861" name="Shape 861"/>
          <p:cNvSpPr/>
          <p:nvPr/>
        </p:nvSpPr>
        <p:spPr>
          <a:xfrm>
            <a:off x="1902624" y="3024492"/>
            <a:ext cx="3230208" cy="788400"/>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dirty="0">
                <a:solidFill>
                  <a:schemeClr val="tx2">
                    <a:lumMod val="25000"/>
                  </a:schemeClr>
                </a:solidFill>
                <a:latin typeface="Lato"/>
                <a:ea typeface="Lato"/>
                <a:cs typeface="Lato"/>
                <a:sym typeface="Lato"/>
              </a:rPr>
              <a:t>Movistar+ está consiguiendo dominar el mercado gracias a destacar especialmente en una oferta de alto valor en contenidos, con buenas opciones para el consumo, aunque el precio eleva la exigencia del abonado.  </a:t>
            </a:r>
          </a:p>
        </p:txBody>
      </p:sp>
      <p:sp>
        <p:nvSpPr>
          <p:cNvPr id="862" name="Shape 862"/>
          <p:cNvSpPr/>
          <p:nvPr/>
        </p:nvSpPr>
        <p:spPr>
          <a:xfrm>
            <a:off x="7104444" y="3083803"/>
            <a:ext cx="3279506" cy="669777"/>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dirty="0">
                <a:solidFill>
                  <a:schemeClr val="tx2">
                    <a:lumMod val="25000"/>
                  </a:schemeClr>
                </a:solidFill>
                <a:latin typeface="Lato"/>
                <a:ea typeface="Lato"/>
                <a:cs typeface="Lato"/>
                <a:sym typeface="Lato"/>
              </a:rPr>
              <a:t>Mantener esa oferta de contenidos superior será el reto que tendrá para mantener la posición de liderazgo. El cliente de Movistar+ se ha vuelto “</a:t>
            </a:r>
            <a:r>
              <a:rPr lang="es-ES" dirty="0" err="1">
                <a:solidFill>
                  <a:schemeClr val="tx2">
                    <a:lumMod val="25000"/>
                  </a:schemeClr>
                </a:solidFill>
                <a:latin typeface="Lato"/>
                <a:ea typeface="Lato"/>
                <a:cs typeface="Lato"/>
                <a:sym typeface="Lato"/>
              </a:rPr>
              <a:t>completista</a:t>
            </a:r>
            <a:r>
              <a:rPr lang="es-ES" dirty="0">
                <a:solidFill>
                  <a:schemeClr val="tx2">
                    <a:lumMod val="25000"/>
                  </a:schemeClr>
                </a:solidFill>
                <a:latin typeface="Lato"/>
                <a:ea typeface="Lato"/>
                <a:cs typeface="Lato"/>
                <a:sym typeface="Lato"/>
              </a:rPr>
              <a:t>” en su demanda: quiere todo disponible. </a:t>
            </a:r>
          </a:p>
        </p:txBody>
      </p:sp>
      <p:sp>
        <p:nvSpPr>
          <p:cNvPr id="10" name="Shape 334"/>
          <p:cNvSpPr/>
          <p:nvPr/>
        </p:nvSpPr>
        <p:spPr>
          <a:xfrm>
            <a:off x="3886421" y="10565393"/>
            <a:ext cx="8869140" cy="643799"/>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sz="1600" b="1" dirty="0">
                <a:solidFill>
                  <a:schemeClr val="accent3"/>
                </a:solidFill>
                <a:latin typeface="Merriweather" panose="020B0604020202020204" charset="0"/>
                <a:ea typeface="Lato"/>
                <a:cs typeface="Lato"/>
                <a:sym typeface="Lato"/>
              </a:rPr>
              <a:t>Frente a periodos anteriores, el cambio está en el cuádruple </a:t>
            </a:r>
            <a:r>
              <a:rPr lang="es-ES" sz="1600" b="1" dirty="0" err="1">
                <a:solidFill>
                  <a:schemeClr val="accent3"/>
                </a:solidFill>
                <a:latin typeface="Merriweather" panose="020B0604020202020204" charset="0"/>
                <a:ea typeface="Lato"/>
                <a:cs typeface="Lato"/>
                <a:sym typeface="Lato"/>
              </a:rPr>
              <a:t>play</a:t>
            </a:r>
            <a:r>
              <a:rPr lang="es-ES" sz="1600" b="1" dirty="0">
                <a:solidFill>
                  <a:schemeClr val="accent3"/>
                </a:solidFill>
                <a:latin typeface="Merriweather" panose="020B0604020202020204" charset="0"/>
                <a:ea typeface="Lato"/>
                <a:cs typeface="Lato"/>
                <a:sym typeface="Lato"/>
              </a:rPr>
              <a:t> como puerta de entrada detonante o necesaria. </a:t>
            </a:r>
          </a:p>
        </p:txBody>
      </p:sp>
      <p:sp>
        <p:nvSpPr>
          <p:cNvPr id="11" name="Rombo 10"/>
          <p:cNvSpPr/>
          <p:nvPr/>
        </p:nvSpPr>
        <p:spPr>
          <a:xfrm>
            <a:off x="3274092" y="2226339"/>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ombo 13"/>
          <p:cNvSpPr/>
          <p:nvPr/>
        </p:nvSpPr>
        <p:spPr>
          <a:xfrm>
            <a:off x="8628343" y="2267291"/>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ombo 15"/>
          <p:cNvSpPr/>
          <p:nvPr/>
        </p:nvSpPr>
        <p:spPr>
          <a:xfrm>
            <a:off x="8071776" y="4244264"/>
            <a:ext cx="1344842" cy="84888"/>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v</a:t>
            </a:r>
            <a:endParaRPr lang="es-ES" dirty="0"/>
          </a:p>
        </p:txBody>
      </p:sp>
      <p:sp>
        <p:nvSpPr>
          <p:cNvPr id="17" name="Rombo 16"/>
          <p:cNvSpPr/>
          <p:nvPr/>
        </p:nvSpPr>
        <p:spPr>
          <a:xfrm>
            <a:off x="2735783" y="4188972"/>
            <a:ext cx="1344842" cy="84888"/>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v</a:t>
            </a:r>
            <a:endParaRPr lang="es-ES" dirty="0"/>
          </a:p>
        </p:txBody>
      </p:sp>
      <p:sp>
        <p:nvSpPr>
          <p:cNvPr id="2" name="Rectángulo 1"/>
          <p:cNvSpPr/>
          <p:nvPr/>
        </p:nvSpPr>
        <p:spPr>
          <a:xfrm>
            <a:off x="1609344" y="1962912"/>
            <a:ext cx="3755136" cy="2718816"/>
          </a:xfrm>
          <a:prstGeom prst="rect">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6875235" y="1962912"/>
            <a:ext cx="3755136" cy="2718816"/>
          </a:xfrm>
          <a:prstGeom prst="rect">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Shape 8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8798" y="1341669"/>
            <a:ext cx="1377900" cy="356353"/>
          </a:xfrm>
          <a:prstGeom prst="rect">
            <a:avLst/>
          </a:prstGeom>
          <a:noFill/>
          <a:ln>
            <a:noFill/>
          </a:ln>
        </p:spPr>
      </p:pic>
      <p:sp>
        <p:nvSpPr>
          <p:cNvPr id="3" name="Triángulo isósceles 2"/>
          <p:cNvSpPr/>
          <p:nvPr/>
        </p:nvSpPr>
        <p:spPr>
          <a:xfrm rot="2652911">
            <a:off x="5248656" y="1901952"/>
            <a:ext cx="231648" cy="121920"/>
          </a:xfrm>
          <a:prstGeom prst="triangle">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Triángulo isósceles 21"/>
          <p:cNvSpPr/>
          <p:nvPr/>
        </p:nvSpPr>
        <p:spPr>
          <a:xfrm rot="2652911">
            <a:off x="10509504" y="1895856"/>
            <a:ext cx="231648" cy="121920"/>
          </a:xfrm>
          <a:prstGeom prst="triangle">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isósceles 22"/>
          <p:cNvSpPr/>
          <p:nvPr/>
        </p:nvSpPr>
        <p:spPr>
          <a:xfrm rot="7987993">
            <a:off x="10515600" y="4620768"/>
            <a:ext cx="231648" cy="121920"/>
          </a:xfrm>
          <a:prstGeom prst="triangle">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isósceles 23"/>
          <p:cNvSpPr/>
          <p:nvPr/>
        </p:nvSpPr>
        <p:spPr>
          <a:xfrm rot="8187486">
            <a:off x="5242560" y="4614672"/>
            <a:ext cx="231648" cy="121920"/>
          </a:xfrm>
          <a:prstGeom prst="triangle">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979" y="93387"/>
            <a:ext cx="385900" cy="6404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9" name="Shape 869"/>
          <p:cNvSpPr txBox="1"/>
          <p:nvPr/>
        </p:nvSpPr>
        <p:spPr>
          <a:xfrm>
            <a:off x="694944" y="318751"/>
            <a:ext cx="11361151" cy="415200"/>
          </a:xfrm>
          <a:prstGeom prst="rect">
            <a:avLst/>
          </a:prstGeom>
          <a:noFill/>
          <a:ln>
            <a:noFill/>
          </a:ln>
        </p:spPr>
        <p:txBody>
          <a:bodyPr lIns="91425" tIns="91425" rIns="91425" bIns="91425" anchor="t" anchorCtr="0">
            <a:noAutofit/>
          </a:bodyPr>
          <a:lstStyle/>
          <a:p>
            <a:pPr>
              <a:buClr>
                <a:srgbClr val="382A2A"/>
              </a:buClr>
              <a:buSzPct val="25000"/>
            </a:pPr>
            <a:r>
              <a:rPr lang="es-ES" sz="1800" b="1" dirty="0">
                <a:solidFill>
                  <a:schemeClr val="tx2">
                    <a:lumMod val="25000"/>
                  </a:schemeClr>
                </a:solidFill>
                <a:latin typeface="Merriweather"/>
                <a:ea typeface="Merriweather"/>
                <a:cs typeface="Merriweather"/>
                <a:sym typeface="Merriweather"/>
              </a:rPr>
              <a:t>El momento de Movistar+ es especialmente positivo, anclado en una oferta de contenidos potente y con un buen servicio que permiten poner distancia frente al resto de competidores. </a:t>
            </a:r>
          </a:p>
        </p:txBody>
      </p:sp>
      <p:sp>
        <p:nvSpPr>
          <p:cNvPr id="871" name="Shape 871"/>
          <p:cNvSpPr/>
          <p:nvPr/>
        </p:nvSpPr>
        <p:spPr>
          <a:xfrm>
            <a:off x="963168" y="1963551"/>
            <a:ext cx="2066604" cy="1105200"/>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tx2">
                    <a:lumMod val="25000"/>
                  </a:schemeClr>
                </a:solidFill>
                <a:latin typeface="Merriweather" panose="020B0604020202020204" charset="0"/>
              </a:rPr>
              <a:t>Una oferta de servicios muy destacada</a:t>
            </a:r>
          </a:p>
        </p:txBody>
      </p:sp>
      <p:sp>
        <p:nvSpPr>
          <p:cNvPr id="872" name="Shape 872"/>
          <p:cNvSpPr txBox="1"/>
          <p:nvPr/>
        </p:nvSpPr>
        <p:spPr>
          <a:xfrm>
            <a:off x="3358523" y="1812461"/>
            <a:ext cx="7845923" cy="1249799"/>
          </a:xfrm>
          <a:prstGeom prst="rect">
            <a:avLst/>
          </a:prstGeom>
          <a:noFill/>
          <a:ln>
            <a:noFill/>
          </a:ln>
        </p:spPr>
        <p:txBody>
          <a:bodyPr lIns="91425" tIns="91425" rIns="91425" bIns="91425" anchor="t" anchorCtr="0">
            <a:noAutofit/>
          </a:bodyPr>
          <a:lstStyle/>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VOD, Apps, grabador, Últimos 7 Días, </a:t>
            </a:r>
            <a:r>
              <a:rPr lang="es-ES" sz="1200" dirty="0" err="1">
                <a:solidFill>
                  <a:schemeClr val="tx2">
                    <a:lumMod val="25000"/>
                  </a:schemeClr>
                </a:solidFill>
                <a:latin typeface="Lato"/>
                <a:ea typeface="Lato"/>
                <a:cs typeface="Lato"/>
                <a:sym typeface="Lato"/>
              </a:rPr>
              <a:t>download</a:t>
            </a:r>
            <a:r>
              <a:rPr lang="es-ES" sz="1200" dirty="0">
                <a:solidFill>
                  <a:schemeClr val="tx2">
                    <a:lumMod val="25000"/>
                  </a:schemeClr>
                </a:solidFill>
                <a:latin typeface="Lato"/>
                <a:ea typeface="Lato"/>
                <a:cs typeface="Lato"/>
                <a:sym typeface="Lato"/>
              </a:rPr>
              <a:t> </a:t>
            </a:r>
            <a:r>
              <a:rPr lang="es-ES" sz="1200" dirty="0" err="1">
                <a:solidFill>
                  <a:schemeClr val="tx2">
                    <a:lumMod val="25000"/>
                  </a:schemeClr>
                </a:solidFill>
                <a:latin typeface="Lato"/>
                <a:ea typeface="Lato"/>
                <a:cs typeface="Lato"/>
                <a:sym typeface="Lato"/>
              </a:rPr>
              <a:t>to</a:t>
            </a:r>
            <a:r>
              <a:rPr lang="es-ES" sz="1200" dirty="0">
                <a:solidFill>
                  <a:schemeClr val="tx2">
                    <a:lumMod val="25000"/>
                  </a:schemeClr>
                </a:solidFill>
                <a:latin typeface="Lato"/>
                <a:ea typeface="Lato"/>
                <a:cs typeface="Lato"/>
                <a:sym typeface="Lato"/>
              </a:rPr>
              <a:t> </a:t>
            </a:r>
            <a:r>
              <a:rPr lang="es-ES" sz="1200" dirty="0" err="1">
                <a:solidFill>
                  <a:schemeClr val="tx2">
                    <a:lumMod val="25000"/>
                  </a:schemeClr>
                </a:solidFill>
                <a:latin typeface="Lato"/>
                <a:ea typeface="Lato"/>
                <a:cs typeface="Lato"/>
                <a:sym typeface="Lato"/>
              </a:rPr>
              <a:t>play</a:t>
            </a:r>
            <a:r>
              <a:rPr lang="es-ES" sz="1200" dirty="0">
                <a:solidFill>
                  <a:schemeClr val="tx2">
                    <a:lumMod val="25000"/>
                  </a:schemeClr>
                </a:solidFill>
                <a:latin typeface="Lato"/>
                <a:ea typeface="Lato"/>
                <a:cs typeface="Lato"/>
                <a:sym typeface="Lato"/>
              </a:rPr>
              <a:t>, V.O....  aunque conocidos de manera desigual, dan soporte a que el cliente haga un consumo de contenidos como quiera. </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El conjunto modifica la forma de ver contenidos: se valora la comodidad y el dejar de ser dependiente del lineal. </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Destaca especialmente la app de Smart TV como un acceso a la oferta de contenidos que proporciona una mejor experiencia que el interfaz del </a:t>
            </a:r>
            <a:r>
              <a:rPr lang="es-ES" sz="1200" dirty="0" err="1">
                <a:solidFill>
                  <a:schemeClr val="tx2">
                    <a:lumMod val="25000"/>
                  </a:schemeClr>
                </a:solidFill>
                <a:latin typeface="Lato"/>
                <a:ea typeface="Lato"/>
                <a:cs typeface="Lato"/>
                <a:sym typeface="Lato"/>
              </a:rPr>
              <a:t>desco</a:t>
            </a:r>
            <a:r>
              <a:rPr lang="es-ES" sz="1200" dirty="0">
                <a:solidFill>
                  <a:schemeClr val="tx2">
                    <a:lumMod val="25000"/>
                  </a:schemeClr>
                </a:solidFill>
                <a:latin typeface="Lato"/>
                <a:ea typeface="Lato"/>
                <a:cs typeface="Lato"/>
                <a:sym typeface="Lato"/>
              </a:rPr>
              <a:t>. </a:t>
            </a:r>
          </a:p>
        </p:txBody>
      </p:sp>
      <p:sp>
        <p:nvSpPr>
          <p:cNvPr id="873" name="Shape 873"/>
          <p:cNvSpPr txBox="1"/>
          <p:nvPr/>
        </p:nvSpPr>
        <p:spPr>
          <a:xfrm>
            <a:off x="3358524" y="4099226"/>
            <a:ext cx="8467716" cy="1406699"/>
          </a:xfrm>
          <a:prstGeom prst="rect">
            <a:avLst/>
          </a:prstGeom>
          <a:noFill/>
          <a:ln>
            <a:noFill/>
          </a:ln>
        </p:spPr>
        <p:txBody>
          <a:bodyPr lIns="91425" tIns="91425" rIns="91425" bIns="91425" anchor="t" anchorCtr="0">
            <a:noAutofit/>
          </a:bodyPr>
          <a:lstStyle/>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Todos los clientes encuentran un contenido relevante para los miembros del hogar y ellos mismos: </a:t>
            </a:r>
          </a:p>
          <a:p>
            <a:pPr marL="914400" lvl="1"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Fútbol y otros deportes</a:t>
            </a:r>
          </a:p>
          <a:p>
            <a:pPr marL="914400" lvl="1"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Series actuales,  de amplio interés y con temporadas completas</a:t>
            </a:r>
          </a:p>
          <a:p>
            <a:pPr marL="914400" lvl="1"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Cine de estreno</a:t>
            </a:r>
          </a:p>
          <a:p>
            <a:pPr marL="914400" lvl="1"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Canales especializados.</a:t>
            </a:r>
          </a:p>
        </p:txBody>
      </p:sp>
      <p:sp>
        <p:nvSpPr>
          <p:cNvPr id="874" name="Shape 874"/>
          <p:cNvSpPr/>
          <p:nvPr/>
        </p:nvSpPr>
        <p:spPr>
          <a:xfrm>
            <a:off x="1011323" y="4195262"/>
            <a:ext cx="2066604" cy="771600"/>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tx2">
                    <a:lumMod val="25000"/>
                  </a:schemeClr>
                </a:solidFill>
                <a:latin typeface="Merriweather" panose="020B0604020202020204" charset="0"/>
              </a:rPr>
              <a:t>Casi todos los contenidos relevantes</a:t>
            </a:r>
          </a:p>
        </p:txBody>
      </p:sp>
      <p:sp>
        <p:nvSpPr>
          <p:cNvPr id="875" name="Shape 875"/>
          <p:cNvSpPr txBox="1"/>
          <p:nvPr/>
        </p:nvSpPr>
        <p:spPr>
          <a:xfrm>
            <a:off x="4335335" y="3423937"/>
            <a:ext cx="5892300" cy="415200"/>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rgbClr val="90AC2B"/>
                </a:solidFill>
                <a:latin typeface="Lato"/>
                <a:ea typeface="Lato"/>
                <a:cs typeface="Lato"/>
                <a:sym typeface="Lato"/>
              </a:rPr>
              <a:t>“Comodidad” “Libertad”  </a:t>
            </a:r>
          </a:p>
        </p:txBody>
      </p:sp>
      <p:sp>
        <p:nvSpPr>
          <p:cNvPr id="876" name="Shape 876"/>
          <p:cNvSpPr/>
          <p:nvPr/>
        </p:nvSpPr>
        <p:spPr>
          <a:xfrm>
            <a:off x="1999619" y="5818475"/>
            <a:ext cx="8424407" cy="415200"/>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b="1" dirty="0">
                <a:solidFill>
                  <a:schemeClr val="accent3"/>
                </a:solidFill>
                <a:latin typeface="Merriweather" panose="020B0604020202020204" charset="0"/>
                <a:ea typeface="Lato"/>
                <a:cs typeface="Lato"/>
                <a:sym typeface="Lato"/>
              </a:rPr>
              <a:t>Una oferta que transmite una gran relación calidad / precio y que fideliza al conjunto. </a:t>
            </a:r>
          </a:p>
        </p:txBody>
      </p:sp>
      <p:pic>
        <p:nvPicPr>
          <p:cNvPr id="18" name="Picture 2" descr="TV Vector art Free Vecto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43259" y="3456132"/>
            <a:ext cx="537126" cy="35080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ector recto 19"/>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21" name="Rombo 20"/>
          <p:cNvSpPr/>
          <p:nvPr/>
        </p:nvSpPr>
        <p:spPr>
          <a:xfrm>
            <a:off x="891254" y="2372088"/>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ombo 4"/>
          <p:cNvSpPr/>
          <p:nvPr/>
        </p:nvSpPr>
        <p:spPr>
          <a:xfrm>
            <a:off x="1013174" y="1578404"/>
            <a:ext cx="1991512" cy="180682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ombo 26"/>
          <p:cNvSpPr/>
          <p:nvPr/>
        </p:nvSpPr>
        <p:spPr>
          <a:xfrm>
            <a:off x="1041591" y="3611751"/>
            <a:ext cx="1991512" cy="180682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ombo 27"/>
          <p:cNvSpPr/>
          <p:nvPr/>
        </p:nvSpPr>
        <p:spPr>
          <a:xfrm>
            <a:off x="2823179" y="2373217"/>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ombo 29"/>
          <p:cNvSpPr/>
          <p:nvPr/>
        </p:nvSpPr>
        <p:spPr>
          <a:xfrm>
            <a:off x="933926" y="4389864"/>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ombo 30"/>
          <p:cNvSpPr/>
          <p:nvPr/>
        </p:nvSpPr>
        <p:spPr>
          <a:xfrm>
            <a:off x="2878043" y="4403185"/>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3"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979" y="93387"/>
            <a:ext cx="385900" cy="6404949"/>
          </a:xfrm>
          <a:prstGeom prst="rect">
            <a:avLst/>
          </a:prstGeom>
          <a:noFill/>
          <a:extLst>
            <a:ext uri="{909E8E84-426E-40DD-AFC4-6F175D3DCCD1}">
              <a14:hiddenFill xmlns:a14="http://schemas.microsoft.com/office/drawing/2010/main">
                <a:solidFill>
                  <a:srgbClr val="FFFFFF"/>
                </a:solidFill>
              </a14:hiddenFill>
            </a:ext>
          </a:extLst>
        </p:spPr>
      </p:pic>
      <p:pic>
        <p:nvPicPr>
          <p:cNvPr id="22" name="Shape 86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818798" y="1341669"/>
            <a:ext cx="1377900" cy="35635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p:nvPr/>
        </p:nvSpPr>
        <p:spPr>
          <a:xfrm>
            <a:off x="780288" y="367061"/>
            <a:ext cx="10444319" cy="415200"/>
          </a:xfrm>
          <a:prstGeom prst="rect">
            <a:avLst/>
          </a:prstGeom>
          <a:noFill/>
          <a:ln>
            <a:noFill/>
          </a:ln>
        </p:spPr>
        <p:txBody>
          <a:bodyPr lIns="91425" tIns="91425" rIns="91425" bIns="91425" anchor="t" anchorCtr="0">
            <a:noAutofit/>
          </a:bodyPr>
          <a:lstStyle/>
          <a:p>
            <a:pPr>
              <a:buClr>
                <a:srgbClr val="382A2A"/>
              </a:buClr>
              <a:buSzPct val="25000"/>
            </a:pPr>
            <a:r>
              <a:rPr lang="es-ES" sz="2400" b="1" dirty="0">
                <a:solidFill>
                  <a:schemeClr val="tx2">
                    <a:lumMod val="25000"/>
                  </a:schemeClr>
                </a:solidFill>
                <a:latin typeface="Merriweather"/>
                <a:ea typeface="Merriweather"/>
                <a:cs typeface="Merriweather"/>
                <a:sym typeface="Merriweather"/>
              </a:rPr>
              <a:t>El canal Cero recibe valoraciones positivas de contenidos y estilo</a:t>
            </a:r>
          </a:p>
        </p:txBody>
      </p:sp>
      <p:sp>
        <p:nvSpPr>
          <p:cNvPr id="907" name="Shape 907"/>
          <p:cNvSpPr/>
          <p:nvPr/>
        </p:nvSpPr>
        <p:spPr>
          <a:xfrm>
            <a:off x="1542947" y="2181808"/>
            <a:ext cx="1725819" cy="6860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tx2">
                    <a:lumMod val="25000"/>
                  </a:schemeClr>
                </a:solidFill>
                <a:latin typeface="Merriweather" panose="020B0604020202020204" charset="0"/>
              </a:rPr>
              <a:t>La herencia presente  de Canal + </a:t>
            </a:r>
          </a:p>
        </p:txBody>
      </p:sp>
      <p:sp>
        <p:nvSpPr>
          <p:cNvPr id="908" name="Shape 908"/>
          <p:cNvSpPr txBox="1"/>
          <p:nvPr/>
        </p:nvSpPr>
        <p:spPr>
          <a:xfrm>
            <a:off x="3822529" y="1892039"/>
            <a:ext cx="6430943" cy="1548299"/>
          </a:xfrm>
          <a:prstGeom prst="rect">
            <a:avLst/>
          </a:prstGeom>
          <a:noFill/>
          <a:ln>
            <a:noFill/>
          </a:ln>
        </p:spPr>
        <p:txBody>
          <a:bodyPr lIns="91425" tIns="91425" rIns="91425" bIns="91425" anchor="t" anchorCtr="0">
            <a:noAutofit/>
          </a:bodyPr>
          <a:lstStyle/>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Por tipos de contenidos, el estilo del canal, el lenguaje utilizado, los presentadores: todo ello remite con claridad al histórico de Canal +. </a:t>
            </a:r>
          </a:p>
          <a:p>
            <a:pPr marL="457200" indent="-304800">
              <a:lnSpc>
                <a:spcPct val="115000"/>
              </a:lnSpc>
              <a:buClr>
                <a:schemeClr val="dk1"/>
              </a:buClr>
              <a:buSzPct val="100000"/>
              <a:buFont typeface="Lato"/>
              <a:buChar char="●"/>
            </a:pPr>
            <a:endParaRPr lang="es-ES" sz="1200" dirty="0">
              <a:solidFill>
                <a:schemeClr val="tx2">
                  <a:lumMod val="25000"/>
                </a:schemeClr>
              </a:solidFill>
              <a:latin typeface="Lato"/>
              <a:ea typeface="Lato"/>
              <a:cs typeface="Lato"/>
              <a:sym typeface="Lato"/>
            </a:endParaRP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Se valora su presencia como un contenido diferencial de la plataforma y un canal lineal de mayor valor que lo disponible en TDT. </a:t>
            </a:r>
          </a:p>
        </p:txBody>
      </p:sp>
      <p:sp>
        <p:nvSpPr>
          <p:cNvPr id="909" name="Shape 909"/>
          <p:cNvSpPr/>
          <p:nvPr/>
        </p:nvSpPr>
        <p:spPr>
          <a:xfrm>
            <a:off x="1222078" y="4757674"/>
            <a:ext cx="10067714" cy="827700"/>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b="1" dirty="0">
                <a:solidFill>
                  <a:schemeClr val="accent3"/>
                </a:solidFill>
                <a:latin typeface="Merriweather" panose="020B0604020202020204" charset="0"/>
                <a:ea typeface="Lato"/>
                <a:cs typeface="Lato"/>
                <a:sym typeface="Lato"/>
              </a:rPr>
              <a:t>Los abonados la identifican como la herencia de Canal +: su oferta de contenidos y servicio ya ha sido integrada plenamente dentro de la segunda. </a:t>
            </a:r>
          </a:p>
        </p:txBody>
      </p:sp>
      <p:pic>
        <p:nvPicPr>
          <p:cNvPr id="910" name="Shape 9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3685" y="1212159"/>
            <a:ext cx="882649" cy="882649"/>
          </a:xfrm>
          <a:prstGeom prst="rect">
            <a:avLst/>
          </a:prstGeom>
          <a:noFill/>
          <a:ln>
            <a:noFill/>
          </a:ln>
        </p:spPr>
      </p:pic>
      <p:sp>
        <p:nvSpPr>
          <p:cNvPr id="911" name="Shape 911"/>
          <p:cNvSpPr txBox="1"/>
          <p:nvPr/>
        </p:nvSpPr>
        <p:spPr>
          <a:xfrm>
            <a:off x="5413248" y="3399952"/>
            <a:ext cx="3956886" cy="1150163"/>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rgbClr val="90AC2B"/>
                </a:solidFill>
                <a:latin typeface="Lato"/>
                <a:ea typeface="Lato"/>
                <a:cs typeface="Lato"/>
                <a:sym typeface="Lato"/>
              </a:rPr>
              <a:t>“Leitmotiv” “El día después” </a:t>
            </a:r>
          </a:p>
          <a:p>
            <a:pPr algn="ctr">
              <a:lnSpc>
                <a:spcPct val="115000"/>
              </a:lnSpc>
              <a:buClr>
                <a:srgbClr val="90AC2B"/>
              </a:buClr>
              <a:buSzPct val="25000"/>
            </a:pPr>
            <a:r>
              <a:rPr lang="es-ES" sz="1200" b="1" i="1" dirty="0">
                <a:solidFill>
                  <a:srgbClr val="90AC2B"/>
                </a:solidFill>
                <a:latin typeface="Lato"/>
                <a:ea typeface="Lato"/>
                <a:cs typeface="Lato"/>
                <a:sym typeface="Lato"/>
              </a:rPr>
              <a:t>“Me recuerda a Canal+, que estaba más basado en inquietudes, no hay programas de relleno” </a:t>
            </a:r>
          </a:p>
          <a:p>
            <a:pPr algn="ctr">
              <a:lnSpc>
                <a:spcPct val="115000"/>
              </a:lnSpc>
              <a:buClr>
                <a:srgbClr val="90AC2B"/>
              </a:buClr>
              <a:buSzPct val="25000"/>
            </a:pPr>
            <a:r>
              <a:rPr lang="es-ES" sz="1200" b="1" i="1" dirty="0">
                <a:solidFill>
                  <a:srgbClr val="90AC2B"/>
                </a:solidFill>
                <a:latin typeface="Lato"/>
                <a:ea typeface="Lato"/>
                <a:cs typeface="Lato"/>
                <a:sym typeface="Lato"/>
              </a:rPr>
              <a:t>“Siempre hay algo que te llama”  </a:t>
            </a:r>
          </a:p>
        </p:txBody>
      </p:sp>
      <p:sp>
        <p:nvSpPr>
          <p:cNvPr id="912" name="Shape 912"/>
          <p:cNvSpPr txBox="1"/>
          <p:nvPr/>
        </p:nvSpPr>
        <p:spPr>
          <a:xfrm>
            <a:off x="6919464" y="5532980"/>
            <a:ext cx="2324358" cy="570224"/>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rgbClr val="90AC2B"/>
                </a:solidFill>
                <a:latin typeface="Lato"/>
                <a:ea typeface="Lato"/>
                <a:cs typeface="Lato"/>
                <a:sym typeface="Lato"/>
              </a:rPr>
              <a:t>“Movistar+ es más grande y ha integrado lo que era Canal+”  </a:t>
            </a:r>
          </a:p>
        </p:txBody>
      </p:sp>
      <p:pic>
        <p:nvPicPr>
          <p:cNvPr id="20" name="Picture 2" descr="TV Vector art Free Vecto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94914" y="3539777"/>
            <a:ext cx="537126" cy="35080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V Vector art Free Vecto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82338" y="5672374"/>
            <a:ext cx="537126" cy="350809"/>
          </a:xfrm>
          <a:prstGeom prst="rect">
            <a:avLst/>
          </a:prstGeom>
          <a:noFill/>
          <a:extLst>
            <a:ext uri="{909E8E84-426E-40DD-AFC4-6F175D3DCCD1}">
              <a14:hiddenFill xmlns:a14="http://schemas.microsoft.com/office/drawing/2010/main">
                <a:solidFill>
                  <a:srgbClr val="FFFFFF"/>
                </a:solidFill>
              </a14:hiddenFill>
            </a:ext>
          </a:extLst>
        </p:spPr>
      </p:pic>
      <p:sp>
        <p:nvSpPr>
          <p:cNvPr id="22" name="Rombo 21"/>
          <p:cNvSpPr/>
          <p:nvPr/>
        </p:nvSpPr>
        <p:spPr>
          <a:xfrm>
            <a:off x="1407351" y="1551303"/>
            <a:ext cx="1991512" cy="180682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ombo 22"/>
          <p:cNvSpPr/>
          <p:nvPr/>
        </p:nvSpPr>
        <p:spPr>
          <a:xfrm>
            <a:off x="1299686" y="2329416"/>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ombo 23"/>
          <p:cNvSpPr/>
          <p:nvPr/>
        </p:nvSpPr>
        <p:spPr>
          <a:xfrm>
            <a:off x="3243803" y="2342737"/>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6"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1979" y="93387"/>
            <a:ext cx="385900" cy="6404949"/>
          </a:xfrm>
          <a:prstGeom prst="rect">
            <a:avLst/>
          </a:prstGeom>
          <a:noFill/>
          <a:extLst>
            <a:ext uri="{909E8E84-426E-40DD-AFC4-6F175D3DCCD1}">
              <a14:hiddenFill xmlns:a14="http://schemas.microsoft.com/office/drawing/2010/main">
                <a:solidFill>
                  <a:srgbClr val="FFFFFF"/>
                </a:solidFill>
              </a14:hiddenFill>
            </a:ext>
          </a:extLst>
        </p:spPr>
      </p:pic>
      <p:pic>
        <p:nvPicPr>
          <p:cNvPr id="17" name="Shape 86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818798" y="1341669"/>
            <a:ext cx="1377900" cy="35635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8" name="Shape 578"/>
          <p:cNvSpPr txBox="1">
            <a:spLocks noGrp="1"/>
          </p:cNvSpPr>
          <p:nvPr>
            <p:ph type="sldNum" idx="12"/>
          </p:nvPr>
        </p:nvSpPr>
        <p:spPr>
          <a:xfrm>
            <a:off x="10080791" y="6333134"/>
            <a:ext cx="548699" cy="524699"/>
          </a:xfrm>
          <a:prstGeom prst="rect">
            <a:avLst/>
          </a:prstGeom>
          <a:noFill/>
          <a:ln>
            <a:noFill/>
          </a:ln>
        </p:spPr>
        <p:txBody>
          <a:bodyPr lIns="91425" tIns="91425" rIns="91425" bIns="91425" anchor="ctr" anchorCtr="0">
            <a:noAutofit/>
          </a:bodyPr>
          <a:lstStyle/>
          <a:p>
            <a:pPr>
              <a:buClr>
                <a:srgbClr val="000000"/>
              </a:buClr>
              <a:buSzPct val="25000"/>
            </a:pPr>
            <a:fld id="{00000000-1234-1234-1234-123412341234}" type="slidenum">
              <a:rPr lang="es-ES"/>
              <a:pPr>
                <a:buClr>
                  <a:srgbClr val="000000"/>
                </a:buClr>
                <a:buSzPct val="25000"/>
              </a:pPr>
              <a:t>23</a:t>
            </a:fld>
            <a:endParaRPr lang="es-ES"/>
          </a:p>
        </p:txBody>
      </p:sp>
      <p:sp>
        <p:nvSpPr>
          <p:cNvPr id="9" name="Shape 364"/>
          <p:cNvSpPr txBox="1"/>
          <p:nvPr/>
        </p:nvSpPr>
        <p:spPr>
          <a:xfrm>
            <a:off x="5010912" y="2965914"/>
            <a:ext cx="4940577" cy="625499"/>
          </a:xfrm>
          <a:prstGeom prst="rect">
            <a:avLst/>
          </a:prstGeom>
          <a:noFill/>
          <a:ln>
            <a:noFill/>
          </a:ln>
        </p:spPr>
        <p:txBody>
          <a:bodyPr lIns="91425" tIns="91425" rIns="91425" bIns="91425" anchor="b" anchorCtr="0">
            <a:noAutofit/>
          </a:bodyPr>
          <a:lstStyle/>
          <a:p>
            <a:r>
              <a:rPr lang="es-ES_tradnl" sz="2400" b="1" dirty="0">
                <a:solidFill>
                  <a:schemeClr val="tx1">
                    <a:lumMod val="75000"/>
                    <a:lumOff val="25000"/>
                  </a:schemeClr>
                </a:solidFill>
                <a:latin typeface="Merriweather" panose="020B0604020202020204" charset="0"/>
                <a:ea typeface="Lato"/>
                <a:cs typeface="Lato"/>
                <a:sym typeface="Lato"/>
              </a:rPr>
              <a:t>Perfil según el servicio contratado</a:t>
            </a:r>
            <a:endParaRPr lang="es" sz="2400" b="1" dirty="0">
              <a:solidFill>
                <a:schemeClr val="tx1">
                  <a:lumMod val="75000"/>
                  <a:lumOff val="25000"/>
                </a:schemeClr>
              </a:solidFill>
              <a:latin typeface="Merriweather" panose="020B0604020202020204" charset="0"/>
              <a:ea typeface="Lato"/>
              <a:cs typeface="Lato"/>
              <a:sym typeface="Lato"/>
            </a:endParaRPr>
          </a:p>
        </p:txBody>
      </p:sp>
      <p:cxnSp>
        <p:nvCxnSpPr>
          <p:cNvPr id="10" name="Shape 365"/>
          <p:cNvCxnSpPr>
            <a:cxnSpLocks/>
          </p:cNvCxnSpPr>
          <p:nvPr/>
        </p:nvCxnSpPr>
        <p:spPr>
          <a:xfrm>
            <a:off x="4864608" y="3627989"/>
            <a:ext cx="5056401" cy="0"/>
          </a:xfrm>
          <a:prstGeom prst="straightConnector1">
            <a:avLst/>
          </a:prstGeom>
          <a:noFill/>
          <a:ln w="19050" cap="flat" cmpd="sng">
            <a:solidFill>
              <a:schemeClr val="tx2">
                <a:lumMod val="50000"/>
              </a:schemeClr>
            </a:solidFill>
            <a:prstDash val="solid"/>
            <a:round/>
            <a:headEnd type="none" w="lg" len="lg"/>
            <a:tailEnd type="none" w="lg" len="lg"/>
          </a:ln>
        </p:spPr>
      </p:cxnSp>
      <p:sp>
        <p:nvSpPr>
          <p:cNvPr id="11" name="Shape 366"/>
          <p:cNvSpPr txBox="1"/>
          <p:nvPr/>
        </p:nvSpPr>
        <p:spPr>
          <a:xfrm>
            <a:off x="6771434" y="1837746"/>
            <a:ext cx="1007062" cy="948300"/>
          </a:xfrm>
          <a:prstGeom prst="rect">
            <a:avLst/>
          </a:prstGeom>
          <a:noFill/>
          <a:ln>
            <a:noFill/>
          </a:ln>
        </p:spPr>
        <p:txBody>
          <a:bodyPr lIns="91425" tIns="91425" rIns="91425" bIns="91425" anchor="t" anchorCtr="0">
            <a:noAutofit/>
          </a:bodyPr>
          <a:lstStyle/>
          <a:p>
            <a:r>
              <a:rPr lang="es" sz="4000" b="1" dirty="0">
                <a:solidFill>
                  <a:schemeClr val="tx1">
                    <a:lumMod val="75000"/>
                    <a:lumOff val="25000"/>
                  </a:schemeClr>
                </a:solidFill>
                <a:latin typeface="Merriweather" panose="020B0604020202020204" charset="0"/>
                <a:ea typeface="Lato"/>
                <a:cs typeface="Lato"/>
                <a:sym typeface="Lato"/>
              </a:rPr>
              <a:t>2.2</a:t>
            </a:r>
          </a:p>
        </p:txBody>
      </p:sp>
      <p:cxnSp>
        <p:nvCxnSpPr>
          <p:cNvPr id="12" name="Shape 365"/>
          <p:cNvCxnSpPr>
            <a:cxnSpLocks/>
          </p:cNvCxnSpPr>
          <p:nvPr/>
        </p:nvCxnSpPr>
        <p:spPr>
          <a:xfrm>
            <a:off x="4876800" y="3695045"/>
            <a:ext cx="5062497" cy="0"/>
          </a:xfrm>
          <a:prstGeom prst="straightConnector1">
            <a:avLst/>
          </a:prstGeom>
          <a:noFill/>
          <a:ln w="3175" cap="flat" cmpd="sng">
            <a:solidFill>
              <a:schemeClr val="tx2">
                <a:lumMod val="50000"/>
              </a:schemeClr>
            </a:solidFill>
            <a:prstDash val="solid"/>
            <a:round/>
            <a:headEnd type="none" w="lg" len="lg"/>
            <a:tailEnd type="none" w="lg" len="lg"/>
          </a:ln>
        </p:spPr>
      </p:cxnSp>
      <p:cxnSp>
        <p:nvCxnSpPr>
          <p:cNvPr id="13" name="Shape 365"/>
          <p:cNvCxnSpPr>
            <a:cxnSpLocks/>
          </p:cNvCxnSpPr>
          <p:nvPr/>
        </p:nvCxnSpPr>
        <p:spPr>
          <a:xfrm>
            <a:off x="4779264" y="2606177"/>
            <a:ext cx="5141745" cy="0"/>
          </a:xfrm>
          <a:prstGeom prst="straightConnector1">
            <a:avLst/>
          </a:prstGeom>
          <a:noFill/>
          <a:ln w="3175" cap="flat" cmpd="sng">
            <a:solidFill>
              <a:schemeClr val="tx2">
                <a:lumMod val="50000"/>
              </a:schemeClr>
            </a:solidFill>
            <a:prstDash val="solid"/>
            <a:round/>
            <a:headEnd type="none" w="lg" len="lg"/>
            <a:tailEnd type="none" w="lg" len="lg"/>
          </a:ln>
        </p:spPr>
      </p:cxnSp>
      <p:pic>
        <p:nvPicPr>
          <p:cNvPr id="14"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66"/>
            <a:ext cx="4169664"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3" name="Shape 403"/>
          <p:cNvSpPr txBox="1"/>
          <p:nvPr/>
        </p:nvSpPr>
        <p:spPr>
          <a:xfrm>
            <a:off x="7388787" y="6223840"/>
            <a:ext cx="1664932" cy="296699"/>
          </a:xfrm>
          <a:prstGeom prst="rect">
            <a:avLst/>
          </a:prstGeom>
          <a:noFill/>
          <a:ln>
            <a:noFill/>
          </a:ln>
        </p:spPr>
        <p:txBody>
          <a:bodyPr lIns="91425" tIns="91425" rIns="91425" bIns="91425" anchor="t" anchorCtr="0">
            <a:noAutofit/>
          </a:bodyPr>
          <a:lstStyle/>
          <a:p>
            <a:pPr>
              <a:buClr>
                <a:srgbClr val="382C2B"/>
              </a:buClr>
              <a:buSzPct val="25000"/>
            </a:pPr>
            <a:r>
              <a:rPr lang="es-ES" sz="800" b="1">
                <a:solidFill>
                  <a:srgbClr val="595959"/>
                </a:solidFill>
                <a:latin typeface="Lato"/>
                <a:ea typeface="Lato"/>
                <a:cs typeface="Lato"/>
                <a:sym typeface="Lato"/>
              </a:rPr>
              <a:t>Base: Total (1410)</a:t>
            </a:r>
          </a:p>
        </p:txBody>
      </p:sp>
      <p:sp>
        <p:nvSpPr>
          <p:cNvPr id="404" name="Shape 404"/>
          <p:cNvSpPr txBox="1"/>
          <p:nvPr/>
        </p:nvSpPr>
        <p:spPr>
          <a:xfrm>
            <a:off x="4776323" y="1531842"/>
            <a:ext cx="4295633" cy="415910"/>
          </a:xfrm>
          <a:prstGeom prst="rect">
            <a:avLst/>
          </a:prstGeom>
          <a:noFill/>
          <a:ln w="9525" cap="flat" cmpd="sng">
            <a:solidFill>
              <a:schemeClr val="tx2">
                <a:lumMod val="25000"/>
              </a:schemeClr>
            </a:solidFill>
            <a:prstDash val="solid"/>
            <a:round/>
            <a:headEnd type="none" w="med" len="med"/>
            <a:tailEnd type="none" w="med" len="med"/>
          </a:ln>
        </p:spPr>
        <p:txBody>
          <a:bodyPr lIns="91425" tIns="45700" rIns="91425" bIns="45700" anchor="t" anchorCtr="0">
            <a:noAutofit/>
          </a:bodyPr>
          <a:lstStyle/>
          <a:p>
            <a:pPr algn="ctr">
              <a:buClr>
                <a:schemeClr val="dk2"/>
              </a:buClr>
              <a:buSzPct val="25000"/>
            </a:pPr>
            <a:r>
              <a:rPr lang="es-ES" sz="1050" b="1" dirty="0">
                <a:solidFill>
                  <a:schemeClr val="tx2">
                    <a:lumMod val="25000"/>
                  </a:schemeClr>
                </a:solidFill>
                <a:latin typeface="Lato"/>
                <a:ea typeface="Lato"/>
                <a:cs typeface="Lato"/>
                <a:sym typeface="Lato"/>
              </a:rPr>
              <a:t>Disponen de algún servicio de TV de pago (IPTV u OTT)</a:t>
            </a:r>
            <a:endParaRPr b="1" dirty="0">
              <a:solidFill>
                <a:schemeClr val="tx2">
                  <a:lumMod val="25000"/>
                </a:schemeClr>
              </a:solidFill>
              <a:latin typeface="Lato"/>
              <a:ea typeface="Lato"/>
              <a:cs typeface="Lato"/>
              <a:sym typeface="Lato"/>
            </a:endParaRPr>
          </a:p>
          <a:p>
            <a:pPr algn="ctr">
              <a:buClr>
                <a:schemeClr val="dk2"/>
              </a:buClr>
              <a:buSzPct val="25000"/>
            </a:pPr>
            <a:r>
              <a:rPr lang="es-ES" b="1" dirty="0">
                <a:solidFill>
                  <a:schemeClr val="tx2">
                    <a:lumMod val="25000"/>
                  </a:schemeClr>
                </a:solidFill>
                <a:latin typeface="Lato"/>
                <a:ea typeface="Lato"/>
                <a:cs typeface="Lato"/>
                <a:sym typeface="Lato"/>
              </a:rPr>
              <a:t>51%</a:t>
            </a:r>
          </a:p>
        </p:txBody>
      </p:sp>
      <p:cxnSp>
        <p:nvCxnSpPr>
          <p:cNvPr id="405" name="Shape 405"/>
          <p:cNvCxnSpPr/>
          <p:nvPr/>
        </p:nvCxnSpPr>
        <p:spPr>
          <a:xfrm flipH="1">
            <a:off x="7162388" y="2311301"/>
            <a:ext cx="146010" cy="2113745"/>
          </a:xfrm>
          <a:prstGeom prst="straightConnector1">
            <a:avLst/>
          </a:prstGeom>
          <a:noFill/>
          <a:ln w="9525" cap="flat" cmpd="sng">
            <a:solidFill>
              <a:srgbClr val="7F7F7F"/>
            </a:solidFill>
            <a:prstDash val="dot"/>
            <a:round/>
            <a:headEnd type="none" w="med" len="med"/>
            <a:tailEnd type="none" w="med" len="med"/>
          </a:ln>
        </p:spPr>
      </p:cxnSp>
      <p:cxnSp>
        <p:nvCxnSpPr>
          <p:cNvPr id="406" name="Shape 406"/>
          <p:cNvCxnSpPr/>
          <p:nvPr/>
        </p:nvCxnSpPr>
        <p:spPr>
          <a:xfrm flipH="1">
            <a:off x="7162388" y="4425046"/>
            <a:ext cx="0" cy="1904992"/>
          </a:xfrm>
          <a:prstGeom prst="straightConnector1">
            <a:avLst/>
          </a:prstGeom>
          <a:noFill/>
          <a:ln w="9525" cap="flat" cmpd="sng">
            <a:solidFill>
              <a:srgbClr val="7F7F7F"/>
            </a:solidFill>
            <a:prstDash val="dot"/>
            <a:round/>
            <a:headEnd type="none" w="med" len="med"/>
            <a:tailEnd type="none" w="med" len="med"/>
          </a:ln>
        </p:spPr>
      </p:cxnSp>
      <p:sp>
        <p:nvSpPr>
          <p:cNvPr id="407" name="Shape 407"/>
          <p:cNvSpPr txBox="1"/>
          <p:nvPr/>
        </p:nvSpPr>
        <p:spPr>
          <a:xfrm>
            <a:off x="584322" y="384457"/>
            <a:ext cx="10538380" cy="660227"/>
          </a:xfrm>
          <a:prstGeom prst="rect">
            <a:avLst/>
          </a:prstGeom>
          <a:noFill/>
          <a:ln>
            <a:noFill/>
          </a:ln>
        </p:spPr>
        <p:txBody>
          <a:bodyPr lIns="91425" tIns="91425" rIns="91425" bIns="91425" anchor="t" anchorCtr="0">
            <a:noAutofit/>
          </a:bodyPr>
          <a:lstStyle/>
          <a:p>
            <a:pPr>
              <a:buClr>
                <a:srgbClr val="90AC2B"/>
              </a:buClr>
              <a:buSzPct val="25000"/>
            </a:pPr>
            <a:r>
              <a:rPr lang="es-ES" sz="1700" b="1" dirty="0">
                <a:solidFill>
                  <a:schemeClr val="tx2">
                    <a:lumMod val="25000"/>
                  </a:schemeClr>
                </a:solidFill>
                <a:latin typeface="Merriweather"/>
                <a:ea typeface="Merriweather"/>
                <a:cs typeface="Merriweather"/>
                <a:sym typeface="Merriweather"/>
              </a:rPr>
              <a:t>Al analizar los usuarios de IPTV y OTT realizando grupos excluyentes, se van a evidenciar diferencias marcadas entre los consumidores de las distintas plataformas</a:t>
            </a:r>
          </a:p>
        </p:txBody>
      </p:sp>
      <p:sp>
        <p:nvSpPr>
          <p:cNvPr id="408" name="Shape 408"/>
          <p:cNvSpPr txBox="1"/>
          <p:nvPr/>
        </p:nvSpPr>
        <p:spPr>
          <a:xfrm>
            <a:off x="584322" y="1473328"/>
            <a:ext cx="4341246" cy="307731"/>
          </a:xfrm>
          <a:prstGeom prst="rect">
            <a:avLst/>
          </a:prstGeom>
          <a:noFill/>
          <a:ln>
            <a:noFill/>
          </a:ln>
        </p:spPr>
        <p:txBody>
          <a:bodyPr lIns="91425" tIns="91425" rIns="91425" bIns="91425" anchor="t" anchorCtr="0">
            <a:noAutofit/>
          </a:bodyPr>
          <a:lstStyle/>
          <a:p>
            <a:pPr>
              <a:buClr>
                <a:srgbClr val="382A2A"/>
              </a:buClr>
              <a:buSzPct val="25000"/>
            </a:pPr>
            <a:r>
              <a:rPr lang="es-ES" sz="1200" b="1" dirty="0">
                <a:solidFill>
                  <a:schemeClr val="tx2">
                    <a:lumMod val="25000"/>
                  </a:schemeClr>
                </a:solidFill>
                <a:latin typeface="Merriweather"/>
                <a:ea typeface="Merriweather"/>
                <a:cs typeface="Merriweather"/>
                <a:sym typeface="Merriweather"/>
              </a:rPr>
              <a:t>Reparto excluyente de tipología de clientes de servicios de televisión de pago</a:t>
            </a:r>
          </a:p>
        </p:txBody>
      </p:sp>
      <p:graphicFrame>
        <p:nvGraphicFramePr>
          <p:cNvPr id="14" name="Gráfico 13"/>
          <p:cNvGraphicFramePr/>
          <p:nvPr>
            <p:extLst>
              <p:ext uri="{D42A27DB-BD31-4B8C-83A1-F6EECF244321}">
                <p14:modId xmlns:p14="http://schemas.microsoft.com/office/powerpoint/2010/main" val="2614428134"/>
              </p:ext>
            </p:extLst>
          </p:nvPr>
        </p:nvGraphicFramePr>
        <p:xfrm>
          <a:off x="1419302" y="2209325"/>
          <a:ext cx="7730743" cy="5169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Conector recto 14"/>
          <p:cNvCxnSpPr>
            <a:cxnSpLocks/>
          </p:cNvCxnSpPr>
          <p:nvPr/>
        </p:nvCxnSpPr>
        <p:spPr>
          <a:xfrm flipH="1">
            <a:off x="7162389" y="2311300"/>
            <a:ext cx="146010" cy="2113746"/>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4342016" y="5123609"/>
            <a:ext cx="1289549" cy="230832"/>
          </a:xfrm>
          <a:prstGeom prst="rect">
            <a:avLst/>
          </a:prstGeom>
          <a:noFill/>
        </p:spPr>
        <p:txBody>
          <a:bodyPr wrap="square" rtlCol="0">
            <a:spAutoFit/>
          </a:bodyPr>
          <a:lstStyle/>
          <a:p>
            <a:pPr algn="ctr"/>
            <a:r>
              <a:rPr lang="es-ES" sz="900" b="1" dirty="0">
                <a:solidFill>
                  <a:schemeClr val="accent4">
                    <a:lumMod val="50000"/>
                  </a:schemeClr>
                </a:solidFill>
                <a:latin typeface="Lato" panose="020B0604020202020204" charset="0"/>
              </a:rPr>
              <a:t>EXCLUSIVOS  IPTV</a:t>
            </a:r>
          </a:p>
        </p:txBody>
      </p:sp>
      <p:sp>
        <p:nvSpPr>
          <p:cNvPr id="17" name="CuadroTexto 16"/>
          <p:cNvSpPr txBox="1"/>
          <p:nvPr/>
        </p:nvSpPr>
        <p:spPr>
          <a:xfrm>
            <a:off x="3421218" y="3651078"/>
            <a:ext cx="2094685" cy="369332"/>
          </a:xfrm>
          <a:prstGeom prst="rect">
            <a:avLst/>
          </a:prstGeom>
          <a:noFill/>
        </p:spPr>
        <p:txBody>
          <a:bodyPr wrap="square" rtlCol="0">
            <a:spAutoFit/>
          </a:bodyPr>
          <a:lstStyle/>
          <a:p>
            <a:pPr algn="ctr"/>
            <a:r>
              <a:rPr lang="es-ES" sz="900" b="1" dirty="0">
                <a:solidFill>
                  <a:srgbClr val="00B050"/>
                </a:solidFill>
                <a:latin typeface="Lato" panose="020B0604020202020204" charset="0"/>
              </a:rPr>
              <a:t>EXCLUSIVOS OTT</a:t>
            </a:r>
          </a:p>
          <a:p>
            <a:pPr algn="ctr"/>
            <a:endParaRPr lang="es-ES" sz="900" b="1" dirty="0">
              <a:solidFill>
                <a:srgbClr val="00B050"/>
              </a:solidFill>
              <a:latin typeface="Lato" panose="020B0604020202020204" charset="0"/>
            </a:endParaRPr>
          </a:p>
        </p:txBody>
      </p:sp>
      <p:sp>
        <p:nvSpPr>
          <p:cNvPr id="18" name="CuadroTexto 17"/>
          <p:cNvSpPr txBox="1"/>
          <p:nvPr/>
        </p:nvSpPr>
        <p:spPr>
          <a:xfrm>
            <a:off x="5117965" y="2376018"/>
            <a:ext cx="1460290" cy="400110"/>
          </a:xfrm>
          <a:prstGeom prst="rect">
            <a:avLst/>
          </a:prstGeom>
          <a:noFill/>
        </p:spPr>
        <p:txBody>
          <a:bodyPr wrap="square" rtlCol="0">
            <a:spAutoFit/>
          </a:bodyPr>
          <a:lstStyle/>
          <a:p>
            <a:pPr algn="ctr"/>
            <a:r>
              <a:rPr lang="es-ES" sz="900" b="1" dirty="0">
                <a:solidFill>
                  <a:schemeClr val="accent3"/>
                </a:solidFill>
                <a:latin typeface="Lato" panose="020B0604020202020204" charset="0"/>
              </a:rPr>
              <a:t>IPTV + OTT</a:t>
            </a:r>
          </a:p>
          <a:p>
            <a:pPr algn="ctr"/>
            <a:endParaRPr lang="es-ES" sz="1100" b="1" dirty="0">
              <a:solidFill>
                <a:schemeClr val="accent3"/>
              </a:solidFill>
              <a:latin typeface="Lato" panose="020B0604020202020204" charset="0"/>
            </a:endParaRPr>
          </a:p>
        </p:txBody>
      </p:sp>
      <p:sp>
        <p:nvSpPr>
          <p:cNvPr id="19" name="CuadroTexto 18"/>
          <p:cNvSpPr txBox="1"/>
          <p:nvPr/>
        </p:nvSpPr>
        <p:spPr>
          <a:xfrm>
            <a:off x="7708469" y="2137493"/>
            <a:ext cx="1061171" cy="646331"/>
          </a:xfrm>
          <a:prstGeom prst="rect">
            <a:avLst/>
          </a:prstGeom>
          <a:noFill/>
        </p:spPr>
        <p:txBody>
          <a:bodyPr wrap="square" rtlCol="0">
            <a:spAutoFit/>
          </a:bodyPr>
          <a:lstStyle/>
          <a:p>
            <a:pPr algn="ctr"/>
            <a:r>
              <a:rPr lang="es-ES" sz="900" b="1" dirty="0">
                <a:solidFill>
                  <a:schemeClr val="accent4">
                    <a:lumMod val="75000"/>
                  </a:schemeClr>
                </a:solidFill>
                <a:latin typeface="Lato" panose="020B0604020202020204" charset="0"/>
              </a:rPr>
              <a:t>SIN SERVICIOS DE PAGO</a:t>
            </a:r>
          </a:p>
          <a:p>
            <a:pPr algn="ctr"/>
            <a:endParaRPr lang="es-ES" sz="900" b="1" dirty="0">
              <a:solidFill>
                <a:schemeClr val="accent4">
                  <a:lumMod val="75000"/>
                </a:schemeClr>
              </a:solidFill>
              <a:latin typeface="Lato" panose="020B0604020202020204" charset="0"/>
            </a:endParaRPr>
          </a:p>
          <a:p>
            <a:pPr algn="ctr"/>
            <a:endParaRPr lang="es-ES" sz="900" b="1" dirty="0">
              <a:solidFill>
                <a:schemeClr val="accent4">
                  <a:lumMod val="75000"/>
                </a:schemeClr>
              </a:solidFill>
              <a:latin typeface="Lato" panose="020B0604020202020204" charset="0"/>
            </a:endParaRPr>
          </a:p>
        </p:txBody>
      </p:sp>
      <p:cxnSp>
        <p:nvCxnSpPr>
          <p:cNvPr id="20" name="Conector recto 19"/>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21"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784430" y="93386"/>
            <a:ext cx="407570" cy="676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611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7" name="Shape 587"/>
          <p:cNvSpPr txBox="1"/>
          <p:nvPr/>
        </p:nvSpPr>
        <p:spPr>
          <a:xfrm>
            <a:off x="559459" y="286095"/>
            <a:ext cx="10578234" cy="660227"/>
          </a:xfrm>
          <a:prstGeom prst="rect">
            <a:avLst/>
          </a:prstGeom>
          <a:noFill/>
          <a:ln>
            <a:noFill/>
          </a:ln>
        </p:spPr>
        <p:txBody>
          <a:bodyPr lIns="91425" tIns="91425" rIns="91425" bIns="91425" anchor="t" anchorCtr="0">
            <a:noAutofit/>
          </a:bodyPr>
          <a:lstStyle/>
          <a:p>
            <a:pPr>
              <a:buClr>
                <a:srgbClr val="90AC2B"/>
              </a:buClr>
              <a:buSzPct val="25000"/>
            </a:pPr>
            <a:r>
              <a:rPr lang="es-ES" sz="1700" b="1" dirty="0">
                <a:solidFill>
                  <a:schemeClr val="tx2">
                    <a:lumMod val="25000"/>
                  </a:schemeClr>
                </a:solidFill>
                <a:latin typeface="Merriweather"/>
                <a:ea typeface="Merriweather"/>
                <a:cs typeface="Merriweather"/>
                <a:sym typeface="Merriweather"/>
              </a:rPr>
              <a:t>Los consumidores de </a:t>
            </a:r>
            <a:r>
              <a:rPr lang="es-ES" sz="1700" b="1" dirty="0" err="1">
                <a:solidFill>
                  <a:schemeClr val="tx2">
                    <a:lumMod val="25000"/>
                  </a:schemeClr>
                </a:solidFill>
                <a:latin typeface="Merriweather"/>
                <a:ea typeface="Merriweather"/>
                <a:cs typeface="Merriweather"/>
                <a:sym typeface="Merriweather"/>
              </a:rPr>
              <a:t>OTTs</a:t>
            </a:r>
            <a:r>
              <a:rPr lang="es-ES" sz="1700" b="1" dirty="0">
                <a:solidFill>
                  <a:schemeClr val="tx2">
                    <a:lumMod val="25000"/>
                  </a:schemeClr>
                </a:solidFill>
                <a:latin typeface="Merriweather"/>
                <a:ea typeface="Merriweather"/>
                <a:cs typeface="Merriweather"/>
                <a:sym typeface="Merriweather"/>
              </a:rPr>
              <a:t> exclusivos es un perfil más joven y masculino que aquellos que disponen de IPTV + OTT. </a:t>
            </a:r>
            <a:r>
              <a:rPr lang="es-ES" sz="1700" dirty="0">
                <a:solidFill>
                  <a:schemeClr val="tx2">
                    <a:lumMod val="25000"/>
                  </a:schemeClr>
                </a:solidFill>
                <a:latin typeface="Merriweather"/>
                <a:ea typeface="Merriweather"/>
                <a:cs typeface="Merriweather"/>
                <a:sym typeface="Merriweather"/>
              </a:rPr>
              <a:t>Esta diferencia se ve incrementada al compararla con aquellos que son usuarios de IPTV exclusivamente.</a:t>
            </a:r>
          </a:p>
        </p:txBody>
      </p:sp>
      <p:sp>
        <p:nvSpPr>
          <p:cNvPr id="588" name="Shape 588"/>
          <p:cNvSpPr/>
          <p:nvPr/>
        </p:nvSpPr>
        <p:spPr>
          <a:xfrm>
            <a:off x="2922616" y="1607224"/>
            <a:ext cx="1211741" cy="1105450"/>
          </a:xfrm>
          <a:prstGeom prst="ellipse">
            <a:avLst/>
          </a:prstGeom>
          <a:solidFill>
            <a:srgbClr val="00B050"/>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591" name="Shape 591"/>
          <p:cNvSpPr txBox="1"/>
          <p:nvPr/>
        </p:nvSpPr>
        <p:spPr>
          <a:xfrm>
            <a:off x="3171510" y="5896804"/>
            <a:ext cx="1664932" cy="296699"/>
          </a:xfrm>
          <a:prstGeom prst="rect">
            <a:avLst/>
          </a:prstGeom>
          <a:noFill/>
          <a:ln>
            <a:noFill/>
          </a:ln>
        </p:spPr>
        <p:txBody>
          <a:bodyPr lIns="91425" tIns="91425" rIns="91425" bIns="91425" anchor="t" anchorCtr="0">
            <a:noAutofit/>
          </a:bodyPr>
          <a:lstStyle/>
          <a:p>
            <a:pPr>
              <a:buClr>
                <a:srgbClr val="382C2B"/>
              </a:buClr>
              <a:buSzPct val="25000"/>
            </a:pPr>
            <a:r>
              <a:rPr lang="es-ES" sz="800" b="1">
                <a:solidFill>
                  <a:srgbClr val="595959"/>
                </a:solidFill>
                <a:latin typeface="Lato"/>
                <a:ea typeface="Lato"/>
                <a:cs typeface="Lato"/>
                <a:sym typeface="Lato"/>
              </a:rPr>
              <a:t>Base: (121)</a:t>
            </a:r>
          </a:p>
        </p:txBody>
      </p:sp>
      <p:sp>
        <p:nvSpPr>
          <p:cNvPr id="592" name="Shape 592"/>
          <p:cNvSpPr txBox="1"/>
          <p:nvPr/>
        </p:nvSpPr>
        <p:spPr>
          <a:xfrm>
            <a:off x="3811710" y="3472467"/>
            <a:ext cx="452368" cy="246220"/>
          </a:xfrm>
          <a:prstGeom prst="rect">
            <a:avLst/>
          </a:prstGeom>
          <a:noFill/>
          <a:ln>
            <a:noFill/>
          </a:ln>
        </p:spPr>
        <p:txBody>
          <a:bodyPr lIns="91425" tIns="45700" rIns="91425" bIns="45700" anchor="t" anchorCtr="0">
            <a:noAutofit/>
          </a:bodyPr>
          <a:lstStyle/>
          <a:p>
            <a:pPr>
              <a:buClr>
                <a:srgbClr val="FF0000"/>
              </a:buClr>
              <a:buSzPct val="25000"/>
            </a:pPr>
            <a:r>
              <a:rPr lang="es-ES" sz="1000">
                <a:solidFill>
                  <a:srgbClr val="FF0000"/>
                </a:solidFill>
                <a:latin typeface="Lato"/>
                <a:ea typeface="Lato"/>
                <a:cs typeface="Lato"/>
                <a:sym typeface="Lato"/>
              </a:rPr>
              <a:t>BCD</a:t>
            </a:r>
          </a:p>
        </p:txBody>
      </p:sp>
      <p:sp>
        <p:nvSpPr>
          <p:cNvPr id="593" name="Shape 593"/>
          <p:cNvSpPr txBox="1"/>
          <p:nvPr/>
        </p:nvSpPr>
        <p:spPr>
          <a:xfrm>
            <a:off x="3199347" y="4672113"/>
            <a:ext cx="364202" cy="261609"/>
          </a:xfrm>
          <a:prstGeom prst="rect">
            <a:avLst/>
          </a:prstGeom>
          <a:noFill/>
          <a:ln>
            <a:noFill/>
          </a:ln>
        </p:spPr>
        <p:txBody>
          <a:bodyPr lIns="91425" tIns="45700" rIns="91425" bIns="45700" anchor="t" anchorCtr="0">
            <a:noAutofit/>
          </a:bodyPr>
          <a:lstStyle/>
          <a:p>
            <a:pPr>
              <a:buClr>
                <a:srgbClr val="FF0000"/>
              </a:buClr>
              <a:buSzPct val="25000"/>
            </a:pPr>
            <a:r>
              <a:rPr lang="es-ES" sz="1100">
                <a:solidFill>
                  <a:srgbClr val="FF0000"/>
                </a:solidFill>
                <a:latin typeface="Lato"/>
                <a:ea typeface="Lato"/>
                <a:cs typeface="Lato"/>
                <a:sym typeface="Lato"/>
              </a:rPr>
              <a:t>(A)</a:t>
            </a:r>
          </a:p>
        </p:txBody>
      </p:sp>
      <p:sp>
        <p:nvSpPr>
          <p:cNvPr id="594" name="Shape 594"/>
          <p:cNvSpPr txBox="1"/>
          <p:nvPr/>
        </p:nvSpPr>
        <p:spPr>
          <a:xfrm>
            <a:off x="3509909" y="4672113"/>
            <a:ext cx="359393" cy="261609"/>
          </a:xfrm>
          <a:prstGeom prst="rect">
            <a:avLst/>
          </a:prstGeom>
          <a:noFill/>
          <a:ln>
            <a:noFill/>
          </a:ln>
        </p:spPr>
        <p:txBody>
          <a:bodyPr lIns="91425" tIns="45700" rIns="91425" bIns="45700" anchor="t" anchorCtr="0">
            <a:noAutofit/>
          </a:bodyPr>
          <a:lstStyle/>
          <a:p>
            <a:pPr>
              <a:buClr>
                <a:srgbClr val="FF0000"/>
              </a:buClr>
              <a:buSzPct val="25000"/>
            </a:pPr>
            <a:r>
              <a:rPr lang="es-ES" sz="1100">
                <a:solidFill>
                  <a:srgbClr val="FF0000"/>
                </a:solidFill>
                <a:latin typeface="Lato"/>
                <a:ea typeface="Lato"/>
                <a:cs typeface="Lato"/>
                <a:sym typeface="Lato"/>
              </a:rPr>
              <a:t>(B)</a:t>
            </a:r>
          </a:p>
        </p:txBody>
      </p:sp>
      <p:sp>
        <p:nvSpPr>
          <p:cNvPr id="595" name="Shape 595"/>
          <p:cNvSpPr txBox="1"/>
          <p:nvPr/>
        </p:nvSpPr>
        <p:spPr>
          <a:xfrm>
            <a:off x="2931326" y="5128814"/>
            <a:ext cx="268021" cy="246220"/>
          </a:xfrm>
          <a:prstGeom prst="rect">
            <a:avLst/>
          </a:prstGeom>
          <a:noFill/>
          <a:ln>
            <a:noFill/>
          </a:ln>
        </p:spPr>
        <p:txBody>
          <a:bodyPr lIns="91425" tIns="45700" rIns="91425" bIns="45700" anchor="t" anchorCtr="0">
            <a:noAutofit/>
          </a:bodyPr>
          <a:lstStyle/>
          <a:p>
            <a:pPr>
              <a:buClr>
                <a:srgbClr val="FF0000"/>
              </a:buClr>
              <a:buSzPct val="25000"/>
            </a:pPr>
            <a:r>
              <a:rPr lang="es-ES" sz="1000">
                <a:solidFill>
                  <a:srgbClr val="FF0000"/>
                </a:solidFill>
                <a:latin typeface="Lato"/>
                <a:ea typeface="Lato"/>
                <a:cs typeface="Lato"/>
                <a:sym typeface="Lato"/>
              </a:rPr>
              <a:t>B</a:t>
            </a:r>
          </a:p>
        </p:txBody>
      </p:sp>
      <p:sp>
        <p:nvSpPr>
          <p:cNvPr id="596" name="Shape 596"/>
          <p:cNvSpPr/>
          <p:nvPr/>
        </p:nvSpPr>
        <p:spPr>
          <a:xfrm>
            <a:off x="3189876" y="3054819"/>
            <a:ext cx="678626" cy="820466"/>
          </a:xfrm>
          <a:prstGeom prst="rect">
            <a:avLst/>
          </a:prstGeom>
          <a:noFill/>
          <a:ln w="19050" cap="flat" cmpd="sng">
            <a:solidFill>
              <a:schemeClr val="accent4"/>
            </a:solidFill>
            <a:prstDash val="solid"/>
            <a:round/>
            <a:headEnd type="none" w="med" len="med"/>
            <a:tailEnd type="none" w="med" len="med"/>
          </a:ln>
        </p:spPr>
        <p:txBody>
          <a:bodyPr lIns="91425" tIns="45700" rIns="91425" bIns="45700" anchor="ctr" anchorCtr="0">
            <a:noAutofit/>
          </a:bodyPr>
          <a:lstStyle/>
          <a:p>
            <a:pPr algn="ctr">
              <a:buClr>
                <a:srgbClr val="000000"/>
              </a:buClr>
            </a:pPr>
            <a:endParaRPr>
              <a:solidFill>
                <a:schemeClr val="lt1"/>
              </a:solidFill>
            </a:endParaRPr>
          </a:p>
        </p:txBody>
      </p:sp>
      <p:sp>
        <p:nvSpPr>
          <p:cNvPr id="598" name="Shape 598"/>
          <p:cNvSpPr txBox="1"/>
          <p:nvPr/>
        </p:nvSpPr>
        <p:spPr>
          <a:xfrm>
            <a:off x="4485981" y="6494812"/>
            <a:ext cx="3235339" cy="232178"/>
          </a:xfrm>
          <a:prstGeom prst="rect">
            <a:avLst/>
          </a:prstGeom>
          <a:noFill/>
          <a:ln>
            <a:noFill/>
          </a:ln>
        </p:spPr>
        <p:txBody>
          <a:bodyPr lIns="91425" tIns="91425" rIns="91425" bIns="91425" anchor="ctr" anchorCtr="0">
            <a:noAutofit/>
          </a:bodyPr>
          <a:lstStyle/>
          <a:p>
            <a:pPr>
              <a:buClr>
                <a:srgbClr val="8BAB42"/>
              </a:buClr>
              <a:buSzPct val="25000"/>
            </a:pPr>
            <a:r>
              <a:rPr lang="es-ES" sz="800">
                <a:solidFill>
                  <a:srgbClr val="595959"/>
                </a:solidFill>
                <a:latin typeface="Lato"/>
                <a:ea typeface="Lato"/>
                <a:cs typeface="Lato"/>
                <a:sym typeface="Lato"/>
              </a:rPr>
              <a:t>Letras (</a:t>
            </a:r>
            <a:r>
              <a:rPr lang="es-ES" sz="800">
                <a:solidFill>
                  <a:srgbClr val="FF0000"/>
                </a:solidFill>
                <a:latin typeface="Lato"/>
                <a:ea typeface="Lato"/>
                <a:cs typeface="Lato"/>
                <a:sym typeface="Lato"/>
              </a:rPr>
              <a:t>A,B,C,D</a:t>
            </a:r>
            <a:r>
              <a:rPr lang="es-ES" sz="800">
                <a:solidFill>
                  <a:srgbClr val="595959"/>
                </a:solidFill>
                <a:latin typeface="Lato"/>
                <a:ea typeface="Lato"/>
                <a:cs typeface="Lato"/>
                <a:sym typeface="Lato"/>
              </a:rPr>
              <a:t>) indican diferencias significativas entre segmentos al 95% nivel de confianza</a:t>
            </a:r>
          </a:p>
        </p:txBody>
      </p:sp>
      <p:sp>
        <p:nvSpPr>
          <p:cNvPr id="599" name="Shape 599"/>
          <p:cNvSpPr txBox="1"/>
          <p:nvPr/>
        </p:nvSpPr>
        <p:spPr>
          <a:xfrm>
            <a:off x="1729946" y="3059043"/>
            <a:ext cx="1101331" cy="285899"/>
          </a:xfrm>
          <a:prstGeom prst="rect">
            <a:avLst/>
          </a:prstGeom>
          <a:noFill/>
          <a:ln>
            <a:noFill/>
          </a:ln>
        </p:spPr>
        <p:txBody>
          <a:bodyPr lIns="91425" tIns="91425" rIns="91425" bIns="91425" anchor="t" anchorCtr="0">
            <a:noAutofit/>
          </a:bodyPr>
          <a:lstStyle/>
          <a:p>
            <a:pPr algn="r">
              <a:lnSpc>
                <a:spcPct val="115000"/>
              </a:lnSpc>
              <a:buClr>
                <a:srgbClr val="8BAB42"/>
              </a:buClr>
              <a:buSzPct val="25000"/>
            </a:pPr>
            <a:r>
              <a:rPr lang="es-ES" sz="900">
                <a:solidFill>
                  <a:srgbClr val="595959"/>
                </a:solidFill>
                <a:latin typeface="Lato"/>
                <a:ea typeface="Lato"/>
                <a:cs typeface="Lato"/>
                <a:sym typeface="Lato"/>
              </a:rPr>
              <a:t>18- 24 años</a:t>
            </a:r>
          </a:p>
        </p:txBody>
      </p:sp>
      <p:sp>
        <p:nvSpPr>
          <p:cNvPr id="600" name="Shape 600"/>
          <p:cNvSpPr txBox="1"/>
          <p:nvPr/>
        </p:nvSpPr>
        <p:spPr>
          <a:xfrm>
            <a:off x="1729946" y="3321722"/>
            <a:ext cx="1101331" cy="285899"/>
          </a:xfrm>
          <a:prstGeom prst="rect">
            <a:avLst/>
          </a:prstGeom>
          <a:noFill/>
          <a:ln>
            <a:noFill/>
          </a:ln>
        </p:spPr>
        <p:txBody>
          <a:bodyPr lIns="91425" tIns="91425" rIns="91425" bIns="91425" anchor="t" anchorCtr="0">
            <a:noAutofit/>
          </a:bodyPr>
          <a:lstStyle/>
          <a:p>
            <a:pPr algn="r">
              <a:lnSpc>
                <a:spcPct val="115000"/>
              </a:lnSpc>
              <a:buClr>
                <a:srgbClr val="459349"/>
              </a:buClr>
              <a:buSzPct val="25000"/>
            </a:pPr>
            <a:r>
              <a:rPr lang="es-ES" sz="900">
                <a:solidFill>
                  <a:srgbClr val="595959"/>
                </a:solidFill>
                <a:latin typeface="Lato"/>
                <a:ea typeface="Lato"/>
                <a:cs typeface="Lato"/>
                <a:sym typeface="Lato"/>
              </a:rPr>
              <a:t>25-34 años</a:t>
            </a:r>
          </a:p>
        </p:txBody>
      </p:sp>
      <p:sp>
        <p:nvSpPr>
          <p:cNvPr id="601" name="Shape 601"/>
          <p:cNvSpPr txBox="1"/>
          <p:nvPr/>
        </p:nvSpPr>
        <p:spPr>
          <a:xfrm>
            <a:off x="1729946" y="3672145"/>
            <a:ext cx="1089395" cy="285899"/>
          </a:xfrm>
          <a:prstGeom prst="rect">
            <a:avLst/>
          </a:prstGeom>
          <a:noFill/>
          <a:ln>
            <a:noFill/>
          </a:ln>
        </p:spPr>
        <p:txBody>
          <a:bodyPr lIns="91425" tIns="91425" rIns="91425" bIns="91425" anchor="t" anchorCtr="0">
            <a:noAutofit/>
          </a:bodyPr>
          <a:lstStyle/>
          <a:p>
            <a:pPr algn="r">
              <a:lnSpc>
                <a:spcPct val="115000"/>
              </a:lnSpc>
              <a:buClr>
                <a:srgbClr val="2E7F73"/>
              </a:buClr>
              <a:buSzPct val="25000"/>
            </a:pPr>
            <a:r>
              <a:rPr lang="es-ES" sz="900">
                <a:solidFill>
                  <a:srgbClr val="595959"/>
                </a:solidFill>
                <a:latin typeface="Lato"/>
                <a:ea typeface="Lato"/>
                <a:cs typeface="Lato"/>
                <a:sym typeface="Lato"/>
              </a:rPr>
              <a:t>35-44 años</a:t>
            </a:r>
          </a:p>
        </p:txBody>
      </p:sp>
      <p:sp>
        <p:nvSpPr>
          <p:cNvPr id="602" name="Shape 602"/>
          <p:cNvSpPr txBox="1"/>
          <p:nvPr/>
        </p:nvSpPr>
        <p:spPr>
          <a:xfrm>
            <a:off x="1729946" y="4120734"/>
            <a:ext cx="1089395" cy="285899"/>
          </a:xfrm>
          <a:prstGeom prst="rect">
            <a:avLst/>
          </a:prstGeom>
          <a:noFill/>
          <a:ln>
            <a:noFill/>
          </a:ln>
        </p:spPr>
        <p:txBody>
          <a:bodyPr lIns="91425" tIns="91425" rIns="91425" bIns="91425" anchor="t" anchorCtr="0">
            <a:noAutofit/>
          </a:bodyPr>
          <a:lstStyle/>
          <a:p>
            <a:pPr algn="r">
              <a:lnSpc>
                <a:spcPct val="115000"/>
              </a:lnSpc>
              <a:buClr>
                <a:srgbClr val="2E7F73"/>
              </a:buClr>
              <a:buSzPct val="25000"/>
            </a:pPr>
            <a:r>
              <a:rPr lang="es-ES" sz="900">
                <a:solidFill>
                  <a:srgbClr val="595959"/>
                </a:solidFill>
                <a:latin typeface="Lato"/>
                <a:ea typeface="Lato"/>
                <a:cs typeface="Lato"/>
                <a:sym typeface="Lato"/>
              </a:rPr>
              <a:t>45-54 años</a:t>
            </a:r>
          </a:p>
        </p:txBody>
      </p:sp>
      <p:sp>
        <p:nvSpPr>
          <p:cNvPr id="603" name="Shape 603"/>
          <p:cNvSpPr txBox="1"/>
          <p:nvPr/>
        </p:nvSpPr>
        <p:spPr>
          <a:xfrm>
            <a:off x="1395995" y="4766908"/>
            <a:ext cx="1111458" cy="232236"/>
          </a:xfrm>
          <a:prstGeom prst="rect">
            <a:avLst/>
          </a:prstGeom>
          <a:noFill/>
          <a:ln>
            <a:noFill/>
          </a:ln>
        </p:spPr>
        <p:txBody>
          <a:bodyPr lIns="91425" tIns="91425" rIns="91425" bIns="91425" anchor="t" anchorCtr="0">
            <a:noAutofit/>
          </a:bodyPr>
          <a:lstStyle/>
          <a:p>
            <a:pPr>
              <a:buClr>
                <a:srgbClr val="382A2A"/>
              </a:buClr>
              <a:buSzPct val="25000"/>
            </a:pPr>
            <a:r>
              <a:rPr lang="es-ES" sz="1200" b="1">
                <a:solidFill>
                  <a:schemeClr val="tx2">
                    <a:lumMod val="25000"/>
                  </a:schemeClr>
                </a:solidFill>
                <a:latin typeface="Merriweather"/>
                <a:ea typeface="Merriweather"/>
                <a:cs typeface="Merriweather"/>
                <a:sym typeface="Merriweather"/>
              </a:rPr>
              <a:t>Género</a:t>
            </a:r>
          </a:p>
        </p:txBody>
      </p:sp>
      <p:sp>
        <p:nvSpPr>
          <p:cNvPr id="604" name="Shape 604"/>
          <p:cNvSpPr txBox="1"/>
          <p:nvPr/>
        </p:nvSpPr>
        <p:spPr>
          <a:xfrm>
            <a:off x="1411072" y="2799535"/>
            <a:ext cx="1111458" cy="232236"/>
          </a:xfrm>
          <a:prstGeom prst="rect">
            <a:avLst/>
          </a:prstGeom>
          <a:noFill/>
          <a:ln>
            <a:noFill/>
          </a:ln>
        </p:spPr>
        <p:txBody>
          <a:bodyPr lIns="91425" tIns="91425" rIns="91425" bIns="91425" anchor="t" anchorCtr="0">
            <a:noAutofit/>
          </a:bodyPr>
          <a:lstStyle/>
          <a:p>
            <a:pPr>
              <a:buClr>
                <a:srgbClr val="382A2A"/>
              </a:buClr>
              <a:buSzPct val="25000"/>
            </a:pPr>
            <a:r>
              <a:rPr lang="es-ES" sz="1200" b="1" dirty="0">
                <a:solidFill>
                  <a:schemeClr val="tx2">
                    <a:lumMod val="25000"/>
                  </a:schemeClr>
                </a:solidFill>
                <a:latin typeface="Merriweather"/>
                <a:ea typeface="Merriweather"/>
                <a:cs typeface="Merriweather"/>
                <a:sym typeface="Merriweather"/>
              </a:rPr>
              <a:t>Edad</a:t>
            </a:r>
          </a:p>
        </p:txBody>
      </p:sp>
      <p:sp>
        <p:nvSpPr>
          <p:cNvPr id="605" name="Shape 605"/>
          <p:cNvSpPr txBox="1"/>
          <p:nvPr/>
        </p:nvSpPr>
        <p:spPr>
          <a:xfrm>
            <a:off x="2822037" y="1921113"/>
            <a:ext cx="1387235" cy="538608"/>
          </a:xfrm>
          <a:prstGeom prst="rect">
            <a:avLst/>
          </a:prstGeom>
          <a:noFill/>
          <a:ln>
            <a:noFill/>
          </a:ln>
        </p:spPr>
        <p:txBody>
          <a:bodyPr lIns="91425" tIns="45700" rIns="91425" bIns="45700" anchor="t" anchorCtr="0">
            <a:noAutofit/>
          </a:bodyPr>
          <a:lstStyle/>
          <a:p>
            <a:pPr algn="ctr">
              <a:buClr>
                <a:schemeClr val="lt1"/>
              </a:buClr>
              <a:buSzPct val="25000"/>
            </a:pPr>
            <a:r>
              <a:rPr lang="es-ES" sz="900" b="1">
                <a:solidFill>
                  <a:schemeClr val="lt1"/>
                </a:solidFill>
                <a:latin typeface="Lato"/>
                <a:ea typeface="Lato"/>
                <a:cs typeface="Lato"/>
                <a:sym typeface="Lato"/>
              </a:rPr>
              <a:t>EXCLUSIVOS OTT</a:t>
            </a:r>
          </a:p>
          <a:p>
            <a:pPr algn="ctr">
              <a:buClr>
                <a:srgbClr val="000000"/>
              </a:buClr>
            </a:pPr>
            <a:endParaRPr sz="900" b="1">
              <a:solidFill>
                <a:schemeClr val="lt1"/>
              </a:solidFill>
              <a:latin typeface="Lato"/>
              <a:ea typeface="Lato"/>
              <a:cs typeface="Lato"/>
              <a:sym typeface="Lato"/>
            </a:endParaRPr>
          </a:p>
          <a:p>
            <a:pPr algn="ctr">
              <a:buClr>
                <a:schemeClr val="lt1"/>
              </a:buClr>
              <a:buSzPct val="25000"/>
            </a:pPr>
            <a:r>
              <a:rPr lang="es-ES" sz="1100" b="1">
                <a:solidFill>
                  <a:schemeClr val="lt1"/>
                </a:solidFill>
                <a:latin typeface="Lato"/>
                <a:ea typeface="Lato"/>
                <a:cs typeface="Lato"/>
                <a:sym typeface="Lato"/>
              </a:rPr>
              <a:t>9%</a:t>
            </a:r>
          </a:p>
        </p:txBody>
      </p:sp>
      <p:sp>
        <p:nvSpPr>
          <p:cNvPr id="606" name="Shape 606"/>
          <p:cNvSpPr/>
          <p:nvPr/>
        </p:nvSpPr>
        <p:spPr>
          <a:xfrm>
            <a:off x="4791339" y="1607224"/>
            <a:ext cx="1211741" cy="1105450"/>
          </a:xfrm>
          <a:prstGeom prst="ellipse">
            <a:avLst/>
          </a:prstGeom>
          <a:solidFill>
            <a:schemeClr val="accent3"/>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607" name="Shape 607"/>
          <p:cNvSpPr txBox="1"/>
          <p:nvPr/>
        </p:nvSpPr>
        <p:spPr>
          <a:xfrm>
            <a:off x="4719044" y="1921113"/>
            <a:ext cx="1387235" cy="538608"/>
          </a:xfrm>
          <a:prstGeom prst="rect">
            <a:avLst/>
          </a:prstGeom>
          <a:noFill/>
          <a:ln>
            <a:noFill/>
          </a:ln>
        </p:spPr>
        <p:txBody>
          <a:bodyPr lIns="91425" tIns="45700" rIns="91425" bIns="45700" anchor="t" anchorCtr="0">
            <a:noAutofit/>
          </a:bodyPr>
          <a:lstStyle/>
          <a:p>
            <a:pPr algn="ctr">
              <a:buClr>
                <a:schemeClr val="lt1"/>
              </a:buClr>
              <a:buSzPct val="25000"/>
            </a:pPr>
            <a:r>
              <a:rPr lang="es-ES" sz="900" b="1">
                <a:solidFill>
                  <a:schemeClr val="lt1"/>
                </a:solidFill>
                <a:latin typeface="Lato"/>
                <a:ea typeface="Lato"/>
                <a:cs typeface="Lato"/>
                <a:sym typeface="Lato"/>
              </a:rPr>
              <a:t>IPTV + OTT</a:t>
            </a:r>
          </a:p>
          <a:p>
            <a:pPr algn="ctr">
              <a:buClr>
                <a:srgbClr val="000000"/>
              </a:buClr>
            </a:pPr>
            <a:endParaRPr sz="900" b="1">
              <a:solidFill>
                <a:schemeClr val="lt1"/>
              </a:solidFill>
              <a:latin typeface="Lato"/>
              <a:ea typeface="Lato"/>
              <a:cs typeface="Lato"/>
              <a:sym typeface="Lato"/>
            </a:endParaRPr>
          </a:p>
          <a:p>
            <a:pPr algn="ctr">
              <a:buClr>
                <a:schemeClr val="lt1"/>
              </a:buClr>
              <a:buSzPct val="25000"/>
            </a:pPr>
            <a:r>
              <a:rPr lang="es-ES" sz="1100" b="1">
                <a:solidFill>
                  <a:schemeClr val="lt1"/>
                </a:solidFill>
                <a:latin typeface="Lato"/>
                <a:ea typeface="Lato"/>
                <a:cs typeface="Lato"/>
                <a:sym typeface="Lato"/>
              </a:rPr>
              <a:t>16%</a:t>
            </a:r>
          </a:p>
        </p:txBody>
      </p:sp>
      <p:sp>
        <p:nvSpPr>
          <p:cNvPr id="610" name="Shape 610"/>
          <p:cNvSpPr txBox="1"/>
          <p:nvPr/>
        </p:nvSpPr>
        <p:spPr>
          <a:xfrm>
            <a:off x="4997780" y="5885111"/>
            <a:ext cx="1664932" cy="296699"/>
          </a:xfrm>
          <a:prstGeom prst="rect">
            <a:avLst/>
          </a:prstGeom>
          <a:noFill/>
          <a:ln>
            <a:noFill/>
          </a:ln>
        </p:spPr>
        <p:txBody>
          <a:bodyPr lIns="91425" tIns="91425" rIns="91425" bIns="91425" anchor="t" anchorCtr="0">
            <a:noAutofit/>
          </a:bodyPr>
          <a:lstStyle/>
          <a:p>
            <a:pPr>
              <a:buClr>
                <a:srgbClr val="382C2B"/>
              </a:buClr>
              <a:buSzPct val="25000"/>
            </a:pPr>
            <a:r>
              <a:rPr lang="es-ES" sz="800" b="1">
                <a:solidFill>
                  <a:srgbClr val="595959"/>
                </a:solidFill>
                <a:latin typeface="Lato"/>
                <a:ea typeface="Lato"/>
                <a:cs typeface="Lato"/>
                <a:sym typeface="Lato"/>
              </a:rPr>
              <a:t>Base: Total (231)</a:t>
            </a:r>
          </a:p>
        </p:txBody>
      </p:sp>
      <p:sp>
        <p:nvSpPr>
          <p:cNvPr id="611" name="Shape 611"/>
          <p:cNvSpPr txBox="1"/>
          <p:nvPr/>
        </p:nvSpPr>
        <p:spPr>
          <a:xfrm>
            <a:off x="5652777" y="3368953"/>
            <a:ext cx="369011" cy="246220"/>
          </a:xfrm>
          <a:prstGeom prst="rect">
            <a:avLst/>
          </a:prstGeom>
          <a:noFill/>
          <a:ln>
            <a:noFill/>
          </a:ln>
        </p:spPr>
        <p:txBody>
          <a:bodyPr lIns="91425" tIns="45700" rIns="91425" bIns="45700" anchor="t" anchorCtr="0">
            <a:noAutofit/>
          </a:bodyPr>
          <a:lstStyle/>
          <a:p>
            <a:pPr>
              <a:buClr>
                <a:srgbClr val="FF0000"/>
              </a:buClr>
              <a:buSzPct val="25000"/>
            </a:pPr>
            <a:r>
              <a:rPr lang="es-ES" sz="1000">
                <a:solidFill>
                  <a:srgbClr val="FF0000"/>
                </a:solidFill>
                <a:latin typeface="Lato"/>
                <a:ea typeface="Lato"/>
                <a:cs typeface="Lato"/>
                <a:sym typeface="Lato"/>
              </a:rPr>
              <a:t>CD</a:t>
            </a:r>
          </a:p>
        </p:txBody>
      </p:sp>
      <p:sp>
        <p:nvSpPr>
          <p:cNvPr id="612" name="Shape 612"/>
          <p:cNvSpPr txBox="1"/>
          <p:nvPr/>
        </p:nvSpPr>
        <p:spPr>
          <a:xfrm>
            <a:off x="5652777" y="4177964"/>
            <a:ext cx="271227" cy="246220"/>
          </a:xfrm>
          <a:prstGeom prst="rect">
            <a:avLst/>
          </a:prstGeom>
          <a:noFill/>
          <a:ln>
            <a:noFill/>
          </a:ln>
        </p:spPr>
        <p:txBody>
          <a:bodyPr lIns="91425" tIns="45700" rIns="91425" bIns="45700" anchor="t" anchorCtr="0">
            <a:noAutofit/>
          </a:bodyPr>
          <a:lstStyle/>
          <a:p>
            <a:pPr>
              <a:buClr>
                <a:srgbClr val="FF0000"/>
              </a:buClr>
              <a:buSzPct val="25000"/>
            </a:pPr>
            <a:r>
              <a:rPr lang="es-ES" sz="1000">
                <a:solidFill>
                  <a:srgbClr val="FF0000"/>
                </a:solidFill>
                <a:latin typeface="Lato"/>
                <a:ea typeface="Lato"/>
                <a:cs typeface="Lato"/>
                <a:sym typeface="Lato"/>
              </a:rPr>
              <a:t>A</a:t>
            </a:r>
          </a:p>
        </p:txBody>
      </p:sp>
      <p:sp>
        <p:nvSpPr>
          <p:cNvPr id="613" name="Shape 613"/>
          <p:cNvSpPr txBox="1"/>
          <p:nvPr/>
        </p:nvSpPr>
        <p:spPr>
          <a:xfrm>
            <a:off x="5068448" y="4672113"/>
            <a:ext cx="364202" cy="261609"/>
          </a:xfrm>
          <a:prstGeom prst="rect">
            <a:avLst/>
          </a:prstGeom>
          <a:noFill/>
          <a:ln>
            <a:noFill/>
          </a:ln>
        </p:spPr>
        <p:txBody>
          <a:bodyPr lIns="91425" tIns="45700" rIns="91425" bIns="45700" anchor="t" anchorCtr="0">
            <a:noAutofit/>
          </a:bodyPr>
          <a:lstStyle/>
          <a:p>
            <a:pPr>
              <a:buClr>
                <a:srgbClr val="FF0000"/>
              </a:buClr>
              <a:buSzPct val="25000"/>
            </a:pPr>
            <a:r>
              <a:rPr lang="es-ES" sz="1100">
                <a:solidFill>
                  <a:srgbClr val="FF0000"/>
                </a:solidFill>
                <a:latin typeface="Lato"/>
                <a:ea typeface="Lato"/>
                <a:cs typeface="Lato"/>
                <a:sym typeface="Lato"/>
              </a:rPr>
              <a:t>(A)</a:t>
            </a:r>
          </a:p>
        </p:txBody>
      </p:sp>
      <p:sp>
        <p:nvSpPr>
          <p:cNvPr id="614" name="Shape 614"/>
          <p:cNvSpPr txBox="1"/>
          <p:nvPr/>
        </p:nvSpPr>
        <p:spPr>
          <a:xfrm>
            <a:off x="5379011" y="4672113"/>
            <a:ext cx="359393" cy="261609"/>
          </a:xfrm>
          <a:prstGeom prst="rect">
            <a:avLst/>
          </a:prstGeom>
          <a:noFill/>
          <a:ln>
            <a:noFill/>
          </a:ln>
        </p:spPr>
        <p:txBody>
          <a:bodyPr lIns="91425" tIns="45700" rIns="91425" bIns="45700" anchor="t" anchorCtr="0">
            <a:noAutofit/>
          </a:bodyPr>
          <a:lstStyle/>
          <a:p>
            <a:pPr>
              <a:buClr>
                <a:srgbClr val="FF0000"/>
              </a:buClr>
              <a:buSzPct val="25000"/>
            </a:pPr>
            <a:r>
              <a:rPr lang="es-ES" sz="1100">
                <a:solidFill>
                  <a:srgbClr val="FF0000"/>
                </a:solidFill>
                <a:latin typeface="Lato"/>
                <a:ea typeface="Lato"/>
                <a:cs typeface="Lato"/>
                <a:sym typeface="Lato"/>
              </a:rPr>
              <a:t>(B)</a:t>
            </a:r>
          </a:p>
        </p:txBody>
      </p:sp>
      <p:sp>
        <p:nvSpPr>
          <p:cNvPr id="615" name="Shape 615"/>
          <p:cNvSpPr txBox="1"/>
          <p:nvPr/>
        </p:nvSpPr>
        <p:spPr>
          <a:xfrm>
            <a:off x="4800427" y="5128814"/>
            <a:ext cx="268021" cy="246220"/>
          </a:xfrm>
          <a:prstGeom prst="rect">
            <a:avLst/>
          </a:prstGeom>
          <a:noFill/>
          <a:ln>
            <a:noFill/>
          </a:ln>
        </p:spPr>
        <p:txBody>
          <a:bodyPr lIns="91425" tIns="45700" rIns="91425" bIns="45700" anchor="t" anchorCtr="0">
            <a:noAutofit/>
          </a:bodyPr>
          <a:lstStyle/>
          <a:p>
            <a:pPr>
              <a:buClr>
                <a:srgbClr val="FF0000"/>
              </a:buClr>
              <a:buSzPct val="25000"/>
            </a:pPr>
            <a:r>
              <a:rPr lang="es-ES" sz="1000">
                <a:solidFill>
                  <a:srgbClr val="FF0000"/>
                </a:solidFill>
                <a:latin typeface="Lato"/>
                <a:ea typeface="Lato"/>
                <a:cs typeface="Lato"/>
                <a:sym typeface="Lato"/>
              </a:rPr>
              <a:t>B</a:t>
            </a:r>
          </a:p>
        </p:txBody>
      </p:sp>
      <p:sp>
        <p:nvSpPr>
          <p:cNvPr id="616" name="Shape 616"/>
          <p:cNvSpPr/>
          <p:nvPr/>
        </p:nvSpPr>
        <p:spPr>
          <a:xfrm>
            <a:off x="8651144" y="1607224"/>
            <a:ext cx="1211741" cy="1105450"/>
          </a:xfrm>
          <a:prstGeom prst="ellipse">
            <a:avLst/>
          </a:prstGeom>
          <a:solidFill>
            <a:schemeClr val="accent4"/>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617" name="Shape 617"/>
          <p:cNvSpPr txBox="1"/>
          <p:nvPr/>
        </p:nvSpPr>
        <p:spPr>
          <a:xfrm>
            <a:off x="8578850" y="1814455"/>
            <a:ext cx="1387235" cy="751925"/>
          </a:xfrm>
          <a:prstGeom prst="rect">
            <a:avLst/>
          </a:prstGeom>
          <a:noFill/>
          <a:ln>
            <a:noFill/>
          </a:ln>
        </p:spPr>
        <p:txBody>
          <a:bodyPr lIns="91425" tIns="45700" rIns="91425" bIns="45700" anchor="t" anchorCtr="0">
            <a:noAutofit/>
          </a:bodyPr>
          <a:lstStyle/>
          <a:p>
            <a:pPr algn="ctr">
              <a:buClr>
                <a:schemeClr val="lt1"/>
              </a:buClr>
              <a:buSzPct val="25000"/>
            </a:pPr>
            <a:r>
              <a:rPr lang="es-ES" sz="900" b="1" dirty="0">
                <a:solidFill>
                  <a:schemeClr val="lt1"/>
                </a:solidFill>
                <a:latin typeface="Lato"/>
                <a:ea typeface="Lato"/>
                <a:cs typeface="Lato"/>
                <a:sym typeface="Lato"/>
              </a:rPr>
              <a:t>SIN SERVICIOS TV PAGO</a:t>
            </a:r>
          </a:p>
          <a:p>
            <a:pPr algn="ctr">
              <a:buClr>
                <a:srgbClr val="000000"/>
              </a:buClr>
            </a:pPr>
            <a:endParaRPr sz="900" b="1" dirty="0">
              <a:solidFill>
                <a:schemeClr val="lt1"/>
              </a:solidFill>
              <a:latin typeface="Lato"/>
              <a:ea typeface="Lato"/>
              <a:cs typeface="Lato"/>
              <a:sym typeface="Lato"/>
            </a:endParaRPr>
          </a:p>
          <a:p>
            <a:pPr algn="ctr">
              <a:buClr>
                <a:schemeClr val="lt1"/>
              </a:buClr>
              <a:buSzPct val="25000"/>
            </a:pPr>
            <a:r>
              <a:rPr lang="es-ES" sz="1100" b="1" dirty="0">
                <a:solidFill>
                  <a:schemeClr val="lt1"/>
                </a:solidFill>
                <a:latin typeface="Lato"/>
                <a:ea typeface="Lato"/>
                <a:cs typeface="Lato"/>
                <a:sym typeface="Lato"/>
              </a:rPr>
              <a:t>49%</a:t>
            </a:r>
          </a:p>
        </p:txBody>
      </p:sp>
      <p:sp>
        <p:nvSpPr>
          <p:cNvPr id="620" name="Shape 620"/>
          <p:cNvSpPr txBox="1"/>
          <p:nvPr/>
        </p:nvSpPr>
        <p:spPr>
          <a:xfrm>
            <a:off x="8931109" y="5888945"/>
            <a:ext cx="1664932" cy="296699"/>
          </a:xfrm>
          <a:prstGeom prst="rect">
            <a:avLst/>
          </a:prstGeom>
          <a:noFill/>
          <a:ln>
            <a:noFill/>
          </a:ln>
        </p:spPr>
        <p:txBody>
          <a:bodyPr lIns="91425" tIns="91425" rIns="91425" bIns="91425" anchor="t" anchorCtr="0">
            <a:noAutofit/>
          </a:bodyPr>
          <a:lstStyle/>
          <a:p>
            <a:pPr>
              <a:buClr>
                <a:srgbClr val="382C2B"/>
              </a:buClr>
              <a:buSzPct val="25000"/>
            </a:pPr>
            <a:r>
              <a:rPr lang="es-ES" sz="800" b="1">
                <a:solidFill>
                  <a:srgbClr val="595959"/>
                </a:solidFill>
                <a:latin typeface="Lato"/>
                <a:ea typeface="Lato"/>
                <a:cs typeface="Lato"/>
                <a:sym typeface="Lato"/>
              </a:rPr>
              <a:t>Base: (696)</a:t>
            </a:r>
          </a:p>
        </p:txBody>
      </p:sp>
      <p:sp>
        <p:nvSpPr>
          <p:cNvPr id="621" name="Shape 621"/>
          <p:cNvSpPr txBox="1"/>
          <p:nvPr/>
        </p:nvSpPr>
        <p:spPr>
          <a:xfrm>
            <a:off x="9672694" y="4177964"/>
            <a:ext cx="271227" cy="246220"/>
          </a:xfrm>
          <a:prstGeom prst="rect">
            <a:avLst/>
          </a:prstGeom>
          <a:noFill/>
          <a:ln>
            <a:noFill/>
          </a:ln>
        </p:spPr>
        <p:txBody>
          <a:bodyPr lIns="91425" tIns="45700" rIns="91425" bIns="45700" anchor="t" anchorCtr="0">
            <a:noAutofit/>
          </a:bodyPr>
          <a:lstStyle/>
          <a:p>
            <a:pPr>
              <a:buClr>
                <a:srgbClr val="FF0000"/>
              </a:buClr>
              <a:buSzPct val="25000"/>
            </a:pPr>
            <a:r>
              <a:rPr lang="es-ES" sz="1000">
                <a:solidFill>
                  <a:srgbClr val="FF0000"/>
                </a:solidFill>
                <a:latin typeface="Lato"/>
                <a:ea typeface="Lato"/>
                <a:cs typeface="Lato"/>
                <a:sym typeface="Lato"/>
              </a:rPr>
              <a:t>A</a:t>
            </a:r>
          </a:p>
        </p:txBody>
      </p:sp>
      <p:sp>
        <p:nvSpPr>
          <p:cNvPr id="622" name="Shape 622"/>
          <p:cNvSpPr txBox="1"/>
          <p:nvPr/>
        </p:nvSpPr>
        <p:spPr>
          <a:xfrm>
            <a:off x="9062972" y="4672113"/>
            <a:ext cx="364202" cy="261609"/>
          </a:xfrm>
          <a:prstGeom prst="rect">
            <a:avLst/>
          </a:prstGeom>
          <a:noFill/>
          <a:ln>
            <a:noFill/>
          </a:ln>
        </p:spPr>
        <p:txBody>
          <a:bodyPr lIns="91425" tIns="45700" rIns="91425" bIns="45700" anchor="t" anchorCtr="0">
            <a:noAutofit/>
          </a:bodyPr>
          <a:lstStyle/>
          <a:p>
            <a:pPr>
              <a:buClr>
                <a:srgbClr val="FF0000"/>
              </a:buClr>
              <a:buSzPct val="25000"/>
            </a:pPr>
            <a:r>
              <a:rPr lang="es-ES" sz="1100">
                <a:solidFill>
                  <a:srgbClr val="FF0000"/>
                </a:solidFill>
                <a:latin typeface="Lato"/>
                <a:ea typeface="Lato"/>
                <a:cs typeface="Lato"/>
                <a:sym typeface="Lato"/>
              </a:rPr>
              <a:t>(A)</a:t>
            </a:r>
          </a:p>
        </p:txBody>
      </p:sp>
      <p:sp>
        <p:nvSpPr>
          <p:cNvPr id="623" name="Shape 623"/>
          <p:cNvSpPr txBox="1"/>
          <p:nvPr/>
        </p:nvSpPr>
        <p:spPr>
          <a:xfrm>
            <a:off x="9373535" y="4672113"/>
            <a:ext cx="359393" cy="261609"/>
          </a:xfrm>
          <a:prstGeom prst="rect">
            <a:avLst/>
          </a:prstGeom>
          <a:noFill/>
          <a:ln>
            <a:noFill/>
          </a:ln>
        </p:spPr>
        <p:txBody>
          <a:bodyPr lIns="91425" tIns="45700" rIns="91425" bIns="45700" anchor="t" anchorCtr="0">
            <a:noAutofit/>
          </a:bodyPr>
          <a:lstStyle/>
          <a:p>
            <a:pPr>
              <a:buClr>
                <a:srgbClr val="FF0000"/>
              </a:buClr>
              <a:buSzPct val="25000"/>
            </a:pPr>
            <a:r>
              <a:rPr lang="es-ES" sz="1100">
                <a:solidFill>
                  <a:srgbClr val="FF0000"/>
                </a:solidFill>
                <a:latin typeface="Lato"/>
                <a:ea typeface="Lato"/>
                <a:cs typeface="Lato"/>
                <a:sym typeface="Lato"/>
              </a:rPr>
              <a:t>(B)</a:t>
            </a:r>
          </a:p>
        </p:txBody>
      </p:sp>
      <p:sp>
        <p:nvSpPr>
          <p:cNvPr id="624" name="Shape 624"/>
          <p:cNvSpPr/>
          <p:nvPr/>
        </p:nvSpPr>
        <p:spPr>
          <a:xfrm>
            <a:off x="9047395" y="3551607"/>
            <a:ext cx="678626" cy="939362"/>
          </a:xfrm>
          <a:prstGeom prst="rect">
            <a:avLst/>
          </a:prstGeom>
          <a:noFill/>
          <a:ln w="19050" cap="flat" cmpd="sng">
            <a:solidFill>
              <a:schemeClr val="accent4"/>
            </a:solidFill>
            <a:prstDash val="solid"/>
            <a:round/>
            <a:headEnd type="none" w="med" len="med"/>
            <a:tailEnd type="none" w="med" len="med"/>
          </a:ln>
        </p:spPr>
        <p:txBody>
          <a:bodyPr lIns="91425" tIns="45700" rIns="91425" bIns="45700" anchor="ctr" anchorCtr="0">
            <a:noAutofit/>
          </a:bodyPr>
          <a:lstStyle/>
          <a:p>
            <a:pPr algn="ctr">
              <a:buClr>
                <a:srgbClr val="000000"/>
              </a:buClr>
            </a:pPr>
            <a:endParaRPr>
              <a:solidFill>
                <a:schemeClr val="lt1"/>
              </a:solidFill>
            </a:endParaRPr>
          </a:p>
        </p:txBody>
      </p:sp>
      <p:sp>
        <p:nvSpPr>
          <p:cNvPr id="625" name="Shape 625"/>
          <p:cNvSpPr txBox="1"/>
          <p:nvPr/>
        </p:nvSpPr>
        <p:spPr>
          <a:xfrm>
            <a:off x="9747420" y="2506678"/>
            <a:ext cx="1664932" cy="296699"/>
          </a:xfrm>
          <a:prstGeom prst="rect">
            <a:avLst/>
          </a:prstGeom>
          <a:noFill/>
          <a:ln>
            <a:noFill/>
          </a:ln>
        </p:spPr>
        <p:txBody>
          <a:bodyPr lIns="91425" tIns="91425" rIns="91425" bIns="91425" anchor="t" anchorCtr="0">
            <a:noAutofit/>
          </a:bodyPr>
          <a:lstStyle/>
          <a:p>
            <a:pPr>
              <a:buClr>
                <a:srgbClr val="382C2B"/>
              </a:buClr>
              <a:buSzPct val="25000"/>
            </a:pPr>
            <a:r>
              <a:rPr lang="es-ES" sz="800" b="1">
                <a:solidFill>
                  <a:srgbClr val="595959"/>
                </a:solidFill>
                <a:latin typeface="Lato"/>
                <a:ea typeface="Lato"/>
                <a:cs typeface="Lato"/>
                <a:sym typeface="Lato"/>
              </a:rPr>
              <a:t>Base: Total (1410)</a:t>
            </a:r>
          </a:p>
        </p:txBody>
      </p:sp>
      <p:sp>
        <p:nvSpPr>
          <p:cNvPr id="626" name="Shape 626"/>
          <p:cNvSpPr/>
          <p:nvPr/>
        </p:nvSpPr>
        <p:spPr>
          <a:xfrm>
            <a:off x="6750562" y="1607225"/>
            <a:ext cx="1211741" cy="1105450"/>
          </a:xfrm>
          <a:prstGeom prst="ellipse">
            <a:avLst/>
          </a:prstGeom>
          <a:solidFill>
            <a:schemeClr val="accent4">
              <a:lumMod val="50000"/>
            </a:schemeClr>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627" name="Shape 627"/>
          <p:cNvSpPr txBox="1"/>
          <p:nvPr/>
        </p:nvSpPr>
        <p:spPr>
          <a:xfrm>
            <a:off x="6525047" y="1921113"/>
            <a:ext cx="1685788" cy="538608"/>
          </a:xfrm>
          <a:prstGeom prst="rect">
            <a:avLst/>
          </a:prstGeom>
          <a:noFill/>
          <a:ln>
            <a:noFill/>
          </a:ln>
        </p:spPr>
        <p:txBody>
          <a:bodyPr lIns="91425" tIns="45700" rIns="91425" bIns="45700" anchor="t" anchorCtr="0">
            <a:noAutofit/>
          </a:bodyPr>
          <a:lstStyle/>
          <a:p>
            <a:pPr algn="ctr">
              <a:buClr>
                <a:schemeClr val="lt1"/>
              </a:buClr>
              <a:buSzPct val="25000"/>
            </a:pPr>
            <a:r>
              <a:rPr lang="es-ES" sz="900" b="1" dirty="0">
                <a:solidFill>
                  <a:schemeClr val="lt1"/>
                </a:solidFill>
                <a:latin typeface="Lato"/>
                <a:ea typeface="Lato"/>
                <a:cs typeface="Lato"/>
                <a:sym typeface="Lato"/>
              </a:rPr>
              <a:t>EXCLUSIVOS IPTV</a:t>
            </a:r>
          </a:p>
          <a:p>
            <a:pPr algn="ctr">
              <a:buClr>
                <a:srgbClr val="000000"/>
              </a:buClr>
            </a:pPr>
            <a:endParaRPr sz="900" b="1" dirty="0">
              <a:solidFill>
                <a:schemeClr val="lt1"/>
              </a:solidFill>
              <a:latin typeface="Lato"/>
              <a:ea typeface="Lato"/>
              <a:cs typeface="Lato"/>
              <a:sym typeface="Lato"/>
            </a:endParaRPr>
          </a:p>
          <a:p>
            <a:pPr algn="ctr">
              <a:buClr>
                <a:schemeClr val="lt1"/>
              </a:buClr>
              <a:buSzPct val="25000"/>
            </a:pPr>
            <a:r>
              <a:rPr lang="es-ES" sz="1100" b="1" dirty="0">
                <a:solidFill>
                  <a:schemeClr val="lt1"/>
                </a:solidFill>
                <a:latin typeface="Lato"/>
                <a:ea typeface="Lato"/>
                <a:cs typeface="Lato"/>
                <a:sym typeface="Lato"/>
              </a:rPr>
              <a:t>26%</a:t>
            </a:r>
          </a:p>
        </p:txBody>
      </p:sp>
      <p:sp>
        <p:nvSpPr>
          <p:cNvPr id="630" name="Shape 630"/>
          <p:cNvSpPr txBox="1"/>
          <p:nvPr/>
        </p:nvSpPr>
        <p:spPr>
          <a:xfrm>
            <a:off x="7075144" y="5896274"/>
            <a:ext cx="1664932" cy="296699"/>
          </a:xfrm>
          <a:prstGeom prst="rect">
            <a:avLst/>
          </a:prstGeom>
          <a:noFill/>
          <a:ln>
            <a:noFill/>
          </a:ln>
        </p:spPr>
        <p:txBody>
          <a:bodyPr lIns="91425" tIns="91425" rIns="91425" bIns="91425" anchor="t" anchorCtr="0">
            <a:noAutofit/>
          </a:bodyPr>
          <a:lstStyle/>
          <a:p>
            <a:pPr>
              <a:buClr>
                <a:srgbClr val="382C2B"/>
              </a:buClr>
              <a:buSzPct val="25000"/>
            </a:pPr>
            <a:r>
              <a:rPr lang="es-ES" sz="800" b="1">
                <a:solidFill>
                  <a:srgbClr val="595959"/>
                </a:solidFill>
                <a:latin typeface="Lato"/>
                <a:ea typeface="Lato"/>
                <a:cs typeface="Lato"/>
                <a:sym typeface="Lato"/>
              </a:rPr>
              <a:t>Base: (362)</a:t>
            </a:r>
          </a:p>
        </p:txBody>
      </p:sp>
      <p:sp>
        <p:nvSpPr>
          <p:cNvPr id="631" name="Shape 631"/>
          <p:cNvSpPr txBox="1"/>
          <p:nvPr/>
        </p:nvSpPr>
        <p:spPr>
          <a:xfrm>
            <a:off x="7559147" y="3098723"/>
            <a:ext cx="280845" cy="246220"/>
          </a:xfrm>
          <a:prstGeom prst="rect">
            <a:avLst/>
          </a:prstGeom>
          <a:noFill/>
          <a:ln>
            <a:noFill/>
          </a:ln>
        </p:spPr>
        <p:txBody>
          <a:bodyPr lIns="91425" tIns="45700" rIns="91425" bIns="45700" anchor="t" anchorCtr="0">
            <a:noAutofit/>
          </a:bodyPr>
          <a:lstStyle/>
          <a:p>
            <a:pPr>
              <a:buClr>
                <a:srgbClr val="FF0000"/>
              </a:buClr>
              <a:buSzPct val="25000"/>
            </a:pPr>
            <a:r>
              <a:rPr lang="es-ES" sz="1000">
                <a:solidFill>
                  <a:srgbClr val="FF0000"/>
                </a:solidFill>
                <a:latin typeface="Lato"/>
                <a:ea typeface="Lato"/>
                <a:cs typeface="Lato"/>
                <a:sym typeface="Lato"/>
              </a:rPr>
              <a:t>A</a:t>
            </a:r>
          </a:p>
        </p:txBody>
      </p:sp>
      <p:sp>
        <p:nvSpPr>
          <p:cNvPr id="632" name="Shape 632"/>
          <p:cNvSpPr txBox="1"/>
          <p:nvPr/>
        </p:nvSpPr>
        <p:spPr>
          <a:xfrm>
            <a:off x="7559147" y="4151787"/>
            <a:ext cx="271227" cy="246220"/>
          </a:xfrm>
          <a:prstGeom prst="rect">
            <a:avLst/>
          </a:prstGeom>
          <a:noFill/>
          <a:ln>
            <a:noFill/>
          </a:ln>
        </p:spPr>
        <p:txBody>
          <a:bodyPr lIns="91425" tIns="45700" rIns="91425" bIns="45700" anchor="t" anchorCtr="0">
            <a:noAutofit/>
          </a:bodyPr>
          <a:lstStyle/>
          <a:p>
            <a:pPr>
              <a:buClr>
                <a:srgbClr val="FF0000"/>
              </a:buClr>
              <a:buSzPct val="25000"/>
            </a:pPr>
            <a:r>
              <a:rPr lang="es-ES" sz="1000">
                <a:solidFill>
                  <a:srgbClr val="FF0000"/>
                </a:solidFill>
                <a:latin typeface="Lato"/>
                <a:ea typeface="Lato"/>
                <a:cs typeface="Lato"/>
                <a:sym typeface="Lato"/>
              </a:rPr>
              <a:t>A</a:t>
            </a:r>
          </a:p>
        </p:txBody>
      </p:sp>
      <p:sp>
        <p:nvSpPr>
          <p:cNvPr id="633" name="Shape 633"/>
          <p:cNvSpPr txBox="1"/>
          <p:nvPr/>
        </p:nvSpPr>
        <p:spPr>
          <a:xfrm>
            <a:off x="6982071" y="4672115"/>
            <a:ext cx="364202" cy="261609"/>
          </a:xfrm>
          <a:prstGeom prst="rect">
            <a:avLst/>
          </a:prstGeom>
          <a:noFill/>
          <a:ln>
            <a:noFill/>
          </a:ln>
        </p:spPr>
        <p:txBody>
          <a:bodyPr lIns="91425" tIns="45700" rIns="91425" bIns="45700" anchor="t" anchorCtr="0">
            <a:noAutofit/>
          </a:bodyPr>
          <a:lstStyle/>
          <a:p>
            <a:pPr>
              <a:buClr>
                <a:srgbClr val="FF0000"/>
              </a:buClr>
              <a:buSzPct val="25000"/>
            </a:pPr>
            <a:r>
              <a:rPr lang="es-ES" sz="1100">
                <a:solidFill>
                  <a:srgbClr val="FF0000"/>
                </a:solidFill>
                <a:latin typeface="Lato"/>
                <a:ea typeface="Lato"/>
                <a:cs typeface="Lato"/>
                <a:sym typeface="Lato"/>
              </a:rPr>
              <a:t>(A)</a:t>
            </a:r>
          </a:p>
        </p:txBody>
      </p:sp>
      <p:sp>
        <p:nvSpPr>
          <p:cNvPr id="634" name="Shape 634"/>
          <p:cNvSpPr txBox="1"/>
          <p:nvPr/>
        </p:nvSpPr>
        <p:spPr>
          <a:xfrm>
            <a:off x="7292633" y="4672115"/>
            <a:ext cx="359393" cy="261609"/>
          </a:xfrm>
          <a:prstGeom prst="rect">
            <a:avLst/>
          </a:prstGeom>
          <a:noFill/>
          <a:ln>
            <a:noFill/>
          </a:ln>
        </p:spPr>
        <p:txBody>
          <a:bodyPr lIns="91425" tIns="45700" rIns="91425" bIns="45700" anchor="t" anchorCtr="0">
            <a:noAutofit/>
          </a:bodyPr>
          <a:lstStyle/>
          <a:p>
            <a:pPr>
              <a:buClr>
                <a:srgbClr val="FF0000"/>
              </a:buClr>
              <a:buSzPct val="25000"/>
            </a:pPr>
            <a:r>
              <a:rPr lang="es-ES" sz="1100">
                <a:solidFill>
                  <a:srgbClr val="FF0000"/>
                </a:solidFill>
                <a:latin typeface="Lato"/>
                <a:ea typeface="Lato"/>
                <a:cs typeface="Lato"/>
                <a:sym typeface="Lato"/>
              </a:rPr>
              <a:t>(B)</a:t>
            </a:r>
          </a:p>
        </p:txBody>
      </p:sp>
      <p:sp>
        <p:nvSpPr>
          <p:cNvPr id="635" name="Shape 635"/>
          <p:cNvSpPr txBox="1"/>
          <p:nvPr/>
        </p:nvSpPr>
        <p:spPr>
          <a:xfrm>
            <a:off x="3326361" y="2684991"/>
            <a:ext cx="364202" cy="261609"/>
          </a:xfrm>
          <a:prstGeom prst="rect">
            <a:avLst/>
          </a:prstGeom>
          <a:noFill/>
          <a:ln>
            <a:noFill/>
          </a:ln>
        </p:spPr>
        <p:txBody>
          <a:bodyPr lIns="91425" tIns="45700" rIns="91425" bIns="45700" anchor="t" anchorCtr="0">
            <a:noAutofit/>
          </a:bodyPr>
          <a:lstStyle/>
          <a:p>
            <a:pPr>
              <a:buClr>
                <a:srgbClr val="FF0000"/>
              </a:buClr>
              <a:buSzPct val="25000"/>
            </a:pPr>
            <a:r>
              <a:rPr lang="es-ES" sz="1100">
                <a:solidFill>
                  <a:srgbClr val="FF0000"/>
                </a:solidFill>
                <a:latin typeface="Lato"/>
                <a:ea typeface="Lato"/>
                <a:cs typeface="Lato"/>
                <a:sym typeface="Lato"/>
              </a:rPr>
              <a:t>(A)</a:t>
            </a:r>
          </a:p>
        </p:txBody>
      </p:sp>
      <p:sp>
        <p:nvSpPr>
          <p:cNvPr id="636" name="Shape 636"/>
          <p:cNvSpPr txBox="1"/>
          <p:nvPr/>
        </p:nvSpPr>
        <p:spPr>
          <a:xfrm>
            <a:off x="5189674" y="2753817"/>
            <a:ext cx="359393" cy="261609"/>
          </a:xfrm>
          <a:prstGeom prst="rect">
            <a:avLst/>
          </a:prstGeom>
          <a:noFill/>
          <a:ln>
            <a:noFill/>
          </a:ln>
        </p:spPr>
        <p:txBody>
          <a:bodyPr lIns="91425" tIns="45700" rIns="91425" bIns="45700" anchor="t" anchorCtr="0">
            <a:noAutofit/>
          </a:bodyPr>
          <a:lstStyle/>
          <a:p>
            <a:pPr>
              <a:buClr>
                <a:srgbClr val="FF0000"/>
              </a:buClr>
              <a:buSzPct val="25000"/>
            </a:pPr>
            <a:r>
              <a:rPr lang="es-ES" sz="1100">
                <a:solidFill>
                  <a:srgbClr val="FF0000"/>
                </a:solidFill>
                <a:latin typeface="Lato"/>
                <a:ea typeface="Lato"/>
                <a:cs typeface="Lato"/>
                <a:sym typeface="Lato"/>
              </a:rPr>
              <a:t>(B)</a:t>
            </a:r>
          </a:p>
        </p:txBody>
      </p:sp>
      <p:sp>
        <p:nvSpPr>
          <p:cNvPr id="637" name="Shape 637"/>
          <p:cNvSpPr txBox="1"/>
          <p:nvPr/>
        </p:nvSpPr>
        <p:spPr>
          <a:xfrm>
            <a:off x="7060260" y="2734152"/>
            <a:ext cx="364202" cy="261609"/>
          </a:xfrm>
          <a:prstGeom prst="rect">
            <a:avLst/>
          </a:prstGeom>
          <a:noFill/>
          <a:ln>
            <a:noFill/>
          </a:ln>
        </p:spPr>
        <p:txBody>
          <a:bodyPr lIns="91425" tIns="45700" rIns="91425" bIns="45700" anchor="t" anchorCtr="0">
            <a:noAutofit/>
          </a:bodyPr>
          <a:lstStyle/>
          <a:p>
            <a:pPr>
              <a:buClr>
                <a:srgbClr val="FF0000"/>
              </a:buClr>
              <a:buSzPct val="25000"/>
            </a:pPr>
            <a:r>
              <a:rPr lang="es-ES" sz="1100">
                <a:solidFill>
                  <a:srgbClr val="FF0000"/>
                </a:solidFill>
                <a:latin typeface="Lato"/>
                <a:ea typeface="Lato"/>
                <a:cs typeface="Lato"/>
                <a:sym typeface="Lato"/>
              </a:rPr>
              <a:t>(C)</a:t>
            </a:r>
          </a:p>
        </p:txBody>
      </p:sp>
      <p:sp>
        <p:nvSpPr>
          <p:cNvPr id="638" name="Shape 638"/>
          <p:cNvSpPr txBox="1"/>
          <p:nvPr/>
        </p:nvSpPr>
        <p:spPr>
          <a:xfrm>
            <a:off x="9191193" y="2763649"/>
            <a:ext cx="373820" cy="261609"/>
          </a:xfrm>
          <a:prstGeom prst="rect">
            <a:avLst/>
          </a:prstGeom>
          <a:noFill/>
          <a:ln>
            <a:noFill/>
          </a:ln>
        </p:spPr>
        <p:txBody>
          <a:bodyPr lIns="91425" tIns="45700" rIns="91425" bIns="45700" anchor="t" anchorCtr="0">
            <a:noAutofit/>
          </a:bodyPr>
          <a:lstStyle/>
          <a:p>
            <a:pPr>
              <a:buClr>
                <a:srgbClr val="FF0000"/>
              </a:buClr>
              <a:buSzPct val="25000"/>
            </a:pPr>
            <a:r>
              <a:rPr lang="es-ES" sz="1100">
                <a:solidFill>
                  <a:srgbClr val="FF0000"/>
                </a:solidFill>
                <a:latin typeface="Lato"/>
                <a:ea typeface="Lato"/>
                <a:cs typeface="Lato"/>
                <a:sym typeface="Lato"/>
              </a:rPr>
              <a:t>(D)</a:t>
            </a:r>
          </a:p>
        </p:txBody>
      </p:sp>
      <p:graphicFrame>
        <p:nvGraphicFramePr>
          <p:cNvPr id="55" name="Gráfico 54"/>
          <p:cNvGraphicFramePr/>
          <p:nvPr>
            <p:extLst>
              <p:ext uri="{D42A27DB-BD31-4B8C-83A1-F6EECF244321}">
                <p14:modId xmlns:p14="http://schemas.microsoft.com/office/powerpoint/2010/main" val="2635752638"/>
              </p:ext>
            </p:extLst>
          </p:nvPr>
        </p:nvGraphicFramePr>
        <p:xfrm>
          <a:off x="2687501" y="2967892"/>
          <a:ext cx="1692580" cy="1650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Gráfico 55"/>
          <p:cNvGraphicFramePr/>
          <p:nvPr>
            <p:extLst>
              <p:ext uri="{D42A27DB-BD31-4B8C-83A1-F6EECF244321}">
                <p14:modId xmlns:p14="http://schemas.microsoft.com/office/powerpoint/2010/main" val="3448112024"/>
              </p:ext>
            </p:extLst>
          </p:nvPr>
        </p:nvGraphicFramePr>
        <p:xfrm>
          <a:off x="4561388" y="2967892"/>
          <a:ext cx="1692580" cy="16500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Gráfico 56"/>
          <p:cNvGraphicFramePr/>
          <p:nvPr>
            <p:extLst/>
          </p:nvPr>
        </p:nvGraphicFramePr>
        <p:xfrm>
          <a:off x="8540501" y="2967892"/>
          <a:ext cx="1692580" cy="16500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Gráfico 57"/>
          <p:cNvGraphicFramePr/>
          <p:nvPr>
            <p:extLst>
              <p:ext uri="{D42A27DB-BD31-4B8C-83A1-F6EECF244321}">
                <p14:modId xmlns:p14="http://schemas.microsoft.com/office/powerpoint/2010/main" val="1813866289"/>
              </p:ext>
            </p:extLst>
          </p:nvPr>
        </p:nvGraphicFramePr>
        <p:xfrm>
          <a:off x="6447871" y="2967894"/>
          <a:ext cx="1692580" cy="16500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Gráfico 58"/>
          <p:cNvGraphicFramePr/>
          <p:nvPr>
            <p:extLst>
              <p:ext uri="{D42A27DB-BD31-4B8C-83A1-F6EECF244321}">
                <p14:modId xmlns:p14="http://schemas.microsoft.com/office/powerpoint/2010/main" val="3598089705"/>
              </p:ext>
            </p:extLst>
          </p:nvPr>
        </p:nvGraphicFramePr>
        <p:xfrm>
          <a:off x="2828915" y="4845250"/>
          <a:ext cx="1736701" cy="9494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Gráfico 59"/>
          <p:cNvGraphicFramePr/>
          <p:nvPr>
            <p:extLst>
              <p:ext uri="{D42A27DB-BD31-4B8C-83A1-F6EECF244321}">
                <p14:modId xmlns:p14="http://schemas.microsoft.com/office/powerpoint/2010/main" val="3352900072"/>
              </p:ext>
            </p:extLst>
          </p:nvPr>
        </p:nvGraphicFramePr>
        <p:xfrm>
          <a:off x="4702802" y="4794451"/>
          <a:ext cx="1736701" cy="94945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Gráfico 60"/>
          <p:cNvGraphicFramePr/>
          <p:nvPr>
            <p:extLst>
              <p:ext uri="{D42A27DB-BD31-4B8C-83A1-F6EECF244321}">
                <p14:modId xmlns:p14="http://schemas.microsoft.com/office/powerpoint/2010/main" val="1505075141"/>
              </p:ext>
            </p:extLst>
          </p:nvPr>
        </p:nvGraphicFramePr>
        <p:xfrm>
          <a:off x="8681915" y="4799070"/>
          <a:ext cx="1736701" cy="9494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Gráfico 61"/>
          <p:cNvGraphicFramePr/>
          <p:nvPr>
            <p:extLst>
              <p:ext uri="{D42A27DB-BD31-4B8C-83A1-F6EECF244321}">
                <p14:modId xmlns:p14="http://schemas.microsoft.com/office/powerpoint/2010/main" val="1499157216"/>
              </p:ext>
            </p:extLst>
          </p:nvPr>
        </p:nvGraphicFramePr>
        <p:xfrm>
          <a:off x="6594649" y="4840635"/>
          <a:ext cx="1736701" cy="949452"/>
        </p:xfrm>
        <a:graphic>
          <a:graphicData uri="http://schemas.openxmlformats.org/drawingml/2006/chart">
            <c:chart xmlns:c="http://schemas.openxmlformats.org/drawingml/2006/chart" xmlns:r="http://schemas.openxmlformats.org/officeDocument/2006/relationships" r:id="rId10"/>
          </a:graphicData>
        </a:graphic>
      </p:graphicFrame>
      <p:sp>
        <p:nvSpPr>
          <p:cNvPr id="597" name="Shape 597"/>
          <p:cNvSpPr/>
          <p:nvPr/>
        </p:nvSpPr>
        <p:spPr>
          <a:xfrm>
            <a:off x="3153779" y="5126937"/>
            <a:ext cx="366971" cy="230844"/>
          </a:xfrm>
          <a:prstGeom prst="rect">
            <a:avLst/>
          </a:prstGeom>
          <a:noFill/>
          <a:ln w="19050" cap="flat" cmpd="sng">
            <a:solidFill>
              <a:schemeClr val="accent4"/>
            </a:solidFill>
            <a:prstDash val="solid"/>
            <a:round/>
            <a:headEnd type="none" w="med" len="med"/>
            <a:tailEnd type="none" w="med" len="med"/>
          </a:ln>
        </p:spPr>
        <p:txBody>
          <a:bodyPr lIns="91425" tIns="45700" rIns="91425" bIns="45700" anchor="ctr" anchorCtr="0">
            <a:noAutofit/>
          </a:bodyPr>
          <a:lstStyle/>
          <a:p>
            <a:pPr algn="ctr">
              <a:buClr>
                <a:srgbClr val="000000"/>
              </a:buClr>
            </a:pPr>
            <a:endParaRPr>
              <a:solidFill>
                <a:schemeClr val="lt1"/>
              </a:solidFill>
            </a:endParaRPr>
          </a:p>
        </p:txBody>
      </p:sp>
      <p:cxnSp>
        <p:nvCxnSpPr>
          <p:cNvPr id="63" name="Conector recto 62"/>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64"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1784430" y="93386"/>
            <a:ext cx="407570" cy="6764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áfico 19"/>
          <p:cNvGraphicFramePr/>
          <p:nvPr>
            <p:extLst/>
          </p:nvPr>
        </p:nvGraphicFramePr>
        <p:xfrm>
          <a:off x="5585348" y="3089854"/>
          <a:ext cx="7781026" cy="30630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Gráfico 41"/>
          <p:cNvGraphicFramePr/>
          <p:nvPr>
            <p:extLst/>
          </p:nvPr>
        </p:nvGraphicFramePr>
        <p:xfrm>
          <a:off x="1172990" y="3089854"/>
          <a:ext cx="7781026" cy="3063069"/>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número de diapositiva 1"/>
          <p:cNvSpPr>
            <a:spLocks noGrp="1"/>
          </p:cNvSpPr>
          <p:nvPr>
            <p:ph type="sldNum" idx="12"/>
          </p:nvPr>
        </p:nvSpPr>
        <p:spPr/>
        <p:txBody>
          <a:bodyPr/>
          <a:lstStyle/>
          <a:p>
            <a:pPr>
              <a:buClr>
                <a:srgbClr val="90AC2B"/>
              </a:buClr>
              <a:buSzPct val="25000"/>
            </a:pPr>
            <a:fld id="{00000000-1234-1234-1234-123412341234}" type="slidenum">
              <a:rPr lang="es" sz="1200">
                <a:solidFill>
                  <a:srgbClr val="90AC2B"/>
                </a:solidFill>
                <a:latin typeface="Lato"/>
                <a:ea typeface="Lato"/>
                <a:cs typeface="Lato"/>
                <a:sym typeface="Lato"/>
              </a:rPr>
              <a:pPr>
                <a:buClr>
                  <a:srgbClr val="90AC2B"/>
                </a:buClr>
                <a:buSzPct val="25000"/>
              </a:pPr>
              <a:t>26</a:t>
            </a:fld>
            <a:endParaRPr lang="es" sz="1200">
              <a:solidFill>
                <a:srgbClr val="90AC2B"/>
              </a:solidFill>
              <a:latin typeface="Lato"/>
              <a:ea typeface="Lato"/>
              <a:cs typeface="Lato"/>
              <a:sym typeface="Lato"/>
            </a:endParaRPr>
          </a:p>
        </p:txBody>
      </p:sp>
      <p:graphicFrame>
        <p:nvGraphicFramePr>
          <p:cNvPr id="3" name="Gráfico 2"/>
          <p:cNvGraphicFramePr/>
          <p:nvPr>
            <p:extLst/>
          </p:nvPr>
        </p:nvGraphicFramePr>
        <p:xfrm>
          <a:off x="3525109" y="3089854"/>
          <a:ext cx="7781026" cy="3063069"/>
        </p:xfrm>
        <a:graphic>
          <a:graphicData uri="http://schemas.openxmlformats.org/drawingml/2006/chart">
            <c:chart xmlns:c="http://schemas.openxmlformats.org/drawingml/2006/chart" xmlns:r="http://schemas.openxmlformats.org/officeDocument/2006/relationships" r:id="rId4"/>
          </a:graphicData>
        </a:graphic>
      </p:graphicFrame>
      <p:sp>
        <p:nvSpPr>
          <p:cNvPr id="4" name="Shape 2191"/>
          <p:cNvSpPr txBox="1"/>
          <p:nvPr/>
        </p:nvSpPr>
        <p:spPr>
          <a:xfrm>
            <a:off x="7038463" y="6160625"/>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(362)</a:t>
            </a:r>
          </a:p>
        </p:txBody>
      </p:sp>
      <p:sp>
        <p:nvSpPr>
          <p:cNvPr id="6" name="CuadroTexto 5"/>
          <p:cNvSpPr txBox="1"/>
          <p:nvPr/>
        </p:nvSpPr>
        <p:spPr>
          <a:xfrm>
            <a:off x="7659606" y="4581600"/>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7" name="CuadroTexto 6"/>
          <p:cNvSpPr txBox="1"/>
          <p:nvPr/>
        </p:nvSpPr>
        <p:spPr>
          <a:xfrm>
            <a:off x="8123259" y="3295515"/>
            <a:ext cx="280846" cy="246221"/>
          </a:xfrm>
          <a:prstGeom prst="rect">
            <a:avLst/>
          </a:prstGeom>
          <a:noFill/>
        </p:spPr>
        <p:txBody>
          <a:bodyPr wrap="none" rtlCol="0">
            <a:spAutoFit/>
          </a:bodyPr>
          <a:lstStyle/>
          <a:p>
            <a:r>
              <a:rPr lang="es-ES" sz="1000" dirty="0">
                <a:solidFill>
                  <a:srgbClr val="FF0000"/>
                </a:solidFill>
                <a:latin typeface="Lato" panose="020B0604020202020204" charset="0"/>
              </a:rPr>
              <a:t>D</a:t>
            </a:r>
          </a:p>
        </p:txBody>
      </p:sp>
      <p:sp>
        <p:nvSpPr>
          <p:cNvPr id="8" name="Rectángulo 7"/>
          <p:cNvSpPr/>
          <p:nvPr/>
        </p:nvSpPr>
        <p:spPr>
          <a:xfrm>
            <a:off x="7625990" y="3338193"/>
            <a:ext cx="567343"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8"/>
          <p:cNvSpPr/>
          <p:nvPr/>
        </p:nvSpPr>
        <p:spPr>
          <a:xfrm>
            <a:off x="7382070" y="4621714"/>
            <a:ext cx="344965"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12" name="Gráfico 11"/>
          <p:cNvGraphicFramePr/>
          <p:nvPr>
            <p:extLst/>
          </p:nvPr>
        </p:nvGraphicFramePr>
        <p:xfrm>
          <a:off x="-681100" y="3089854"/>
          <a:ext cx="7781026" cy="3063069"/>
        </p:xfrm>
        <a:graphic>
          <a:graphicData uri="http://schemas.openxmlformats.org/drawingml/2006/chart">
            <c:chart xmlns:c="http://schemas.openxmlformats.org/drawingml/2006/chart" xmlns:r="http://schemas.openxmlformats.org/officeDocument/2006/relationships" r:id="rId5"/>
          </a:graphicData>
        </a:graphic>
      </p:graphicFrame>
      <p:sp>
        <p:nvSpPr>
          <p:cNvPr id="13" name="Shape 2191"/>
          <p:cNvSpPr txBox="1"/>
          <p:nvPr/>
        </p:nvSpPr>
        <p:spPr>
          <a:xfrm>
            <a:off x="2607046" y="6161158"/>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(121)</a:t>
            </a:r>
          </a:p>
        </p:txBody>
      </p:sp>
      <p:sp>
        <p:nvSpPr>
          <p:cNvPr id="15" name="Rectángulo 14"/>
          <p:cNvSpPr/>
          <p:nvPr/>
        </p:nvSpPr>
        <p:spPr>
          <a:xfrm>
            <a:off x="3419781" y="3338193"/>
            <a:ext cx="567343"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ángulo 15"/>
          <p:cNvSpPr/>
          <p:nvPr/>
        </p:nvSpPr>
        <p:spPr>
          <a:xfrm>
            <a:off x="3178691" y="5010232"/>
            <a:ext cx="384868" cy="14989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Shape 51"/>
          <p:cNvSpPr txBox="1"/>
          <p:nvPr/>
        </p:nvSpPr>
        <p:spPr>
          <a:xfrm>
            <a:off x="4500284" y="6544023"/>
            <a:ext cx="3281384" cy="232178"/>
          </a:xfrm>
          <a:prstGeom prst="rect">
            <a:avLst/>
          </a:prstGeom>
          <a:noFill/>
          <a:ln>
            <a:noFill/>
          </a:ln>
        </p:spPr>
        <p:txBody>
          <a:bodyPr lIns="91425" tIns="91425" rIns="91425" bIns="91425" anchor="ctr" anchorCtr="0">
            <a:noAutofit/>
          </a:bodyPr>
          <a:lstStyle/>
          <a:p>
            <a:pPr>
              <a:buClr>
                <a:srgbClr val="8BAB42"/>
              </a:buClr>
              <a:buSzPct val="25000"/>
              <a:defRPr/>
            </a:pPr>
            <a:r>
              <a:rPr lang="es-ES" sz="800" dirty="0">
                <a:solidFill>
                  <a:srgbClr val="000000">
                    <a:lumMod val="65000"/>
                    <a:lumOff val="35000"/>
                  </a:srgbClr>
                </a:solidFill>
                <a:latin typeface="Lato"/>
                <a:ea typeface="Lato"/>
                <a:cs typeface="Lato"/>
                <a:sym typeface="Lato"/>
              </a:rPr>
              <a:t>Letras (</a:t>
            </a:r>
            <a:r>
              <a:rPr lang="es-ES" sz="800" dirty="0">
                <a:solidFill>
                  <a:srgbClr val="FF0000"/>
                </a:solidFill>
                <a:latin typeface="Lato"/>
                <a:ea typeface="Lato"/>
                <a:cs typeface="Lato"/>
                <a:sym typeface="Lato"/>
              </a:rPr>
              <a:t>A,B,C,D</a:t>
            </a:r>
            <a:r>
              <a:rPr lang="es-ES" sz="800" dirty="0">
                <a:solidFill>
                  <a:srgbClr val="000000">
                    <a:lumMod val="65000"/>
                    <a:lumOff val="35000"/>
                  </a:srgbClr>
                </a:solidFill>
                <a:latin typeface="Lato"/>
                <a:ea typeface="Lato"/>
                <a:cs typeface="Lato"/>
                <a:sym typeface="Lato"/>
              </a:rPr>
              <a:t>) indican diferencias significativas entre segmentos al 95% nivel de confianza</a:t>
            </a:r>
            <a:endParaRPr lang="es" sz="800" dirty="0">
              <a:solidFill>
                <a:srgbClr val="000000">
                  <a:lumMod val="65000"/>
                  <a:lumOff val="35000"/>
                </a:srgbClr>
              </a:solidFill>
              <a:latin typeface="Lato"/>
              <a:ea typeface="Lato"/>
              <a:cs typeface="Lato"/>
              <a:sym typeface="Lato"/>
            </a:endParaRPr>
          </a:p>
        </p:txBody>
      </p:sp>
      <p:sp>
        <p:nvSpPr>
          <p:cNvPr id="21" name="Shape 2191"/>
          <p:cNvSpPr txBox="1"/>
          <p:nvPr/>
        </p:nvSpPr>
        <p:spPr>
          <a:xfrm>
            <a:off x="9489902" y="2675812"/>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Total </a:t>
            </a:r>
            <a:r>
              <a:rPr lang="es" sz="800" b="1" dirty="0">
                <a:solidFill>
                  <a:schemeClr val="tx1">
                    <a:lumMod val="65000"/>
                    <a:lumOff val="35000"/>
                  </a:schemeClr>
                </a:solidFill>
                <a:latin typeface="Lato"/>
                <a:ea typeface="Lato"/>
                <a:cs typeface="Lato"/>
                <a:sym typeface="Lato"/>
              </a:rPr>
              <a:t>(1410)</a:t>
            </a:r>
          </a:p>
        </p:txBody>
      </p:sp>
      <p:sp>
        <p:nvSpPr>
          <p:cNvPr id="22" name="Shape 2191"/>
          <p:cNvSpPr txBox="1"/>
          <p:nvPr/>
        </p:nvSpPr>
        <p:spPr>
          <a:xfrm>
            <a:off x="9062125" y="6153298"/>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a:t>
            </a:r>
            <a:r>
              <a:rPr lang="es" sz="800" b="1">
                <a:solidFill>
                  <a:schemeClr val="tx1">
                    <a:lumMod val="65000"/>
                    <a:lumOff val="35000"/>
                  </a:schemeClr>
                </a:solidFill>
                <a:latin typeface="Lato"/>
                <a:ea typeface="Lato"/>
                <a:cs typeface="Lato"/>
                <a:sym typeface="Lato"/>
              </a:rPr>
              <a:t>: (696)</a:t>
            </a:r>
            <a:endParaRPr lang="es" sz="800" b="1" dirty="0">
              <a:solidFill>
                <a:schemeClr val="tx1">
                  <a:lumMod val="65000"/>
                  <a:lumOff val="35000"/>
                </a:schemeClr>
              </a:solidFill>
              <a:latin typeface="Lato"/>
              <a:ea typeface="Lato"/>
              <a:cs typeface="Lato"/>
              <a:sym typeface="Lato"/>
            </a:endParaRPr>
          </a:p>
        </p:txBody>
      </p:sp>
      <p:sp>
        <p:nvSpPr>
          <p:cNvPr id="24" name="CuadroTexto 23"/>
          <p:cNvSpPr txBox="1"/>
          <p:nvPr/>
        </p:nvSpPr>
        <p:spPr>
          <a:xfrm>
            <a:off x="8133933" y="3107235"/>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25" name="CuadroTexto 24"/>
          <p:cNvSpPr txBox="1"/>
          <p:nvPr/>
        </p:nvSpPr>
        <p:spPr>
          <a:xfrm>
            <a:off x="10291873" y="3107235"/>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26" name="CuadroTexto 25"/>
          <p:cNvSpPr txBox="1"/>
          <p:nvPr/>
        </p:nvSpPr>
        <p:spPr>
          <a:xfrm>
            <a:off x="9933221" y="3471893"/>
            <a:ext cx="442750" cy="246221"/>
          </a:xfrm>
          <a:prstGeom prst="rect">
            <a:avLst/>
          </a:prstGeom>
          <a:noFill/>
        </p:spPr>
        <p:txBody>
          <a:bodyPr wrap="none" rtlCol="0">
            <a:spAutoFit/>
          </a:bodyPr>
          <a:lstStyle/>
          <a:p>
            <a:r>
              <a:rPr lang="es-ES" sz="1000" dirty="0">
                <a:solidFill>
                  <a:srgbClr val="FF0000"/>
                </a:solidFill>
                <a:latin typeface="Lato" panose="020B0604020202020204" charset="0"/>
              </a:rPr>
              <a:t>ABC</a:t>
            </a:r>
          </a:p>
        </p:txBody>
      </p:sp>
      <p:sp>
        <p:nvSpPr>
          <p:cNvPr id="27" name="CuadroTexto 26"/>
          <p:cNvSpPr txBox="1"/>
          <p:nvPr/>
        </p:nvSpPr>
        <p:spPr>
          <a:xfrm>
            <a:off x="9897709" y="3649161"/>
            <a:ext cx="442750" cy="246221"/>
          </a:xfrm>
          <a:prstGeom prst="rect">
            <a:avLst/>
          </a:prstGeom>
          <a:noFill/>
        </p:spPr>
        <p:txBody>
          <a:bodyPr wrap="none" rtlCol="0">
            <a:spAutoFit/>
          </a:bodyPr>
          <a:lstStyle/>
          <a:p>
            <a:r>
              <a:rPr lang="es-ES" sz="1000" dirty="0">
                <a:solidFill>
                  <a:srgbClr val="FF0000"/>
                </a:solidFill>
                <a:latin typeface="Lato" panose="020B0604020202020204" charset="0"/>
              </a:rPr>
              <a:t>ABC</a:t>
            </a:r>
          </a:p>
        </p:txBody>
      </p:sp>
      <p:sp>
        <p:nvSpPr>
          <p:cNvPr id="28" name="CuadroTexto 27"/>
          <p:cNvSpPr txBox="1"/>
          <p:nvPr/>
        </p:nvSpPr>
        <p:spPr>
          <a:xfrm>
            <a:off x="9787841" y="4216383"/>
            <a:ext cx="359394" cy="246221"/>
          </a:xfrm>
          <a:prstGeom prst="rect">
            <a:avLst/>
          </a:prstGeom>
          <a:noFill/>
        </p:spPr>
        <p:txBody>
          <a:bodyPr wrap="none" rtlCol="0">
            <a:spAutoFit/>
          </a:bodyPr>
          <a:lstStyle/>
          <a:p>
            <a:r>
              <a:rPr lang="es-ES" sz="1000" dirty="0">
                <a:solidFill>
                  <a:srgbClr val="FF0000"/>
                </a:solidFill>
                <a:latin typeface="Lato" panose="020B0604020202020204" charset="0"/>
              </a:rPr>
              <a:t>AC</a:t>
            </a:r>
          </a:p>
        </p:txBody>
      </p:sp>
      <p:sp>
        <p:nvSpPr>
          <p:cNvPr id="29" name="CuadroTexto 28"/>
          <p:cNvSpPr txBox="1"/>
          <p:nvPr/>
        </p:nvSpPr>
        <p:spPr>
          <a:xfrm>
            <a:off x="9721815" y="4583741"/>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30" name="CuadroTexto 29"/>
          <p:cNvSpPr txBox="1"/>
          <p:nvPr/>
        </p:nvSpPr>
        <p:spPr>
          <a:xfrm>
            <a:off x="9721815" y="4770126"/>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31" name="CuadroTexto 30"/>
          <p:cNvSpPr txBox="1"/>
          <p:nvPr/>
        </p:nvSpPr>
        <p:spPr>
          <a:xfrm>
            <a:off x="9701952" y="5873854"/>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32" name="CuadroTexto 31"/>
          <p:cNvSpPr txBox="1"/>
          <p:nvPr/>
        </p:nvSpPr>
        <p:spPr>
          <a:xfrm>
            <a:off x="9701952" y="5510290"/>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33" name="Rectángulo 32"/>
          <p:cNvSpPr/>
          <p:nvPr/>
        </p:nvSpPr>
        <p:spPr>
          <a:xfrm>
            <a:off x="9956331" y="3158525"/>
            <a:ext cx="396530"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Rectángulo 33"/>
          <p:cNvSpPr/>
          <p:nvPr/>
        </p:nvSpPr>
        <p:spPr>
          <a:xfrm>
            <a:off x="9586819" y="3502803"/>
            <a:ext cx="396530" cy="36018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Rectángulo 34"/>
          <p:cNvSpPr/>
          <p:nvPr/>
        </p:nvSpPr>
        <p:spPr>
          <a:xfrm>
            <a:off x="9481408" y="4251860"/>
            <a:ext cx="344965"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Rectángulo 35"/>
          <p:cNvSpPr/>
          <p:nvPr/>
        </p:nvSpPr>
        <p:spPr>
          <a:xfrm>
            <a:off x="9437018" y="4625472"/>
            <a:ext cx="344965"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Rectángulo 36"/>
          <p:cNvSpPr/>
          <p:nvPr/>
        </p:nvSpPr>
        <p:spPr>
          <a:xfrm>
            <a:off x="9437018" y="4810394"/>
            <a:ext cx="344965"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Rectángulo 37"/>
          <p:cNvSpPr/>
          <p:nvPr/>
        </p:nvSpPr>
        <p:spPr>
          <a:xfrm>
            <a:off x="9401506" y="5540354"/>
            <a:ext cx="344965"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Rectángulo 38"/>
          <p:cNvSpPr/>
          <p:nvPr/>
        </p:nvSpPr>
        <p:spPr>
          <a:xfrm>
            <a:off x="9401506" y="5925402"/>
            <a:ext cx="344965"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Shape 2191"/>
          <p:cNvSpPr txBox="1"/>
          <p:nvPr/>
        </p:nvSpPr>
        <p:spPr>
          <a:xfrm>
            <a:off x="4395608" y="6149465"/>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Total </a:t>
            </a:r>
            <a:r>
              <a:rPr lang="es" sz="800" b="1" dirty="0">
                <a:solidFill>
                  <a:schemeClr val="tx1">
                    <a:lumMod val="65000"/>
                    <a:lumOff val="35000"/>
                  </a:schemeClr>
                </a:solidFill>
                <a:latin typeface="Lato"/>
                <a:ea typeface="Lato"/>
                <a:cs typeface="Lato"/>
                <a:sym typeface="Lato"/>
              </a:rPr>
              <a:t>(231)</a:t>
            </a:r>
          </a:p>
        </p:txBody>
      </p:sp>
      <p:sp>
        <p:nvSpPr>
          <p:cNvPr id="45" name="CuadroTexto 44"/>
          <p:cNvSpPr txBox="1"/>
          <p:nvPr/>
        </p:nvSpPr>
        <p:spPr>
          <a:xfrm>
            <a:off x="5519235" y="4581600"/>
            <a:ext cx="455574" cy="246221"/>
          </a:xfrm>
          <a:prstGeom prst="rect">
            <a:avLst/>
          </a:prstGeom>
          <a:noFill/>
        </p:spPr>
        <p:txBody>
          <a:bodyPr wrap="none" rtlCol="0">
            <a:spAutoFit/>
          </a:bodyPr>
          <a:lstStyle/>
          <a:p>
            <a:r>
              <a:rPr lang="es-ES" sz="1000" dirty="0">
                <a:solidFill>
                  <a:srgbClr val="FF0000"/>
                </a:solidFill>
                <a:latin typeface="Lato" panose="020B0604020202020204" charset="0"/>
              </a:rPr>
              <a:t>ACD</a:t>
            </a:r>
          </a:p>
        </p:txBody>
      </p:sp>
      <p:sp>
        <p:nvSpPr>
          <p:cNvPr id="46" name="CuadroTexto 45"/>
          <p:cNvSpPr txBox="1"/>
          <p:nvPr/>
        </p:nvSpPr>
        <p:spPr>
          <a:xfrm>
            <a:off x="5519235" y="4393939"/>
            <a:ext cx="455574" cy="246221"/>
          </a:xfrm>
          <a:prstGeom prst="rect">
            <a:avLst/>
          </a:prstGeom>
          <a:noFill/>
        </p:spPr>
        <p:txBody>
          <a:bodyPr wrap="none" rtlCol="0">
            <a:spAutoFit/>
          </a:bodyPr>
          <a:lstStyle/>
          <a:p>
            <a:r>
              <a:rPr lang="es-ES" sz="1000" dirty="0">
                <a:solidFill>
                  <a:srgbClr val="FF0000"/>
                </a:solidFill>
                <a:latin typeface="Lato" panose="020B0604020202020204" charset="0"/>
              </a:rPr>
              <a:t>ACD</a:t>
            </a:r>
          </a:p>
        </p:txBody>
      </p:sp>
      <p:sp>
        <p:nvSpPr>
          <p:cNvPr id="47" name="CuadroTexto 46"/>
          <p:cNvSpPr txBox="1"/>
          <p:nvPr/>
        </p:nvSpPr>
        <p:spPr>
          <a:xfrm>
            <a:off x="5409859" y="3658471"/>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48" name="CuadroTexto 47"/>
          <p:cNvSpPr txBox="1"/>
          <p:nvPr/>
        </p:nvSpPr>
        <p:spPr>
          <a:xfrm>
            <a:off x="5306168" y="5502463"/>
            <a:ext cx="359394" cy="246221"/>
          </a:xfrm>
          <a:prstGeom prst="rect">
            <a:avLst/>
          </a:prstGeom>
          <a:noFill/>
        </p:spPr>
        <p:txBody>
          <a:bodyPr wrap="none" rtlCol="0">
            <a:spAutoFit/>
          </a:bodyPr>
          <a:lstStyle/>
          <a:p>
            <a:r>
              <a:rPr lang="es-ES" sz="1000" dirty="0">
                <a:solidFill>
                  <a:srgbClr val="FF0000"/>
                </a:solidFill>
                <a:latin typeface="Lato" panose="020B0604020202020204" charset="0"/>
              </a:rPr>
              <a:t>AC</a:t>
            </a:r>
          </a:p>
        </p:txBody>
      </p:sp>
      <p:sp>
        <p:nvSpPr>
          <p:cNvPr id="49" name="CuadroTexto 48"/>
          <p:cNvSpPr txBox="1"/>
          <p:nvPr/>
        </p:nvSpPr>
        <p:spPr>
          <a:xfrm>
            <a:off x="5306168" y="5873854"/>
            <a:ext cx="455574" cy="246221"/>
          </a:xfrm>
          <a:prstGeom prst="rect">
            <a:avLst/>
          </a:prstGeom>
          <a:noFill/>
        </p:spPr>
        <p:txBody>
          <a:bodyPr wrap="none" rtlCol="0">
            <a:spAutoFit/>
          </a:bodyPr>
          <a:lstStyle/>
          <a:p>
            <a:r>
              <a:rPr lang="es-ES" sz="1000" dirty="0">
                <a:solidFill>
                  <a:srgbClr val="FF0000"/>
                </a:solidFill>
                <a:latin typeface="Lato" panose="020B0604020202020204" charset="0"/>
              </a:rPr>
              <a:t>ACD</a:t>
            </a:r>
          </a:p>
        </p:txBody>
      </p:sp>
      <p:sp>
        <p:nvSpPr>
          <p:cNvPr id="50" name="Rectángulo 49"/>
          <p:cNvSpPr/>
          <p:nvPr/>
        </p:nvSpPr>
        <p:spPr>
          <a:xfrm>
            <a:off x="5536089" y="3154453"/>
            <a:ext cx="396530"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Rectángulo 50"/>
          <p:cNvSpPr/>
          <p:nvPr/>
        </p:nvSpPr>
        <p:spPr>
          <a:xfrm>
            <a:off x="5135020" y="4432417"/>
            <a:ext cx="396530" cy="36018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Rectángulo 51"/>
          <p:cNvSpPr/>
          <p:nvPr/>
        </p:nvSpPr>
        <p:spPr>
          <a:xfrm>
            <a:off x="5001330" y="5554918"/>
            <a:ext cx="344965" cy="14989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Rectángulo 52"/>
          <p:cNvSpPr/>
          <p:nvPr/>
        </p:nvSpPr>
        <p:spPr>
          <a:xfrm>
            <a:off x="5001389" y="5909922"/>
            <a:ext cx="344965" cy="14989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Shape 1072"/>
          <p:cNvSpPr txBox="1"/>
          <p:nvPr/>
        </p:nvSpPr>
        <p:spPr>
          <a:xfrm>
            <a:off x="596586" y="299368"/>
            <a:ext cx="10558248" cy="660228"/>
          </a:xfrm>
          <a:prstGeom prst="rect">
            <a:avLst/>
          </a:prstGeom>
          <a:noFill/>
          <a:ln>
            <a:noFill/>
          </a:ln>
        </p:spPr>
        <p:txBody>
          <a:bodyPr lIns="91425" tIns="91425" rIns="91425" bIns="91425" anchor="t" anchorCtr="0">
            <a:noAutofit/>
          </a:bodyPr>
          <a:lstStyle/>
          <a:p>
            <a:pPr lvl="0">
              <a:buClr>
                <a:srgbClr val="90AC2B"/>
              </a:buClr>
              <a:buSzPct val="25000"/>
            </a:pPr>
            <a:r>
              <a:rPr lang="es-ES" sz="1700" b="1" dirty="0">
                <a:solidFill>
                  <a:schemeClr val="tx2">
                    <a:lumMod val="25000"/>
                  </a:schemeClr>
                </a:solidFill>
                <a:latin typeface="Merriweather"/>
                <a:ea typeface="Merriweather"/>
                <a:cs typeface="Merriweather"/>
                <a:sym typeface="Merriweather"/>
              </a:rPr>
              <a:t>El suscrito a ambas plataformas (IPTV y OTT) es un gran consumidor de todo tipo de contenidos, mientras que los otros muestran intereses más especializados (películas o series o fútbol).  </a:t>
            </a:r>
            <a:r>
              <a:rPr lang="es-ES" sz="1700" dirty="0">
                <a:solidFill>
                  <a:schemeClr val="tx2">
                    <a:lumMod val="25000"/>
                  </a:schemeClr>
                </a:solidFill>
                <a:latin typeface="Merriweather"/>
                <a:ea typeface="Merriweather"/>
                <a:cs typeface="Merriweather"/>
                <a:sym typeface="Merriweather"/>
              </a:rPr>
              <a:t>El internauta no suscrito se centra en los contenidos del lineal TDT (y acceso pirata). </a:t>
            </a:r>
            <a:endParaRPr lang="es" sz="1700" dirty="0">
              <a:solidFill>
                <a:srgbClr val="FF0000"/>
              </a:solidFill>
              <a:latin typeface="Merriweather"/>
              <a:ea typeface="Merriweather"/>
              <a:cs typeface="Merriweather"/>
              <a:sym typeface="Merriweather"/>
            </a:endParaRPr>
          </a:p>
        </p:txBody>
      </p:sp>
      <p:sp>
        <p:nvSpPr>
          <p:cNvPr id="57" name="CuadroTexto 56"/>
          <p:cNvSpPr txBox="1"/>
          <p:nvPr/>
        </p:nvSpPr>
        <p:spPr>
          <a:xfrm>
            <a:off x="3052984" y="2581293"/>
            <a:ext cx="364202" cy="261610"/>
          </a:xfrm>
          <a:prstGeom prst="rect">
            <a:avLst/>
          </a:prstGeom>
          <a:noFill/>
        </p:spPr>
        <p:txBody>
          <a:bodyPr wrap="none" rtlCol="0">
            <a:spAutoFit/>
          </a:bodyPr>
          <a:lstStyle/>
          <a:p>
            <a:r>
              <a:rPr lang="es-ES" sz="1100" dirty="0">
                <a:solidFill>
                  <a:srgbClr val="FF0000"/>
                </a:solidFill>
                <a:latin typeface="Lato" panose="020B0604020202020204" charset="0"/>
              </a:rPr>
              <a:t>(A)</a:t>
            </a:r>
          </a:p>
        </p:txBody>
      </p:sp>
      <p:sp>
        <p:nvSpPr>
          <p:cNvPr id="58" name="CuadroTexto 57"/>
          <p:cNvSpPr txBox="1"/>
          <p:nvPr/>
        </p:nvSpPr>
        <p:spPr>
          <a:xfrm>
            <a:off x="5142538" y="2650119"/>
            <a:ext cx="359394" cy="261610"/>
          </a:xfrm>
          <a:prstGeom prst="rect">
            <a:avLst/>
          </a:prstGeom>
          <a:noFill/>
        </p:spPr>
        <p:txBody>
          <a:bodyPr wrap="none" rtlCol="0">
            <a:spAutoFit/>
          </a:bodyPr>
          <a:lstStyle/>
          <a:p>
            <a:r>
              <a:rPr lang="es-ES" sz="1100" dirty="0">
                <a:solidFill>
                  <a:srgbClr val="FF0000"/>
                </a:solidFill>
                <a:latin typeface="Lato" panose="020B0604020202020204" charset="0"/>
              </a:rPr>
              <a:t>(B)</a:t>
            </a:r>
          </a:p>
        </p:txBody>
      </p:sp>
      <p:sp>
        <p:nvSpPr>
          <p:cNvPr id="59" name="CuadroTexto 58"/>
          <p:cNvSpPr txBox="1"/>
          <p:nvPr/>
        </p:nvSpPr>
        <p:spPr>
          <a:xfrm>
            <a:off x="7013126" y="2630455"/>
            <a:ext cx="364202" cy="261610"/>
          </a:xfrm>
          <a:prstGeom prst="rect">
            <a:avLst/>
          </a:prstGeom>
          <a:noFill/>
        </p:spPr>
        <p:txBody>
          <a:bodyPr wrap="none" rtlCol="0">
            <a:spAutoFit/>
          </a:bodyPr>
          <a:lstStyle/>
          <a:p>
            <a:r>
              <a:rPr lang="es-ES" sz="1100" dirty="0">
                <a:solidFill>
                  <a:srgbClr val="FF0000"/>
                </a:solidFill>
                <a:latin typeface="Lato" panose="020B0604020202020204" charset="0"/>
              </a:rPr>
              <a:t>(C)</a:t>
            </a:r>
          </a:p>
        </p:txBody>
      </p:sp>
      <p:sp>
        <p:nvSpPr>
          <p:cNvPr id="60" name="CuadroTexto 59"/>
          <p:cNvSpPr txBox="1"/>
          <p:nvPr/>
        </p:nvSpPr>
        <p:spPr>
          <a:xfrm>
            <a:off x="9144059" y="2659951"/>
            <a:ext cx="373820" cy="261610"/>
          </a:xfrm>
          <a:prstGeom prst="rect">
            <a:avLst/>
          </a:prstGeom>
          <a:noFill/>
        </p:spPr>
        <p:txBody>
          <a:bodyPr wrap="none" rtlCol="0">
            <a:spAutoFit/>
          </a:bodyPr>
          <a:lstStyle/>
          <a:p>
            <a:r>
              <a:rPr lang="es-ES" sz="1100" dirty="0">
                <a:solidFill>
                  <a:srgbClr val="FF0000"/>
                </a:solidFill>
                <a:latin typeface="Lato" panose="020B0604020202020204" charset="0"/>
              </a:rPr>
              <a:t>(D)</a:t>
            </a:r>
          </a:p>
        </p:txBody>
      </p:sp>
      <p:sp>
        <p:nvSpPr>
          <p:cNvPr id="61" name="Shape 588"/>
          <p:cNvSpPr/>
          <p:nvPr/>
        </p:nvSpPr>
        <p:spPr>
          <a:xfrm>
            <a:off x="2546086" y="1391623"/>
            <a:ext cx="1287701" cy="1174747"/>
          </a:xfrm>
          <a:prstGeom prst="ellipse">
            <a:avLst/>
          </a:prstGeom>
          <a:solidFill>
            <a:srgbClr val="00B050"/>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62" name="Shape 605"/>
          <p:cNvSpPr txBox="1"/>
          <p:nvPr/>
        </p:nvSpPr>
        <p:spPr>
          <a:xfrm>
            <a:off x="2468469" y="1700446"/>
            <a:ext cx="1387235" cy="538608"/>
          </a:xfrm>
          <a:prstGeom prst="rect">
            <a:avLst/>
          </a:prstGeom>
          <a:noFill/>
          <a:ln>
            <a:noFill/>
          </a:ln>
        </p:spPr>
        <p:txBody>
          <a:bodyPr lIns="91425" tIns="45700" rIns="91425" bIns="45700" anchor="t" anchorCtr="0">
            <a:noAutofit/>
          </a:bodyPr>
          <a:lstStyle/>
          <a:p>
            <a:pPr algn="ctr">
              <a:buClr>
                <a:schemeClr val="lt1"/>
              </a:buClr>
              <a:buSzPct val="25000"/>
            </a:pPr>
            <a:r>
              <a:rPr lang="es-ES" sz="900" b="1" dirty="0">
                <a:solidFill>
                  <a:schemeClr val="lt1"/>
                </a:solidFill>
                <a:latin typeface="Lato"/>
                <a:ea typeface="Lato"/>
                <a:cs typeface="Lato"/>
                <a:sym typeface="Lato"/>
              </a:rPr>
              <a:t>EXCLUSIVOS OTT</a:t>
            </a:r>
          </a:p>
          <a:p>
            <a:pPr algn="ctr">
              <a:buClr>
                <a:srgbClr val="000000"/>
              </a:buClr>
            </a:pPr>
            <a:endParaRPr sz="900" b="1" dirty="0">
              <a:solidFill>
                <a:schemeClr val="lt1"/>
              </a:solidFill>
              <a:latin typeface="Lato"/>
              <a:ea typeface="Lato"/>
              <a:cs typeface="Lato"/>
              <a:sym typeface="Lato"/>
            </a:endParaRPr>
          </a:p>
          <a:p>
            <a:pPr algn="ctr">
              <a:buClr>
                <a:schemeClr val="lt1"/>
              </a:buClr>
              <a:buSzPct val="25000"/>
            </a:pPr>
            <a:r>
              <a:rPr lang="es-ES" sz="1100" b="1" dirty="0">
                <a:solidFill>
                  <a:schemeClr val="lt1"/>
                </a:solidFill>
                <a:latin typeface="Lato"/>
                <a:ea typeface="Lato"/>
                <a:cs typeface="Lato"/>
                <a:sym typeface="Lato"/>
              </a:rPr>
              <a:t>9%</a:t>
            </a:r>
          </a:p>
        </p:txBody>
      </p:sp>
      <p:sp>
        <p:nvSpPr>
          <p:cNvPr id="63" name="Shape 606"/>
          <p:cNvSpPr/>
          <p:nvPr/>
        </p:nvSpPr>
        <p:spPr>
          <a:xfrm>
            <a:off x="4646457" y="1391623"/>
            <a:ext cx="1287701" cy="1174747"/>
          </a:xfrm>
          <a:prstGeom prst="ellipse">
            <a:avLst/>
          </a:prstGeom>
          <a:solidFill>
            <a:schemeClr val="accent3"/>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64" name="Shape 607"/>
          <p:cNvSpPr txBox="1"/>
          <p:nvPr/>
        </p:nvSpPr>
        <p:spPr>
          <a:xfrm>
            <a:off x="4633700" y="1700446"/>
            <a:ext cx="1387235" cy="538608"/>
          </a:xfrm>
          <a:prstGeom prst="rect">
            <a:avLst/>
          </a:prstGeom>
          <a:noFill/>
          <a:ln>
            <a:noFill/>
          </a:ln>
        </p:spPr>
        <p:txBody>
          <a:bodyPr lIns="91425" tIns="45700" rIns="91425" bIns="45700" anchor="t" anchorCtr="0">
            <a:noAutofit/>
          </a:bodyPr>
          <a:lstStyle/>
          <a:p>
            <a:pPr algn="ctr">
              <a:buClr>
                <a:schemeClr val="lt1"/>
              </a:buClr>
              <a:buSzPct val="25000"/>
            </a:pPr>
            <a:r>
              <a:rPr lang="es-ES" sz="900" b="1" dirty="0">
                <a:solidFill>
                  <a:schemeClr val="lt1"/>
                </a:solidFill>
                <a:latin typeface="Lato"/>
                <a:ea typeface="Lato"/>
                <a:cs typeface="Lato"/>
                <a:sym typeface="Lato"/>
              </a:rPr>
              <a:t>IPTV + OTT</a:t>
            </a:r>
          </a:p>
          <a:p>
            <a:pPr algn="ctr">
              <a:buClr>
                <a:srgbClr val="000000"/>
              </a:buClr>
            </a:pPr>
            <a:endParaRPr sz="900" b="1" dirty="0">
              <a:solidFill>
                <a:schemeClr val="lt1"/>
              </a:solidFill>
              <a:latin typeface="Lato"/>
              <a:ea typeface="Lato"/>
              <a:cs typeface="Lato"/>
              <a:sym typeface="Lato"/>
            </a:endParaRPr>
          </a:p>
          <a:p>
            <a:pPr algn="ctr">
              <a:buClr>
                <a:schemeClr val="lt1"/>
              </a:buClr>
              <a:buSzPct val="25000"/>
            </a:pPr>
            <a:r>
              <a:rPr lang="es-ES" sz="1100" b="1" dirty="0">
                <a:solidFill>
                  <a:schemeClr val="lt1"/>
                </a:solidFill>
                <a:latin typeface="Lato"/>
                <a:ea typeface="Lato"/>
                <a:cs typeface="Lato"/>
                <a:sym typeface="Lato"/>
              </a:rPr>
              <a:t>16%</a:t>
            </a:r>
          </a:p>
        </p:txBody>
      </p:sp>
      <p:sp>
        <p:nvSpPr>
          <p:cNvPr id="65" name="Shape 616"/>
          <p:cNvSpPr/>
          <p:nvPr/>
        </p:nvSpPr>
        <p:spPr>
          <a:xfrm>
            <a:off x="8669572" y="1391620"/>
            <a:ext cx="1297966" cy="1210367"/>
          </a:xfrm>
          <a:prstGeom prst="ellipse">
            <a:avLst/>
          </a:prstGeom>
          <a:solidFill>
            <a:schemeClr val="accent4"/>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66" name="Shape 617"/>
          <p:cNvSpPr txBox="1"/>
          <p:nvPr/>
        </p:nvSpPr>
        <p:spPr>
          <a:xfrm>
            <a:off x="8776413" y="1627192"/>
            <a:ext cx="1165288" cy="685116"/>
          </a:xfrm>
          <a:prstGeom prst="rect">
            <a:avLst/>
          </a:prstGeom>
          <a:noFill/>
          <a:ln>
            <a:noFill/>
          </a:ln>
        </p:spPr>
        <p:txBody>
          <a:bodyPr lIns="91425" tIns="45700" rIns="91425" bIns="45700" anchor="t" anchorCtr="0">
            <a:noAutofit/>
          </a:bodyPr>
          <a:lstStyle/>
          <a:p>
            <a:pPr algn="ctr">
              <a:buClr>
                <a:schemeClr val="lt1"/>
              </a:buClr>
              <a:buSzPct val="25000"/>
            </a:pPr>
            <a:r>
              <a:rPr lang="es-ES" sz="900" b="1" dirty="0">
                <a:solidFill>
                  <a:schemeClr val="lt1"/>
                </a:solidFill>
                <a:latin typeface="Lato"/>
                <a:ea typeface="Lato"/>
                <a:cs typeface="Lato"/>
                <a:sym typeface="Lato"/>
              </a:rPr>
              <a:t>SIN SERVICIOS TV PAGO</a:t>
            </a:r>
          </a:p>
          <a:p>
            <a:pPr algn="ctr">
              <a:buClr>
                <a:srgbClr val="000000"/>
              </a:buClr>
            </a:pPr>
            <a:endParaRPr sz="900" b="1" dirty="0">
              <a:solidFill>
                <a:schemeClr val="lt1"/>
              </a:solidFill>
              <a:latin typeface="Lato"/>
              <a:ea typeface="Lato"/>
              <a:cs typeface="Lato"/>
              <a:sym typeface="Lato"/>
            </a:endParaRPr>
          </a:p>
          <a:p>
            <a:pPr algn="ctr">
              <a:buClr>
                <a:schemeClr val="lt1"/>
              </a:buClr>
              <a:buSzPct val="25000"/>
            </a:pPr>
            <a:r>
              <a:rPr lang="es-ES" sz="1100" b="1" dirty="0">
                <a:solidFill>
                  <a:schemeClr val="lt1"/>
                </a:solidFill>
                <a:latin typeface="Lato"/>
                <a:ea typeface="Lato"/>
                <a:cs typeface="Lato"/>
                <a:sym typeface="Lato"/>
              </a:rPr>
              <a:t>49%</a:t>
            </a:r>
          </a:p>
        </p:txBody>
      </p:sp>
      <p:sp>
        <p:nvSpPr>
          <p:cNvPr id="67" name="Shape 626"/>
          <p:cNvSpPr/>
          <p:nvPr/>
        </p:nvSpPr>
        <p:spPr>
          <a:xfrm>
            <a:off x="6642256" y="1391624"/>
            <a:ext cx="1287701" cy="1174747"/>
          </a:xfrm>
          <a:prstGeom prst="ellipse">
            <a:avLst/>
          </a:prstGeom>
          <a:solidFill>
            <a:schemeClr val="accent4">
              <a:lumMod val="50000"/>
            </a:schemeClr>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68" name="Shape 627"/>
          <p:cNvSpPr txBox="1"/>
          <p:nvPr/>
        </p:nvSpPr>
        <p:spPr>
          <a:xfrm>
            <a:off x="6439703" y="1700446"/>
            <a:ext cx="1685788" cy="538608"/>
          </a:xfrm>
          <a:prstGeom prst="rect">
            <a:avLst/>
          </a:prstGeom>
          <a:noFill/>
          <a:ln>
            <a:noFill/>
          </a:ln>
        </p:spPr>
        <p:txBody>
          <a:bodyPr lIns="91425" tIns="45700" rIns="91425" bIns="45700" anchor="t" anchorCtr="0">
            <a:noAutofit/>
          </a:bodyPr>
          <a:lstStyle/>
          <a:p>
            <a:pPr algn="ctr">
              <a:buClr>
                <a:schemeClr val="lt1"/>
              </a:buClr>
              <a:buSzPct val="25000"/>
            </a:pPr>
            <a:r>
              <a:rPr lang="es-ES" sz="900" b="1" dirty="0">
                <a:solidFill>
                  <a:schemeClr val="lt1"/>
                </a:solidFill>
                <a:latin typeface="Lato"/>
                <a:ea typeface="Lato"/>
                <a:cs typeface="Lato"/>
                <a:sym typeface="Lato"/>
              </a:rPr>
              <a:t>EXCLUSIVOS IPTV</a:t>
            </a:r>
          </a:p>
          <a:p>
            <a:pPr algn="ctr">
              <a:buClr>
                <a:srgbClr val="000000"/>
              </a:buClr>
            </a:pPr>
            <a:endParaRPr sz="900" b="1" dirty="0">
              <a:solidFill>
                <a:schemeClr val="lt1"/>
              </a:solidFill>
              <a:latin typeface="Lato"/>
              <a:ea typeface="Lato"/>
              <a:cs typeface="Lato"/>
              <a:sym typeface="Lato"/>
            </a:endParaRPr>
          </a:p>
          <a:p>
            <a:pPr algn="ctr">
              <a:buClr>
                <a:schemeClr val="lt1"/>
              </a:buClr>
              <a:buSzPct val="25000"/>
            </a:pPr>
            <a:r>
              <a:rPr lang="es-ES" sz="1100" b="1" dirty="0">
                <a:solidFill>
                  <a:schemeClr val="lt1"/>
                </a:solidFill>
                <a:latin typeface="Lato"/>
                <a:ea typeface="Lato"/>
                <a:cs typeface="Lato"/>
                <a:sym typeface="Lato"/>
              </a:rPr>
              <a:t>26%</a:t>
            </a:r>
          </a:p>
        </p:txBody>
      </p:sp>
      <p:cxnSp>
        <p:nvCxnSpPr>
          <p:cNvPr id="69" name="Conector recto 68"/>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70"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1784430" y="93386"/>
            <a:ext cx="407570" cy="676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091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Gráfico 31"/>
          <p:cNvGraphicFramePr/>
          <p:nvPr>
            <p:extLst/>
          </p:nvPr>
        </p:nvGraphicFramePr>
        <p:xfrm>
          <a:off x="4684603" y="2587887"/>
          <a:ext cx="7781026" cy="3713156"/>
        </p:xfrm>
        <a:graphic>
          <a:graphicData uri="http://schemas.openxmlformats.org/drawingml/2006/chart">
            <c:chart xmlns:c="http://schemas.openxmlformats.org/drawingml/2006/chart" xmlns:r="http://schemas.openxmlformats.org/officeDocument/2006/relationships" r:id="rId2"/>
          </a:graphicData>
        </a:graphic>
      </p:graphicFrame>
      <p:sp>
        <p:nvSpPr>
          <p:cNvPr id="2" name="Marcador de número de diapositiva 1"/>
          <p:cNvSpPr>
            <a:spLocks noGrp="1"/>
          </p:cNvSpPr>
          <p:nvPr>
            <p:ph type="sldNum" idx="12"/>
          </p:nvPr>
        </p:nvSpPr>
        <p:spPr/>
        <p:txBody>
          <a:bodyPr/>
          <a:lstStyle/>
          <a:p>
            <a:pPr>
              <a:buClr>
                <a:srgbClr val="90AC2B"/>
              </a:buClr>
              <a:buSzPct val="25000"/>
            </a:pPr>
            <a:fld id="{00000000-1234-1234-1234-123412341234}" type="slidenum">
              <a:rPr lang="es" sz="1200">
                <a:solidFill>
                  <a:srgbClr val="90AC2B"/>
                </a:solidFill>
                <a:latin typeface="Lato"/>
                <a:ea typeface="Lato"/>
                <a:cs typeface="Lato"/>
                <a:sym typeface="Lato"/>
              </a:rPr>
              <a:pPr>
                <a:buClr>
                  <a:srgbClr val="90AC2B"/>
                </a:buClr>
                <a:buSzPct val="25000"/>
              </a:pPr>
              <a:t>27</a:t>
            </a:fld>
            <a:endParaRPr lang="es" sz="1200">
              <a:solidFill>
                <a:srgbClr val="90AC2B"/>
              </a:solidFill>
              <a:latin typeface="Lato"/>
              <a:ea typeface="Lato"/>
              <a:cs typeface="Lato"/>
              <a:sym typeface="Lato"/>
            </a:endParaRPr>
          </a:p>
        </p:txBody>
      </p:sp>
      <p:sp>
        <p:nvSpPr>
          <p:cNvPr id="4" name="Shape 2191"/>
          <p:cNvSpPr txBox="1"/>
          <p:nvPr/>
        </p:nvSpPr>
        <p:spPr>
          <a:xfrm>
            <a:off x="8279168" y="2278620"/>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Total </a:t>
            </a:r>
            <a:r>
              <a:rPr lang="es" sz="800" b="1" dirty="0">
                <a:solidFill>
                  <a:schemeClr val="tx1">
                    <a:lumMod val="65000"/>
                    <a:lumOff val="35000"/>
                  </a:schemeClr>
                </a:solidFill>
                <a:latin typeface="Lato"/>
                <a:ea typeface="Lato"/>
                <a:cs typeface="Lato"/>
                <a:sym typeface="Lato"/>
              </a:rPr>
              <a:t>(1410)</a:t>
            </a:r>
          </a:p>
        </p:txBody>
      </p:sp>
      <p:graphicFrame>
        <p:nvGraphicFramePr>
          <p:cNvPr id="13" name="Gráfico 12"/>
          <p:cNvGraphicFramePr/>
          <p:nvPr>
            <p:extLst/>
          </p:nvPr>
        </p:nvGraphicFramePr>
        <p:xfrm>
          <a:off x="2366101" y="2587887"/>
          <a:ext cx="7781026" cy="3713156"/>
        </p:xfrm>
        <a:graphic>
          <a:graphicData uri="http://schemas.openxmlformats.org/drawingml/2006/chart">
            <c:chart xmlns:c="http://schemas.openxmlformats.org/drawingml/2006/chart" xmlns:r="http://schemas.openxmlformats.org/officeDocument/2006/relationships" r:id="rId3"/>
          </a:graphicData>
        </a:graphic>
      </p:graphicFrame>
      <p:sp>
        <p:nvSpPr>
          <p:cNvPr id="19" name="Shape 2191"/>
          <p:cNvSpPr txBox="1"/>
          <p:nvPr/>
        </p:nvSpPr>
        <p:spPr>
          <a:xfrm>
            <a:off x="4896573" y="6230484"/>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(362)</a:t>
            </a:r>
          </a:p>
        </p:txBody>
      </p:sp>
      <p:sp>
        <p:nvSpPr>
          <p:cNvPr id="21" name="Shape 2191"/>
          <p:cNvSpPr txBox="1"/>
          <p:nvPr/>
        </p:nvSpPr>
        <p:spPr>
          <a:xfrm>
            <a:off x="7217365" y="6261371"/>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Total </a:t>
            </a:r>
            <a:r>
              <a:rPr lang="es" sz="800" b="1" dirty="0">
                <a:solidFill>
                  <a:schemeClr val="tx1">
                    <a:lumMod val="65000"/>
                    <a:lumOff val="35000"/>
                  </a:schemeClr>
                </a:solidFill>
                <a:latin typeface="Lato"/>
                <a:ea typeface="Lato"/>
                <a:cs typeface="Lato"/>
                <a:sym typeface="Lato"/>
              </a:rPr>
              <a:t>(231)</a:t>
            </a:r>
          </a:p>
        </p:txBody>
      </p:sp>
      <p:sp>
        <p:nvSpPr>
          <p:cNvPr id="22" name="Shape 1072"/>
          <p:cNvSpPr txBox="1"/>
          <p:nvPr/>
        </p:nvSpPr>
        <p:spPr>
          <a:xfrm>
            <a:off x="585216" y="213581"/>
            <a:ext cx="10537486" cy="660228"/>
          </a:xfrm>
          <a:prstGeom prst="rect">
            <a:avLst/>
          </a:prstGeom>
          <a:noFill/>
          <a:ln>
            <a:noFill/>
          </a:ln>
        </p:spPr>
        <p:txBody>
          <a:bodyPr lIns="91425" tIns="91425" rIns="91425" bIns="91425" anchor="t" anchorCtr="0">
            <a:noAutofit/>
          </a:bodyPr>
          <a:lstStyle/>
          <a:p>
            <a:pPr lvl="0">
              <a:buClr>
                <a:srgbClr val="90AC2B"/>
              </a:buClr>
              <a:buSzPct val="25000"/>
            </a:pPr>
            <a:r>
              <a:rPr lang="es-ES" sz="1700" b="1" dirty="0">
                <a:solidFill>
                  <a:schemeClr val="tx2">
                    <a:lumMod val="25000"/>
                  </a:schemeClr>
                </a:solidFill>
                <a:latin typeface="Merriweather"/>
                <a:ea typeface="Merriweather"/>
                <a:cs typeface="Merriweather"/>
                <a:sym typeface="Merriweather"/>
              </a:rPr>
              <a:t>A la hora de considerar los motivos de contratación de IPTV, los abonados en exclusiva a esta plataforma destacan en mayor medida el </a:t>
            </a:r>
            <a:r>
              <a:rPr lang="es-ES" sz="1700" b="1" dirty="0" err="1">
                <a:solidFill>
                  <a:schemeClr val="tx2">
                    <a:lumMod val="25000"/>
                  </a:schemeClr>
                </a:solidFill>
                <a:latin typeface="Merriweather"/>
                <a:ea typeface="Merriweather"/>
                <a:cs typeface="Merriweather"/>
                <a:sym typeface="Merriweather"/>
              </a:rPr>
              <a:t>paquetizado</a:t>
            </a:r>
            <a:r>
              <a:rPr lang="es-ES" sz="1700" b="1" dirty="0">
                <a:solidFill>
                  <a:schemeClr val="tx2">
                    <a:lumMod val="25000"/>
                  </a:schemeClr>
                </a:solidFill>
                <a:latin typeface="Merriweather"/>
                <a:ea typeface="Merriweather"/>
                <a:cs typeface="Merriweather"/>
                <a:sym typeface="Merriweather"/>
              </a:rPr>
              <a:t> con otros servicios, mientras que los que disponen de esta y una OTT valoran en mayor medida el contenido que ofrece por el precio que se paga. </a:t>
            </a:r>
            <a:endParaRPr lang="es" sz="1700" dirty="0">
              <a:solidFill>
                <a:schemeClr val="tx2">
                  <a:lumMod val="25000"/>
                </a:schemeClr>
              </a:solidFill>
              <a:latin typeface="Merriweather"/>
              <a:ea typeface="Merriweather"/>
              <a:cs typeface="Merriweather"/>
              <a:sym typeface="Merriweather"/>
            </a:endParaRPr>
          </a:p>
        </p:txBody>
      </p:sp>
      <p:sp>
        <p:nvSpPr>
          <p:cNvPr id="37" name="Shape 2165"/>
          <p:cNvSpPr txBox="1"/>
          <p:nvPr/>
        </p:nvSpPr>
        <p:spPr>
          <a:xfrm>
            <a:off x="555236" y="1729177"/>
            <a:ext cx="3140487" cy="189687"/>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a:buClr>
                <a:srgbClr val="382A2A"/>
              </a:buClr>
              <a:buSzPct val="25000"/>
              <a:defRPr sz="1200" b="1">
                <a:solidFill>
                  <a:schemeClr val="tx2">
                    <a:lumMod val="50000"/>
                  </a:schemeClr>
                </a:solidFill>
                <a:latin typeface="Merriweather"/>
              </a:defRPr>
            </a:lvl1pPr>
          </a:lstStyle>
          <a:p>
            <a:r>
              <a:rPr lang="es-ES_tradnl" dirty="0">
                <a:solidFill>
                  <a:schemeClr val="tx2">
                    <a:lumMod val="25000"/>
                  </a:schemeClr>
                </a:solidFill>
                <a:sym typeface="Lato"/>
              </a:rPr>
              <a:t>Motivaciones para contratar IPTV</a:t>
            </a:r>
            <a:endParaRPr lang="es" dirty="0">
              <a:solidFill>
                <a:schemeClr val="tx2">
                  <a:lumMod val="25000"/>
                </a:schemeClr>
              </a:solidFill>
              <a:sym typeface="Lato"/>
            </a:endParaRPr>
          </a:p>
        </p:txBody>
      </p:sp>
      <p:sp>
        <p:nvSpPr>
          <p:cNvPr id="18" name="CuadroTexto 17"/>
          <p:cNvSpPr txBox="1"/>
          <p:nvPr/>
        </p:nvSpPr>
        <p:spPr>
          <a:xfrm>
            <a:off x="5252292" y="2377617"/>
            <a:ext cx="364202" cy="261610"/>
          </a:xfrm>
          <a:prstGeom prst="rect">
            <a:avLst/>
          </a:prstGeom>
          <a:noFill/>
        </p:spPr>
        <p:txBody>
          <a:bodyPr wrap="none" rtlCol="0">
            <a:spAutoFit/>
          </a:bodyPr>
          <a:lstStyle/>
          <a:p>
            <a:r>
              <a:rPr lang="es-ES" sz="1100" dirty="0">
                <a:solidFill>
                  <a:srgbClr val="FF0000"/>
                </a:solidFill>
                <a:latin typeface="Lato" panose="020B0604020202020204" charset="0"/>
              </a:rPr>
              <a:t>(A)</a:t>
            </a:r>
          </a:p>
        </p:txBody>
      </p:sp>
      <p:sp>
        <p:nvSpPr>
          <p:cNvPr id="20" name="CuadroTexto 19"/>
          <p:cNvSpPr txBox="1"/>
          <p:nvPr/>
        </p:nvSpPr>
        <p:spPr>
          <a:xfrm>
            <a:off x="7641815" y="2377617"/>
            <a:ext cx="359394" cy="261610"/>
          </a:xfrm>
          <a:prstGeom prst="rect">
            <a:avLst/>
          </a:prstGeom>
          <a:noFill/>
        </p:spPr>
        <p:txBody>
          <a:bodyPr wrap="none" rtlCol="0">
            <a:spAutoFit/>
          </a:bodyPr>
          <a:lstStyle/>
          <a:p>
            <a:r>
              <a:rPr lang="es-ES" sz="1100" dirty="0">
                <a:solidFill>
                  <a:srgbClr val="FF0000"/>
                </a:solidFill>
                <a:latin typeface="Lato" panose="020B0604020202020204" charset="0"/>
              </a:rPr>
              <a:t>(B)</a:t>
            </a:r>
          </a:p>
        </p:txBody>
      </p:sp>
      <p:sp>
        <p:nvSpPr>
          <p:cNvPr id="23" name="CuadroTexto 22"/>
          <p:cNvSpPr txBox="1"/>
          <p:nvPr/>
        </p:nvSpPr>
        <p:spPr>
          <a:xfrm>
            <a:off x="6175557" y="2613350"/>
            <a:ext cx="268022" cy="246221"/>
          </a:xfrm>
          <a:prstGeom prst="rect">
            <a:avLst/>
          </a:prstGeom>
          <a:noFill/>
        </p:spPr>
        <p:txBody>
          <a:bodyPr wrap="none" rtlCol="0">
            <a:spAutoFit/>
          </a:bodyPr>
          <a:lstStyle/>
          <a:p>
            <a:r>
              <a:rPr lang="es-ES" sz="1000" dirty="0">
                <a:solidFill>
                  <a:srgbClr val="FF0000"/>
                </a:solidFill>
                <a:latin typeface="Lato" panose="020B0604020202020204" charset="0"/>
              </a:rPr>
              <a:t>B</a:t>
            </a:r>
          </a:p>
        </p:txBody>
      </p:sp>
      <p:sp>
        <p:nvSpPr>
          <p:cNvPr id="24" name="CuadroTexto 23"/>
          <p:cNvSpPr txBox="1"/>
          <p:nvPr/>
        </p:nvSpPr>
        <p:spPr>
          <a:xfrm>
            <a:off x="8017848" y="3043607"/>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25" name="CuadroTexto 24"/>
          <p:cNvSpPr txBox="1"/>
          <p:nvPr/>
        </p:nvSpPr>
        <p:spPr>
          <a:xfrm>
            <a:off x="7715927" y="4533693"/>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26" name="CuadroTexto 25"/>
          <p:cNvSpPr txBox="1"/>
          <p:nvPr/>
        </p:nvSpPr>
        <p:spPr>
          <a:xfrm>
            <a:off x="7715932" y="4960404"/>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27" name="Rectángulo 26"/>
          <p:cNvSpPr/>
          <p:nvPr/>
        </p:nvSpPr>
        <p:spPr>
          <a:xfrm>
            <a:off x="5678055" y="2648779"/>
            <a:ext cx="567343"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ectángulo 27"/>
          <p:cNvSpPr/>
          <p:nvPr/>
        </p:nvSpPr>
        <p:spPr>
          <a:xfrm>
            <a:off x="7549361" y="3086076"/>
            <a:ext cx="523931"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Rectángulo 28"/>
          <p:cNvSpPr/>
          <p:nvPr/>
        </p:nvSpPr>
        <p:spPr>
          <a:xfrm>
            <a:off x="7472466" y="4576577"/>
            <a:ext cx="315415"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ectángulo 29"/>
          <p:cNvSpPr/>
          <p:nvPr/>
        </p:nvSpPr>
        <p:spPr>
          <a:xfrm>
            <a:off x="7472466" y="5008109"/>
            <a:ext cx="315415"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Shape 51"/>
          <p:cNvSpPr txBox="1"/>
          <p:nvPr/>
        </p:nvSpPr>
        <p:spPr>
          <a:xfrm>
            <a:off x="4353457" y="6556123"/>
            <a:ext cx="3035634" cy="232178"/>
          </a:xfrm>
          <a:prstGeom prst="rect">
            <a:avLst/>
          </a:prstGeom>
          <a:noFill/>
          <a:ln>
            <a:noFill/>
          </a:ln>
        </p:spPr>
        <p:txBody>
          <a:bodyPr lIns="91425" tIns="91425" rIns="91425" bIns="91425" anchor="ctr" anchorCtr="0">
            <a:noAutofit/>
          </a:bodyPr>
          <a:lstStyle/>
          <a:p>
            <a:pPr>
              <a:buClr>
                <a:srgbClr val="8BAB42"/>
              </a:buClr>
              <a:buSzPct val="25000"/>
              <a:defRPr/>
            </a:pPr>
            <a:r>
              <a:rPr lang="es-ES" sz="800" dirty="0">
                <a:solidFill>
                  <a:srgbClr val="000000">
                    <a:lumMod val="65000"/>
                    <a:lumOff val="35000"/>
                  </a:srgbClr>
                </a:solidFill>
                <a:latin typeface="Lato"/>
                <a:ea typeface="Lato"/>
                <a:cs typeface="Lato"/>
                <a:sym typeface="Lato"/>
              </a:rPr>
              <a:t>Letras (</a:t>
            </a:r>
            <a:r>
              <a:rPr lang="es-ES" sz="800" dirty="0">
                <a:solidFill>
                  <a:srgbClr val="FF0000"/>
                </a:solidFill>
                <a:latin typeface="Lato"/>
                <a:ea typeface="Lato"/>
                <a:cs typeface="Lato"/>
                <a:sym typeface="Lato"/>
              </a:rPr>
              <a:t>A,B,</a:t>
            </a:r>
            <a:r>
              <a:rPr lang="es-ES" sz="800" dirty="0">
                <a:solidFill>
                  <a:srgbClr val="000000">
                    <a:lumMod val="65000"/>
                    <a:lumOff val="35000"/>
                  </a:srgbClr>
                </a:solidFill>
                <a:latin typeface="Lato"/>
                <a:ea typeface="Lato"/>
                <a:cs typeface="Lato"/>
                <a:sym typeface="Lato"/>
              </a:rPr>
              <a:t>) indican diferencias significativas entre segmentos al 95% nivel de confianza</a:t>
            </a:r>
            <a:endParaRPr lang="es" sz="800" dirty="0">
              <a:solidFill>
                <a:srgbClr val="000000">
                  <a:lumMod val="65000"/>
                  <a:lumOff val="35000"/>
                </a:srgbClr>
              </a:solidFill>
              <a:latin typeface="Lato"/>
              <a:ea typeface="Lato"/>
              <a:cs typeface="Lato"/>
              <a:sym typeface="Lato"/>
            </a:endParaRPr>
          </a:p>
        </p:txBody>
      </p:sp>
      <p:sp>
        <p:nvSpPr>
          <p:cNvPr id="33" name="Elipse 32"/>
          <p:cNvSpPr/>
          <p:nvPr/>
        </p:nvSpPr>
        <p:spPr>
          <a:xfrm>
            <a:off x="4882381" y="1369819"/>
            <a:ext cx="1127966" cy="102902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CuadroTexto 33"/>
          <p:cNvSpPr txBox="1"/>
          <p:nvPr/>
        </p:nvSpPr>
        <p:spPr>
          <a:xfrm>
            <a:off x="4620290" y="1662988"/>
            <a:ext cx="1685788" cy="538609"/>
          </a:xfrm>
          <a:prstGeom prst="rect">
            <a:avLst/>
          </a:prstGeom>
          <a:noFill/>
        </p:spPr>
        <p:txBody>
          <a:bodyPr wrap="square" rtlCol="0">
            <a:spAutoFit/>
          </a:bodyPr>
          <a:lstStyle/>
          <a:p>
            <a:pPr algn="ctr"/>
            <a:r>
              <a:rPr lang="es-ES" sz="900" b="1" dirty="0">
                <a:solidFill>
                  <a:schemeClr val="bg1"/>
                </a:solidFill>
                <a:latin typeface="Lato" panose="020B0604020202020204" charset="0"/>
              </a:rPr>
              <a:t>EXCLUSIVOS  IPTV</a:t>
            </a:r>
          </a:p>
          <a:p>
            <a:pPr algn="ctr"/>
            <a:endParaRPr lang="es-ES" sz="900" b="1" dirty="0">
              <a:solidFill>
                <a:schemeClr val="bg1"/>
              </a:solidFill>
              <a:latin typeface="Lato" panose="020B0604020202020204" charset="0"/>
            </a:endParaRPr>
          </a:p>
          <a:p>
            <a:pPr algn="ctr"/>
            <a:r>
              <a:rPr lang="es-ES" sz="1100" b="1" dirty="0">
                <a:solidFill>
                  <a:schemeClr val="bg1"/>
                </a:solidFill>
                <a:latin typeface="Lato" panose="020B0604020202020204" charset="0"/>
              </a:rPr>
              <a:t>26%</a:t>
            </a:r>
          </a:p>
        </p:txBody>
      </p:sp>
      <p:sp>
        <p:nvSpPr>
          <p:cNvPr id="35" name="Elipse 34"/>
          <p:cNvSpPr/>
          <p:nvPr/>
        </p:nvSpPr>
        <p:spPr>
          <a:xfrm>
            <a:off x="7128206" y="1324662"/>
            <a:ext cx="1127966" cy="1029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CuadroTexto 35"/>
          <p:cNvSpPr txBox="1"/>
          <p:nvPr/>
        </p:nvSpPr>
        <p:spPr>
          <a:xfrm>
            <a:off x="7008046" y="1624880"/>
            <a:ext cx="1387236" cy="538609"/>
          </a:xfrm>
          <a:prstGeom prst="rect">
            <a:avLst/>
          </a:prstGeom>
          <a:noFill/>
        </p:spPr>
        <p:txBody>
          <a:bodyPr wrap="square" rtlCol="0">
            <a:spAutoFit/>
          </a:bodyPr>
          <a:lstStyle/>
          <a:p>
            <a:pPr algn="ctr"/>
            <a:r>
              <a:rPr lang="es-ES" sz="900" b="1" dirty="0">
                <a:solidFill>
                  <a:schemeClr val="bg1"/>
                </a:solidFill>
                <a:latin typeface="Lato" panose="020B0604020202020204" charset="0"/>
              </a:rPr>
              <a:t>IPTV + OTT</a:t>
            </a:r>
          </a:p>
          <a:p>
            <a:pPr algn="ctr"/>
            <a:endParaRPr lang="es-ES" sz="900" b="1" dirty="0">
              <a:solidFill>
                <a:schemeClr val="bg1"/>
              </a:solidFill>
              <a:latin typeface="Lato" panose="020B0604020202020204" charset="0"/>
            </a:endParaRPr>
          </a:p>
          <a:p>
            <a:pPr algn="ctr"/>
            <a:r>
              <a:rPr lang="es-ES" sz="1100" b="1" dirty="0">
                <a:solidFill>
                  <a:schemeClr val="bg1"/>
                </a:solidFill>
                <a:latin typeface="Lato" panose="020B0604020202020204" charset="0"/>
              </a:rPr>
              <a:t>16%</a:t>
            </a:r>
          </a:p>
        </p:txBody>
      </p:sp>
      <p:cxnSp>
        <p:nvCxnSpPr>
          <p:cNvPr id="38" name="Conector recto 37"/>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39"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784430" y="93386"/>
            <a:ext cx="407570" cy="676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104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áfico 22"/>
          <p:cNvGraphicFramePr/>
          <p:nvPr>
            <p:extLst>
              <p:ext uri="{D42A27DB-BD31-4B8C-83A1-F6EECF244321}">
                <p14:modId xmlns:p14="http://schemas.microsoft.com/office/powerpoint/2010/main" val="1451081421"/>
              </p:ext>
            </p:extLst>
          </p:nvPr>
        </p:nvGraphicFramePr>
        <p:xfrm>
          <a:off x="4873591" y="2499439"/>
          <a:ext cx="7781026" cy="39590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p:cNvGraphicFramePr/>
          <p:nvPr>
            <p:extLst/>
          </p:nvPr>
        </p:nvGraphicFramePr>
        <p:xfrm>
          <a:off x="2366101" y="2499439"/>
          <a:ext cx="7781026" cy="3959035"/>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número de diapositiva 1"/>
          <p:cNvSpPr>
            <a:spLocks noGrp="1"/>
          </p:cNvSpPr>
          <p:nvPr>
            <p:ph type="sldNum" idx="12"/>
          </p:nvPr>
        </p:nvSpPr>
        <p:spPr/>
        <p:txBody>
          <a:bodyPr/>
          <a:lstStyle/>
          <a:p>
            <a:pPr>
              <a:buClr>
                <a:srgbClr val="90AC2B"/>
              </a:buClr>
              <a:buSzPct val="25000"/>
            </a:pPr>
            <a:fld id="{00000000-1234-1234-1234-123412341234}" type="slidenum">
              <a:rPr lang="es" sz="1200">
                <a:solidFill>
                  <a:srgbClr val="90AC2B"/>
                </a:solidFill>
                <a:latin typeface="Lato"/>
                <a:ea typeface="Lato"/>
                <a:cs typeface="Lato"/>
                <a:sym typeface="Lato"/>
              </a:rPr>
              <a:pPr>
                <a:buClr>
                  <a:srgbClr val="90AC2B"/>
                </a:buClr>
                <a:buSzPct val="25000"/>
              </a:pPr>
              <a:t>28</a:t>
            </a:fld>
            <a:endParaRPr lang="es" sz="1200">
              <a:solidFill>
                <a:srgbClr val="90AC2B"/>
              </a:solidFill>
              <a:latin typeface="Lato"/>
              <a:ea typeface="Lato"/>
              <a:cs typeface="Lato"/>
              <a:sym typeface="Lato"/>
            </a:endParaRPr>
          </a:p>
        </p:txBody>
      </p:sp>
      <p:sp>
        <p:nvSpPr>
          <p:cNvPr id="4" name="Shape 2191"/>
          <p:cNvSpPr txBox="1"/>
          <p:nvPr/>
        </p:nvSpPr>
        <p:spPr>
          <a:xfrm>
            <a:off x="8279168" y="2321750"/>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Total </a:t>
            </a:r>
            <a:r>
              <a:rPr lang="es" sz="800" b="1" dirty="0">
                <a:solidFill>
                  <a:schemeClr val="tx1">
                    <a:lumMod val="65000"/>
                    <a:lumOff val="35000"/>
                  </a:schemeClr>
                </a:solidFill>
                <a:latin typeface="Lato"/>
                <a:ea typeface="Lato"/>
                <a:cs typeface="Lato"/>
                <a:sym typeface="Lato"/>
              </a:rPr>
              <a:t>(1410)</a:t>
            </a:r>
          </a:p>
        </p:txBody>
      </p:sp>
      <p:sp>
        <p:nvSpPr>
          <p:cNvPr id="19" name="Shape 2191"/>
          <p:cNvSpPr txBox="1"/>
          <p:nvPr/>
        </p:nvSpPr>
        <p:spPr>
          <a:xfrm>
            <a:off x="4748658" y="6298536"/>
            <a:ext cx="1012345"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(121)</a:t>
            </a:r>
          </a:p>
        </p:txBody>
      </p:sp>
      <p:sp>
        <p:nvSpPr>
          <p:cNvPr id="21" name="Shape 2191"/>
          <p:cNvSpPr txBox="1"/>
          <p:nvPr/>
        </p:nvSpPr>
        <p:spPr>
          <a:xfrm>
            <a:off x="7399650" y="6316723"/>
            <a:ext cx="1012345"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Total </a:t>
            </a:r>
            <a:r>
              <a:rPr lang="es" sz="800" b="1" dirty="0">
                <a:solidFill>
                  <a:schemeClr val="tx1">
                    <a:lumMod val="65000"/>
                    <a:lumOff val="35000"/>
                  </a:schemeClr>
                </a:solidFill>
                <a:latin typeface="Lato"/>
                <a:ea typeface="Lato"/>
                <a:cs typeface="Lato"/>
                <a:sym typeface="Lato"/>
              </a:rPr>
              <a:t>(231)</a:t>
            </a:r>
          </a:p>
        </p:txBody>
      </p:sp>
      <p:sp>
        <p:nvSpPr>
          <p:cNvPr id="22" name="Shape 1072"/>
          <p:cNvSpPr txBox="1"/>
          <p:nvPr/>
        </p:nvSpPr>
        <p:spPr>
          <a:xfrm>
            <a:off x="599990" y="262432"/>
            <a:ext cx="10492731" cy="660228"/>
          </a:xfrm>
          <a:prstGeom prst="rect">
            <a:avLst/>
          </a:prstGeom>
          <a:noFill/>
          <a:ln>
            <a:noFill/>
          </a:ln>
        </p:spPr>
        <p:txBody>
          <a:bodyPr lIns="91425" tIns="91425" rIns="91425" bIns="91425" anchor="t" anchorCtr="0">
            <a:noAutofit/>
          </a:bodyPr>
          <a:lstStyle/>
          <a:p>
            <a:pPr lvl="0">
              <a:buClr>
                <a:srgbClr val="90AC2B"/>
              </a:buClr>
              <a:buSzPct val="25000"/>
            </a:pPr>
            <a:r>
              <a:rPr lang="es-ES" sz="1700" b="1" dirty="0">
                <a:solidFill>
                  <a:schemeClr val="tx2">
                    <a:lumMod val="25000"/>
                  </a:schemeClr>
                </a:solidFill>
                <a:latin typeface="Merriweather"/>
                <a:ea typeface="Merriweather"/>
                <a:cs typeface="Merriweather"/>
                <a:sym typeface="Merriweather"/>
              </a:rPr>
              <a:t>Para los exclusivos de OTT, comodidad y disponer de un servicio económico son las palancas de contratación, mientras que la calidad del contenido (sobre todo, series) es lo que activa al que convive con IPTV. </a:t>
            </a:r>
          </a:p>
        </p:txBody>
      </p:sp>
      <p:sp>
        <p:nvSpPr>
          <p:cNvPr id="34" name="Rectángulo 33"/>
          <p:cNvSpPr/>
          <p:nvPr/>
        </p:nvSpPr>
        <p:spPr>
          <a:xfrm>
            <a:off x="7865209" y="3381783"/>
            <a:ext cx="567343"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Rectángulo 34"/>
          <p:cNvSpPr/>
          <p:nvPr/>
        </p:nvSpPr>
        <p:spPr>
          <a:xfrm>
            <a:off x="7925534" y="4232683"/>
            <a:ext cx="567343" cy="1670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Shape 2165"/>
          <p:cNvSpPr txBox="1"/>
          <p:nvPr/>
        </p:nvSpPr>
        <p:spPr>
          <a:xfrm>
            <a:off x="599990" y="1696237"/>
            <a:ext cx="3041222" cy="15711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a:buClr>
                <a:srgbClr val="382A2A"/>
              </a:buClr>
              <a:buSzPct val="25000"/>
              <a:defRPr sz="1200" b="1">
                <a:solidFill>
                  <a:schemeClr val="tx2">
                    <a:lumMod val="50000"/>
                  </a:schemeClr>
                </a:solidFill>
                <a:latin typeface="Merriweather"/>
              </a:defRPr>
            </a:lvl1pPr>
          </a:lstStyle>
          <a:p>
            <a:r>
              <a:rPr lang="es-ES_tradnl" dirty="0">
                <a:solidFill>
                  <a:schemeClr val="tx2">
                    <a:lumMod val="25000"/>
                  </a:schemeClr>
                </a:solidFill>
                <a:sym typeface="Lato"/>
              </a:rPr>
              <a:t>Motivaciones para contratar </a:t>
            </a:r>
            <a:r>
              <a:rPr lang="es-ES_tradnl" dirty="0" err="1">
                <a:solidFill>
                  <a:schemeClr val="tx2">
                    <a:lumMod val="25000"/>
                  </a:schemeClr>
                </a:solidFill>
                <a:sym typeface="Lato"/>
              </a:rPr>
              <a:t>OTTs</a:t>
            </a:r>
            <a:endParaRPr lang="es" dirty="0">
              <a:solidFill>
                <a:schemeClr val="tx2">
                  <a:lumMod val="25000"/>
                </a:schemeClr>
              </a:solidFill>
              <a:sym typeface="Lato"/>
            </a:endParaRPr>
          </a:p>
        </p:txBody>
      </p:sp>
      <p:sp>
        <p:nvSpPr>
          <p:cNvPr id="17" name="CuadroTexto 16"/>
          <p:cNvSpPr txBox="1"/>
          <p:nvPr/>
        </p:nvSpPr>
        <p:spPr>
          <a:xfrm>
            <a:off x="5252292" y="2299975"/>
            <a:ext cx="364202" cy="261610"/>
          </a:xfrm>
          <a:prstGeom prst="rect">
            <a:avLst/>
          </a:prstGeom>
          <a:noFill/>
        </p:spPr>
        <p:txBody>
          <a:bodyPr wrap="none" rtlCol="0">
            <a:spAutoFit/>
          </a:bodyPr>
          <a:lstStyle/>
          <a:p>
            <a:r>
              <a:rPr lang="es-ES" sz="1100" dirty="0">
                <a:solidFill>
                  <a:srgbClr val="FF0000"/>
                </a:solidFill>
                <a:latin typeface="Lato" panose="020B0604020202020204" charset="0"/>
              </a:rPr>
              <a:t>(A)</a:t>
            </a:r>
          </a:p>
        </p:txBody>
      </p:sp>
      <p:sp>
        <p:nvSpPr>
          <p:cNvPr id="24" name="CuadroTexto 23"/>
          <p:cNvSpPr txBox="1"/>
          <p:nvPr/>
        </p:nvSpPr>
        <p:spPr>
          <a:xfrm>
            <a:off x="7641815" y="2299975"/>
            <a:ext cx="359394" cy="261610"/>
          </a:xfrm>
          <a:prstGeom prst="rect">
            <a:avLst/>
          </a:prstGeom>
          <a:noFill/>
        </p:spPr>
        <p:txBody>
          <a:bodyPr wrap="none" rtlCol="0">
            <a:spAutoFit/>
          </a:bodyPr>
          <a:lstStyle/>
          <a:p>
            <a:r>
              <a:rPr lang="es-ES" sz="1100" dirty="0">
                <a:solidFill>
                  <a:srgbClr val="FF0000"/>
                </a:solidFill>
                <a:latin typeface="Lato" panose="020B0604020202020204" charset="0"/>
              </a:rPr>
              <a:t>(B)</a:t>
            </a:r>
          </a:p>
        </p:txBody>
      </p:sp>
      <p:sp>
        <p:nvSpPr>
          <p:cNvPr id="25" name="CuadroTexto 24"/>
          <p:cNvSpPr txBox="1"/>
          <p:nvPr/>
        </p:nvSpPr>
        <p:spPr>
          <a:xfrm>
            <a:off x="5655098" y="2480463"/>
            <a:ext cx="268022" cy="246221"/>
          </a:xfrm>
          <a:prstGeom prst="rect">
            <a:avLst/>
          </a:prstGeom>
          <a:noFill/>
        </p:spPr>
        <p:txBody>
          <a:bodyPr wrap="none" rtlCol="0">
            <a:spAutoFit/>
          </a:bodyPr>
          <a:lstStyle/>
          <a:p>
            <a:r>
              <a:rPr lang="es-ES" sz="1000" dirty="0">
                <a:solidFill>
                  <a:srgbClr val="FF0000"/>
                </a:solidFill>
                <a:latin typeface="Lato" panose="020B0604020202020204" charset="0"/>
              </a:rPr>
              <a:t>B</a:t>
            </a:r>
          </a:p>
        </p:txBody>
      </p:sp>
      <p:sp>
        <p:nvSpPr>
          <p:cNvPr id="26" name="CuadroTexto 25"/>
          <p:cNvSpPr txBox="1"/>
          <p:nvPr/>
        </p:nvSpPr>
        <p:spPr>
          <a:xfrm>
            <a:off x="8492876" y="4201703"/>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27" name="Rectángulo 26"/>
          <p:cNvSpPr/>
          <p:nvPr/>
        </p:nvSpPr>
        <p:spPr>
          <a:xfrm>
            <a:off x="5150722" y="2520180"/>
            <a:ext cx="567343" cy="61217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Shape 51"/>
          <p:cNvSpPr txBox="1"/>
          <p:nvPr/>
        </p:nvSpPr>
        <p:spPr>
          <a:xfrm>
            <a:off x="4353458" y="6556123"/>
            <a:ext cx="3188143" cy="232178"/>
          </a:xfrm>
          <a:prstGeom prst="rect">
            <a:avLst/>
          </a:prstGeom>
          <a:noFill/>
          <a:ln>
            <a:noFill/>
          </a:ln>
        </p:spPr>
        <p:txBody>
          <a:bodyPr lIns="91425" tIns="91425" rIns="91425" bIns="91425" anchor="ctr" anchorCtr="0">
            <a:noAutofit/>
          </a:bodyPr>
          <a:lstStyle/>
          <a:p>
            <a:pPr>
              <a:buClr>
                <a:srgbClr val="8BAB42"/>
              </a:buClr>
              <a:buSzPct val="25000"/>
              <a:defRPr/>
            </a:pPr>
            <a:r>
              <a:rPr lang="es-ES" sz="800" dirty="0">
                <a:solidFill>
                  <a:srgbClr val="000000">
                    <a:lumMod val="65000"/>
                    <a:lumOff val="35000"/>
                  </a:srgbClr>
                </a:solidFill>
                <a:latin typeface="Lato"/>
                <a:ea typeface="Lato"/>
                <a:cs typeface="Lato"/>
                <a:sym typeface="Lato"/>
              </a:rPr>
              <a:t>Letras (</a:t>
            </a:r>
            <a:r>
              <a:rPr lang="es-ES" sz="800" dirty="0">
                <a:solidFill>
                  <a:srgbClr val="FF0000"/>
                </a:solidFill>
                <a:latin typeface="Lato"/>
                <a:ea typeface="Lato"/>
                <a:cs typeface="Lato"/>
                <a:sym typeface="Lato"/>
              </a:rPr>
              <a:t>A,B,</a:t>
            </a:r>
            <a:r>
              <a:rPr lang="es-ES" sz="800" dirty="0">
                <a:solidFill>
                  <a:srgbClr val="000000">
                    <a:lumMod val="65000"/>
                    <a:lumOff val="35000"/>
                  </a:srgbClr>
                </a:solidFill>
                <a:latin typeface="Lato"/>
                <a:ea typeface="Lato"/>
                <a:cs typeface="Lato"/>
                <a:sym typeface="Lato"/>
              </a:rPr>
              <a:t>) indican diferencias significativas entre segmentos al 95% nivel de confianza</a:t>
            </a:r>
            <a:endParaRPr lang="es" sz="800" dirty="0">
              <a:solidFill>
                <a:srgbClr val="000000">
                  <a:lumMod val="65000"/>
                  <a:lumOff val="35000"/>
                </a:srgbClr>
              </a:solidFill>
              <a:latin typeface="Lato"/>
              <a:ea typeface="Lato"/>
              <a:cs typeface="Lato"/>
              <a:sym typeface="Lato"/>
            </a:endParaRPr>
          </a:p>
        </p:txBody>
      </p:sp>
      <p:sp>
        <p:nvSpPr>
          <p:cNvPr id="29" name="Elipse 28"/>
          <p:cNvSpPr/>
          <p:nvPr/>
        </p:nvSpPr>
        <p:spPr>
          <a:xfrm>
            <a:off x="4789737" y="1224684"/>
            <a:ext cx="1225787" cy="111826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CuadroTexto 29"/>
          <p:cNvSpPr txBox="1"/>
          <p:nvPr/>
        </p:nvSpPr>
        <p:spPr>
          <a:xfrm>
            <a:off x="4693058" y="1565971"/>
            <a:ext cx="1387236" cy="538609"/>
          </a:xfrm>
          <a:prstGeom prst="rect">
            <a:avLst/>
          </a:prstGeom>
          <a:noFill/>
        </p:spPr>
        <p:txBody>
          <a:bodyPr wrap="square" rtlCol="0">
            <a:spAutoFit/>
          </a:bodyPr>
          <a:lstStyle/>
          <a:p>
            <a:pPr algn="ctr"/>
            <a:r>
              <a:rPr lang="es-ES_tradnl" sz="900" b="1" dirty="0">
                <a:solidFill>
                  <a:schemeClr val="bg1"/>
                </a:solidFill>
                <a:latin typeface="Lato" panose="020B0604020202020204" charset="0"/>
              </a:rPr>
              <a:t>E</a:t>
            </a:r>
            <a:r>
              <a:rPr lang="es-ES" sz="900" b="1" dirty="0">
                <a:solidFill>
                  <a:schemeClr val="bg1"/>
                </a:solidFill>
                <a:latin typeface="Lato" panose="020B0604020202020204" charset="0"/>
              </a:rPr>
              <a:t>XCLUSIVOS OTT</a:t>
            </a:r>
          </a:p>
          <a:p>
            <a:pPr algn="ctr"/>
            <a:endParaRPr lang="es-ES" sz="900" b="1" dirty="0">
              <a:solidFill>
                <a:schemeClr val="bg1"/>
              </a:solidFill>
              <a:latin typeface="Lato" panose="020B0604020202020204" charset="0"/>
            </a:endParaRPr>
          </a:p>
          <a:p>
            <a:pPr algn="ctr"/>
            <a:r>
              <a:rPr lang="es-ES" sz="1100" b="1" dirty="0">
                <a:solidFill>
                  <a:schemeClr val="bg1"/>
                </a:solidFill>
                <a:latin typeface="Lato" panose="020B0604020202020204" charset="0"/>
              </a:rPr>
              <a:t>9%</a:t>
            </a:r>
          </a:p>
        </p:txBody>
      </p:sp>
      <p:sp>
        <p:nvSpPr>
          <p:cNvPr id="31" name="Elipse 30"/>
          <p:cNvSpPr/>
          <p:nvPr/>
        </p:nvSpPr>
        <p:spPr>
          <a:xfrm>
            <a:off x="7178330" y="1248516"/>
            <a:ext cx="1225787" cy="11182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CuadroTexto 31"/>
          <p:cNvSpPr txBox="1"/>
          <p:nvPr/>
        </p:nvSpPr>
        <p:spPr>
          <a:xfrm>
            <a:off x="7070362" y="1540439"/>
            <a:ext cx="1387236" cy="538609"/>
          </a:xfrm>
          <a:prstGeom prst="rect">
            <a:avLst/>
          </a:prstGeom>
          <a:noFill/>
        </p:spPr>
        <p:txBody>
          <a:bodyPr wrap="square" rtlCol="0">
            <a:spAutoFit/>
          </a:bodyPr>
          <a:lstStyle/>
          <a:p>
            <a:pPr algn="ctr"/>
            <a:r>
              <a:rPr lang="es-ES" sz="900" b="1" dirty="0">
                <a:solidFill>
                  <a:schemeClr val="bg1"/>
                </a:solidFill>
                <a:latin typeface="Lato" panose="020B0604020202020204" charset="0"/>
              </a:rPr>
              <a:t>IPTV + OTT</a:t>
            </a:r>
          </a:p>
          <a:p>
            <a:pPr algn="ctr"/>
            <a:endParaRPr lang="es-ES" sz="900" b="1" dirty="0">
              <a:solidFill>
                <a:schemeClr val="bg1"/>
              </a:solidFill>
              <a:latin typeface="Lato" panose="020B0604020202020204" charset="0"/>
            </a:endParaRPr>
          </a:p>
          <a:p>
            <a:pPr algn="ctr"/>
            <a:r>
              <a:rPr lang="es-ES" sz="1100" b="1" dirty="0">
                <a:solidFill>
                  <a:schemeClr val="bg1"/>
                </a:solidFill>
                <a:latin typeface="Lato" panose="020B0604020202020204" charset="0"/>
              </a:rPr>
              <a:t>16%</a:t>
            </a:r>
          </a:p>
        </p:txBody>
      </p:sp>
      <p:cxnSp>
        <p:nvCxnSpPr>
          <p:cNvPr id="33" name="Conector recto 32"/>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36"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784430" y="93386"/>
            <a:ext cx="407570" cy="676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45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áfico 19"/>
          <p:cNvGraphicFramePr/>
          <p:nvPr>
            <p:extLst/>
          </p:nvPr>
        </p:nvGraphicFramePr>
        <p:xfrm>
          <a:off x="4821894" y="1932304"/>
          <a:ext cx="7781026" cy="47108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áfico 16"/>
          <p:cNvGraphicFramePr/>
          <p:nvPr>
            <p:extLst/>
          </p:nvPr>
        </p:nvGraphicFramePr>
        <p:xfrm>
          <a:off x="3655177" y="1932305"/>
          <a:ext cx="7781026" cy="4696920"/>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número de diapositiva 1"/>
          <p:cNvSpPr>
            <a:spLocks noGrp="1"/>
          </p:cNvSpPr>
          <p:nvPr>
            <p:ph type="sldNum" idx="12"/>
          </p:nvPr>
        </p:nvSpPr>
        <p:spPr/>
        <p:txBody>
          <a:bodyPr/>
          <a:lstStyle/>
          <a:p>
            <a:pPr>
              <a:buClr>
                <a:srgbClr val="90AC2B"/>
              </a:buClr>
              <a:buSzPct val="25000"/>
            </a:pPr>
            <a:fld id="{00000000-1234-1234-1234-123412341234}" type="slidenum">
              <a:rPr lang="es" sz="1200">
                <a:solidFill>
                  <a:srgbClr val="90AC2B"/>
                </a:solidFill>
                <a:latin typeface="Lato"/>
                <a:ea typeface="Lato"/>
                <a:cs typeface="Lato"/>
                <a:sym typeface="Lato"/>
              </a:rPr>
              <a:pPr>
                <a:buClr>
                  <a:srgbClr val="90AC2B"/>
                </a:buClr>
                <a:buSzPct val="25000"/>
              </a:pPr>
              <a:t>29</a:t>
            </a:fld>
            <a:endParaRPr lang="es" sz="1200">
              <a:solidFill>
                <a:srgbClr val="90AC2B"/>
              </a:solidFill>
              <a:latin typeface="Lato"/>
              <a:ea typeface="Lato"/>
              <a:cs typeface="Lato"/>
              <a:sym typeface="Lato"/>
            </a:endParaRPr>
          </a:p>
        </p:txBody>
      </p:sp>
      <p:sp>
        <p:nvSpPr>
          <p:cNvPr id="4" name="Elipse 3"/>
          <p:cNvSpPr/>
          <p:nvPr/>
        </p:nvSpPr>
        <p:spPr>
          <a:xfrm>
            <a:off x="1980463" y="2776354"/>
            <a:ext cx="1532964" cy="13984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CuadroTexto 4"/>
          <p:cNvSpPr txBox="1"/>
          <p:nvPr/>
        </p:nvSpPr>
        <p:spPr>
          <a:xfrm>
            <a:off x="2043183" y="3121658"/>
            <a:ext cx="1387236" cy="538609"/>
          </a:xfrm>
          <a:prstGeom prst="rect">
            <a:avLst/>
          </a:prstGeom>
          <a:noFill/>
        </p:spPr>
        <p:txBody>
          <a:bodyPr wrap="square" rtlCol="0">
            <a:spAutoFit/>
          </a:bodyPr>
          <a:lstStyle/>
          <a:p>
            <a:pPr algn="ctr"/>
            <a:r>
              <a:rPr lang="es-ES" sz="900" b="1" dirty="0">
                <a:solidFill>
                  <a:schemeClr val="bg1"/>
                </a:solidFill>
                <a:latin typeface="Lato" panose="020B0604020202020204" charset="0"/>
              </a:rPr>
              <a:t>IPTV + OTT</a:t>
            </a:r>
          </a:p>
          <a:p>
            <a:pPr algn="ctr"/>
            <a:endParaRPr lang="es-ES" sz="900" b="1" dirty="0">
              <a:solidFill>
                <a:schemeClr val="bg1"/>
              </a:solidFill>
              <a:latin typeface="Lato" panose="020B0604020202020204" charset="0"/>
            </a:endParaRPr>
          </a:p>
          <a:p>
            <a:pPr algn="ctr"/>
            <a:r>
              <a:rPr lang="es-ES" sz="1100" b="1" dirty="0">
                <a:solidFill>
                  <a:schemeClr val="bg1"/>
                </a:solidFill>
                <a:latin typeface="Lato" panose="020B0604020202020204" charset="0"/>
              </a:rPr>
              <a:t>16%</a:t>
            </a:r>
          </a:p>
        </p:txBody>
      </p:sp>
      <p:cxnSp>
        <p:nvCxnSpPr>
          <p:cNvPr id="6" name="Conector recto 5"/>
          <p:cNvCxnSpPr>
            <a:cxnSpLocks/>
          </p:cNvCxnSpPr>
          <p:nvPr/>
        </p:nvCxnSpPr>
        <p:spPr>
          <a:xfrm>
            <a:off x="3874146" y="1954953"/>
            <a:ext cx="0" cy="1410976"/>
          </a:xfrm>
          <a:prstGeom prst="line">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Conector recto 9"/>
          <p:cNvCxnSpPr>
            <a:cxnSpLocks/>
          </p:cNvCxnSpPr>
          <p:nvPr/>
        </p:nvCxnSpPr>
        <p:spPr>
          <a:xfrm flipV="1">
            <a:off x="3907812" y="4082846"/>
            <a:ext cx="0" cy="1574415"/>
          </a:xfrm>
          <a:prstGeom prst="line">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Shape 2165"/>
          <p:cNvSpPr txBox="1"/>
          <p:nvPr/>
        </p:nvSpPr>
        <p:spPr>
          <a:xfrm>
            <a:off x="-1360764" y="1458994"/>
            <a:ext cx="6807893" cy="52122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a:buClr>
                <a:srgbClr val="382A2A"/>
              </a:buClr>
              <a:buSzPct val="25000"/>
              <a:defRPr sz="1200" b="1">
                <a:solidFill>
                  <a:schemeClr val="tx2">
                    <a:lumMod val="50000"/>
                  </a:schemeClr>
                </a:solidFill>
                <a:latin typeface="Merriweather"/>
              </a:defRPr>
            </a:lvl1pPr>
          </a:lstStyle>
          <a:p>
            <a:pPr algn="ctr"/>
            <a:r>
              <a:rPr lang="es-ES" dirty="0">
                <a:solidFill>
                  <a:schemeClr val="tx2">
                    <a:lumMod val="25000"/>
                  </a:schemeClr>
                </a:solidFill>
                <a:sym typeface="Lato"/>
              </a:rPr>
              <a:t>Motivos para contratar </a:t>
            </a:r>
            <a:r>
              <a:rPr lang="es-ES" dirty="0" err="1">
                <a:solidFill>
                  <a:schemeClr val="tx2">
                    <a:lumMod val="25000"/>
                  </a:schemeClr>
                </a:solidFill>
                <a:sym typeface="Lato"/>
              </a:rPr>
              <a:t>OTTs</a:t>
            </a:r>
            <a:r>
              <a:rPr lang="es-ES" dirty="0">
                <a:solidFill>
                  <a:schemeClr val="tx2">
                    <a:lumMod val="25000"/>
                  </a:schemeClr>
                </a:solidFill>
                <a:sym typeface="Lato"/>
              </a:rPr>
              <a:t> vs IPTV</a:t>
            </a:r>
            <a:endParaRPr lang="es" dirty="0">
              <a:solidFill>
                <a:schemeClr val="tx2">
                  <a:lumMod val="25000"/>
                </a:schemeClr>
              </a:solidFill>
              <a:sym typeface="Lato"/>
            </a:endParaRPr>
          </a:p>
        </p:txBody>
      </p:sp>
      <p:sp>
        <p:nvSpPr>
          <p:cNvPr id="18" name="Shape 2191"/>
          <p:cNvSpPr txBox="1"/>
          <p:nvPr/>
        </p:nvSpPr>
        <p:spPr>
          <a:xfrm>
            <a:off x="6427790" y="1932305"/>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1050" b="1" dirty="0">
                <a:solidFill>
                  <a:schemeClr val="tx1">
                    <a:lumMod val="65000"/>
                    <a:lumOff val="35000"/>
                  </a:schemeClr>
                </a:solidFill>
                <a:latin typeface="Lato"/>
                <a:ea typeface="Lato"/>
                <a:cs typeface="Lato"/>
                <a:sym typeface="Lato"/>
              </a:rPr>
              <a:t>n/a</a:t>
            </a:r>
            <a:endParaRPr lang="es" sz="1050" b="1" dirty="0">
              <a:solidFill>
                <a:schemeClr val="tx1">
                  <a:lumMod val="65000"/>
                  <a:lumOff val="35000"/>
                </a:schemeClr>
              </a:solidFill>
              <a:latin typeface="Lato"/>
              <a:ea typeface="Lato"/>
              <a:cs typeface="Lato"/>
              <a:sym typeface="Lato"/>
            </a:endParaRPr>
          </a:p>
        </p:txBody>
      </p:sp>
      <p:sp>
        <p:nvSpPr>
          <p:cNvPr id="21" name="Shape 2191"/>
          <p:cNvSpPr txBox="1"/>
          <p:nvPr/>
        </p:nvSpPr>
        <p:spPr>
          <a:xfrm>
            <a:off x="7539746" y="5988458"/>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1050" b="1" dirty="0">
                <a:solidFill>
                  <a:schemeClr val="tx1">
                    <a:lumMod val="65000"/>
                    <a:lumOff val="35000"/>
                  </a:schemeClr>
                </a:solidFill>
                <a:latin typeface="Lato"/>
                <a:ea typeface="Lato"/>
                <a:cs typeface="Lato"/>
                <a:sym typeface="Lato"/>
              </a:rPr>
              <a:t>n/a</a:t>
            </a:r>
            <a:endParaRPr lang="es" sz="1050" b="1" dirty="0">
              <a:solidFill>
                <a:schemeClr val="tx1">
                  <a:lumMod val="65000"/>
                  <a:lumOff val="35000"/>
                </a:schemeClr>
              </a:solidFill>
              <a:latin typeface="Lato"/>
              <a:ea typeface="Lato"/>
              <a:cs typeface="Lato"/>
              <a:sym typeface="Lato"/>
            </a:endParaRPr>
          </a:p>
        </p:txBody>
      </p:sp>
      <p:sp>
        <p:nvSpPr>
          <p:cNvPr id="22" name="Shape 2191"/>
          <p:cNvSpPr txBox="1"/>
          <p:nvPr/>
        </p:nvSpPr>
        <p:spPr>
          <a:xfrm>
            <a:off x="7547445" y="6222023"/>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1050" b="1" dirty="0">
                <a:solidFill>
                  <a:schemeClr val="tx1">
                    <a:lumMod val="65000"/>
                    <a:lumOff val="35000"/>
                  </a:schemeClr>
                </a:solidFill>
                <a:latin typeface="Lato"/>
                <a:ea typeface="Lato"/>
                <a:cs typeface="Lato"/>
                <a:sym typeface="Lato"/>
              </a:rPr>
              <a:t>n/a</a:t>
            </a:r>
            <a:endParaRPr lang="es" sz="1050" b="1" dirty="0">
              <a:solidFill>
                <a:schemeClr val="tx1">
                  <a:lumMod val="65000"/>
                  <a:lumOff val="35000"/>
                </a:schemeClr>
              </a:solidFill>
              <a:latin typeface="Lato"/>
              <a:ea typeface="Lato"/>
              <a:cs typeface="Lato"/>
              <a:sym typeface="Lato"/>
            </a:endParaRPr>
          </a:p>
        </p:txBody>
      </p:sp>
      <p:sp>
        <p:nvSpPr>
          <p:cNvPr id="23" name="Shape 2191"/>
          <p:cNvSpPr txBox="1"/>
          <p:nvPr/>
        </p:nvSpPr>
        <p:spPr>
          <a:xfrm>
            <a:off x="8483774" y="2197595"/>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6"/>
                </a:solidFill>
                <a:latin typeface="Lato"/>
                <a:ea typeface="Lato"/>
                <a:cs typeface="Lato"/>
                <a:sym typeface="Lato"/>
              </a:rPr>
              <a:t>-6 </a:t>
            </a:r>
            <a:r>
              <a:rPr lang="es-ES" sz="800" b="1" dirty="0" err="1">
                <a:solidFill>
                  <a:schemeClr val="accent6"/>
                </a:solidFill>
                <a:latin typeface="Lato"/>
                <a:ea typeface="Lato"/>
                <a:cs typeface="Lato"/>
                <a:sym typeface="Lato"/>
              </a:rPr>
              <a:t>pts</a:t>
            </a:r>
            <a:endParaRPr lang="es" sz="800" b="1" dirty="0">
              <a:solidFill>
                <a:schemeClr val="accent6"/>
              </a:solidFill>
              <a:latin typeface="Lato"/>
              <a:ea typeface="Lato"/>
              <a:cs typeface="Lato"/>
              <a:sym typeface="Lato"/>
            </a:endParaRPr>
          </a:p>
        </p:txBody>
      </p:sp>
      <p:sp>
        <p:nvSpPr>
          <p:cNvPr id="25" name="Shape 2191"/>
          <p:cNvSpPr txBox="1"/>
          <p:nvPr/>
        </p:nvSpPr>
        <p:spPr>
          <a:xfrm>
            <a:off x="8483774" y="2417729"/>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6"/>
                </a:solidFill>
                <a:latin typeface="Lato"/>
                <a:ea typeface="Lato"/>
                <a:cs typeface="Lato"/>
                <a:sym typeface="Lato"/>
              </a:rPr>
              <a:t>-6 </a:t>
            </a:r>
            <a:r>
              <a:rPr lang="es-ES" sz="800" b="1" dirty="0" err="1">
                <a:solidFill>
                  <a:schemeClr val="accent6"/>
                </a:solidFill>
                <a:latin typeface="Lato"/>
                <a:ea typeface="Lato"/>
                <a:cs typeface="Lato"/>
                <a:sym typeface="Lato"/>
              </a:rPr>
              <a:t>pts</a:t>
            </a:r>
            <a:endParaRPr lang="es" sz="800" b="1" dirty="0">
              <a:solidFill>
                <a:schemeClr val="accent6"/>
              </a:solidFill>
              <a:latin typeface="Lato"/>
              <a:ea typeface="Lato"/>
              <a:cs typeface="Lato"/>
              <a:sym typeface="Lato"/>
            </a:endParaRPr>
          </a:p>
        </p:txBody>
      </p:sp>
      <p:sp>
        <p:nvSpPr>
          <p:cNvPr id="26" name="Shape 2191"/>
          <p:cNvSpPr txBox="1"/>
          <p:nvPr/>
        </p:nvSpPr>
        <p:spPr>
          <a:xfrm>
            <a:off x="8483774" y="2660441"/>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3"/>
                </a:solidFill>
                <a:latin typeface="Lato"/>
                <a:ea typeface="Lato"/>
                <a:cs typeface="Lato"/>
                <a:sym typeface="Lato"/>
              </a:rPr>
              <a:t>+2 </a:t>
            </a:r>
            <a:r>
              <a:rPr lang="es-ES" sz="800" b="1" dirty="0" err="1">
                <a:solidFill>
                  <a:schemeClr val="accent3"/>
                </a:solidFill>
                <a:latin typeface="Lato"/>
                <a:ea typeface="Lato"/>
                <a:cs typeface="Lato"/>
                <a:sym typeface="Lato"/>
              </a:rPr>
              <a:t>pts</a:t>
            </a:r>
            <a:endParaRPr lang="es" sz="800" b="1" dirty="0">
              <a:solidFill>
                <a:schemeClr val="accent3"/>
              </a:solidFill>
              <a:latin typeface="Lato"/>
              <a:ea typeface="Lato"/>
              <a:cs typeface="Lato"/>
              <a:sym typeface="Lato"/>
            </a:endParaRPr>
          </a:p>
        </p:txBody>
      </p:sp>
      <p:sp>
        <p:nvSpPr>
          <p:cNvPr id="27" name="Shape 2191"/>
          <p:cNvSpPr txBox="1"/>
          <p:nvPr/>
        </p:nvSpPr>
        <p:spPr>
          <a:xfrm>
            <a:off x="8483774" y="2914442"/>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6"/>
                </a:solidFill>
                <a:latin typeface="Lato"/>
                <a:ea typeface="Lato"/>
                <a:cs typeface="Lato"/>
                <a:sym typeface="Lato"/>
              </a:rPr>
              <a:t>-10 </a:t>
            </a:r>
            <a:r>
              <a:rPr lang="es-ES" sz="800" b="1" dirty="0" err="1">
                <a:solidFill>
                  <a:schemeClr val="accent6"/>
                </a:solidFill>
                <a:latin typeface="Lato"/>
                <a:ea typeface="Lato"/>
                <a:cs typeface="Lato"/>
                <a:sym typeface="Lato"/>
              </a:rPr>
              <a:t>pts</a:t>
            </a:r>
            <a:endParaRPr lang="es" sz="800" b="1" dirty="0">
              <a:solidFill>
                <a:schemeClr val="accent6"/>
              </a:solidFill>
              <a:latin typeface="Lato"/>
              <a:ea typeface="Lato"/>
              <a:cs typeface="Lato"/>
              <a:sym typeface="Lato"/>
            </a:endParaRPr>
          </a:p>
        </p:txBody>
      </p:sp>
      <p:sp>
        <p:nvSpPr>
          <p:cNvPr id="28" name="Shape 2191"/>
          <p:cNvSpPr txBox="1"/>
          <p:nvPr/>
        </p:nvSpPr>
        <p:spPr>
          <a:xfrm>
            <a:off x="8483774" y="3145865"/>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6"/>
                </a:solidFill>
                <a:latin typeface="Lato"/>
                <a:ea typeface="Lato"/>
                <a:cs typeface="Lato"/>
                <a:sym typeface="Lato"/>
              </a:rPr>
              <a:t>-6 </a:t>
            </a:r>
            <a:r>
              <a:rPr lang="es-ES" sz="800" b="1" dirty="0" err="1">
                <a:solidFill>
                  <a:schemeClr val="accent6"/>
                </a:solidFill>
                <a:latin typeface="Lato"/>
                <a:ea typeface="Lato"/>
                <a:cs typeface="Lato"/>
                <a:sym typeface="Lato"/>
              </a:rPr>
              <a:t>pts</a:t>
            </a:r>
            <a:endParaRPr lang="es" sz="800" b="1" dirty="0">
              <a:solidFill>
                <a:schemeClr val="accent6"/>
              </a:solidFill>
              <a:latin typeface="Lato"/>
              <a:ea typeface="Lato"/>
              <a:cs typeface="Lato"/>
              <a:sym typeface="Lato"/>
            </a:endParaRPr>
          </a:p>
        </p:txBody>
      </p:sp>
      <p:sp>
        <p:nvSpPr>
          <p:cNvPr id="29" name="Shape 2191"/>
          <p:cNvSpPr txBox="1"/>
          <p:nvPr/>
        </p:nvSpPr>
        <p:spPr>
          <a:xfrm>
            <a:off x="8483774" y="3388577"/>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6"/>
                </a:solidFill>
                <a:latin typeface="Lato"/>
                <a:ea typeface="Lato"/>
                <a:cs typeface="Lato"/>
                <a:sym typeface="Lato"/>
              </a:rPr>
              <a:t>-22 </a:t>
            </a:r>
            <a:r>
              <a:rPr lang="es-ES" sz="800" b="1" dirty="0" err="1">
                <a:solidFill>
                  <a:schemeClr val="accent6"/>
                </a:solidFill>
                <a:latin typeface="Lato"/>
                <a:ea typeface="Lato"/>
                <a:cs typeface="Lato"/>
                <a:sym typeface="Lato"/>
              </a:rPr>
              <a:t>pts</a:t>
            </a:r>
            <a:endParaRPr lang="es" sz="800" b="1" dirty="0">
              <a:solidFill>
                <a:schemeClr val="accent6"/>
              </a:solidFill>
              <a:latin typeface="Lato"/>
              <a:ea typeface="Lato"/>
              <a:cs typeface="Lato"/>
              <a:sym typeface="Lato"/>
            </a:endParaRPr>
          </a:p>
        </p:txBody>
      </p:sp>
      <p:sp>
        <p:nvSpPr>
          <p:cNvPr id="30" name="Shape 2191"/>
          <p:cNvSpPr txBox="1"/>
          <p:nvPr/>
        </p:nvSpPr>
        <p:spPr>
          <a:xfrm>
            <a:off x="8483774" y="3620000"/>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6"/>
                </a:solidFill>
                <a:latin typeface="Lato"/>
                <a:ea typeface="Lato"/>
                <a:cs typeface="Lato"/>
                <a:sym typeface="Lato"/>
              </a:rPr>
              <a:t>-6 </a:t>
            </a:r>
            <a:r>
              <a:rPr lang="es-ES" sz="800" b="1" dirty="0" err="1">
                <a:solidFill>
                  <a:schemeClr val="accent6"/>
                </a:solidFill>
                <a:latin typeface="Lato"/>
                <a:ea typeface="Lato"/>
                <a:cs typeface="Lato"/>
                <a:sym typeface="Lato"/>
              </a:rPr>
              <a:t>pts</a:t>
            </a:r>
            <a:endParaRPr lang="es" sz="800" b="1" dirty="0">
              <a:solidFill>
                <a:schemeClr val="accent6"/>
              </a:solidFill>
              <a:latin typeface="Lato"/>
              <a:ea typeface="Lato"/>
              <a:cs typeface="Lato"/>
              <a:sym typeface="Lato"/>
            </a:endParaRPr>
          </a:p>
        </p:txBody>
      </p:sp>
      <p:sp>
        <p:nvSpPr>
          <p:cNvPr id="31" name="Shape 2191"/>
          <p:cNvSpPr txBox="1"/>
          <p:nvPr/>
        </p:nvSpPr>
        <p:spPr>
          <a:xfrm>
            <a:off x="8483774" y="3851423"/>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tx1">
                    <a:lumMod val="65000"/>
                    <a:lumOff val="35000"/>
                  </a:schemeClr>
                </a:solidFill>
                <a:latin typeface="Lato"/>
                <a:ea typeface="Lato"/>
                <a:cs typeface="Lato"/>
                <a:sym typeface="Lato"/>
              </a:rPr>
              <a:t>0 </a:t>
            </a:r>
            <a:r>
              <a:rPr lang="es-ES" sz="800" b="1" dirty="0" err="1">
                <a:solidFill>
                  <a:schemeClr val="tx1">
                    <a:lumMod val="65000"/>
                    <a:lumOff val="35000"/>
                  </a:schemeClr>
                </a:solidFill>
                <a:latin typeface="Lato"/>
                <a:ea typeface="Lato"/>
                <a:cs typeface="Lato"/>
                <a:sym typeface="Lato"/>
              </a:rPr>
              <a:t>pts</a:t>
            </a:r>
            <a:endParaRPr lang="es" sz="800" b="1" dirty="0">
              <a:solidFill>
                <a:schemeClr val="tx1">
                  <a:lumMod val="65000"/>
                  <a:lumOff val="35000"/>
                </a:schemeClr>
              </a:solidFill>
              <a:latin typeface="Lato"/>
              <a:ea typeface="Lato"/>
              <a:cs typeface="Lato"/>
              <a:sym typeface="Lato"/>
            </a:endParaRPr>
          </a:p>
        </p:txBody>
      </p:sp>
      <p:sp>
        <p:nvSpPr>
          <p:cNvPr id="32" name="Shape 2191"/>
          <p:cNvSpPr txBox="1"/>
          <p:nvPr/>
        </p:nvSpPr>
        <p:spPr>
          <a:xfrm>
            <a:off x="8483774" y="4082846"/>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6"/>
                </a:solidFill>
                <a:latin typeface="Lato"/>
                <a:ea typeface="Lato"/>
                <a:cs typeface="Lato"/>
                <a:sym typeface="Lato"/>
              </a:rPr>
              <a:t>-12 </a:t>
            </a:r>
            <a:r>
              <a:rPr lang="es-ES" sz="800" b="1" dirty="0" err="1">
                <a:solidFill>
                  <a:schemeClr val="accent6"/>
                </a:solidFill>
                <a:latin typeface="Lato"/>
                <a:ea typeface="Lato"/>
                <a:cs typeface="Lato"/>
                <a:sym typeface="Lato"/>
              </a:rPr>
              <a:t>pts</a:t>
            </a:r>
            <a:endParaRPr lang="es" sz="800" b="1" dirty="0">
              <a:solidFill>
                <a:schemeClr val="accent6"/>
              </a:solidFill>
              <a:latin typeface="Lato"/>
              <a:ea typeface="Lato"/>
              <a:cs typeface="Lato"/>
              <a:sym typeface="Lato"/>
            </a:endParaRPr>
          </a:p>
        </p:txBody>
      </p:sp>
      <p:sp>
        <p:nvSpPr>
          <p:cNvPr id="33" name="Shape 2191"/>
          <p:cNvSpPr txBox="1"/>
          <p:nvPr/>
        </p:nvSpPr>
        <p:spPr>
          <a:xfrm>
            <a:off x="8483774" y="4325558"/>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3"/>
                </a:solidFill>
                <a:latin typeface="Lato"/>
                <a:ea typeface="Lato"/>
                <a:cs typeface="Lato"/>
                <a:sym typeface="Lato"/>
              </a:rPr>
              <a:t>+6 </a:t>
            </a:r>
            <a:r>
              <a:rPr lang="es-ES" sz="800" b="1" dirty="0" err="1">
                <a:solidFill>
                  <a:schemeClr val="accent3"/>
                </a:solidFill>
                <a:latin typeface="Lato"/>
                <a:ea typeface="Lato"/>
                <a:cs typeface="Lato"/>
                <a:sym typeface="Lato"/>
              </a:rPr>
              <a:t>pts</a:t>
            </a:r>
            <a:endParaRPr lang="es" sz="800" b="1" dirty="0">
              <a:solidFill>
                <a:schemeClr val="accent3"/>
              </a:solidFill>
              <a:latin typeface="Lato"/>
              <a:ea typeface="Lato"/>
              <a:cs typeface="Lato"/>
              <a:sym typeface="Lato"/>
            </a:endParaRPr>
          </a:p>
        </p:txBody>
      </p:sp>
      <p:sp>
        <p:nvSpPr>
          <p:cNvPr id="34" name="Shape 2191"/>
          <p:cNvSpPr txBox="1"/>
          <p:nvPr/>
        </p:nvSpPr>
        <p:spPr>
          <a:xfrm>
            <a:off x="8483774" y="4579256"/>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6"/>
                </a:solidFill>
                <a:latin typeface="Lato"/>
                <a:ea typeface="Lato"/>
                <a:cs typeface="Lato"/>
                <a:sym typeface="Lato"/>
              </a:rPr>
              <a:t>-7 </a:t>
            </a:r>
            <a:r>
              <a:rPr lang="es-ES" sz="800" b="1" dirty="0" err="1">
                <a:solidFill>
                  <a:schemeClr val="accent6"/>
                </a:solidFill>
                <a:latin typeface="Lato"/>
                <a:ea typeface="Lato"/>
                <a:cs typeface="Lato"/>
                <a:sym typeface="Lato"/>
              </a:rPr>
              <a:t>pts</a:t>
            </a:r>
            <a:endParaRPr lang="es" sz="800" b="1" dirty="0">
              <a:solidFill>
                <a:schemeClr val="accent6"/>
              </a:solidFill>
              <a:latin typeface="Lato"/>
              <a:ea typeface="Lato"/>
              <a:cs typeface="Lato"/>
              <a:sym typeface="Lato"/>
            </a:endParaRPr>
          </a:p>
        </p:txBody>
      </p:sp>
      <p:sp>
        <p:nvSpPr>
          <p:cNvPr id="36" name="Shape 2191"/>
          <p:cNvSpPr txBox="1"/>
          <p:nvPr/>
        </p:nvSpPr>
        <p:spPr>
          <a:xfrm>
            <a:off x="8483774" y="4833255"/>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6"/>
                </a:solidFill>
                <a:latin typeface="Lato"/>
                <a:ea typeface="Lato"/>
                <a:cs typeface="Lato"/>
                <a:sym typeface="Lato"/>
              </a:rPr>
              <a:t>-13 </a:t>
            </a:r>
            <a:r>
              <a:rPr lang="es-ES" sz="800" b="1" dirty="0" err="1">
                <a:solidFill>
                  <a:schemeClr val="accent6"/>
                </a:solidFill>
                <a:latin typeface="Lato"/>
                <a:ea typeface="Lato"/>
                <a:cs typeface="Lato"/>
                <a:sym typeface="Lato"/>
              </a:rPr>
              <a:t>pts</a:t>
            </a:r>
            <a:endParaRPr lang="es" sz="800" b="1" dirty="0">
              <a:solidFill>
                <a:schemeClr val="accent6"/>
              </a:solidFill>
              <a:latin typeface="Lato"/>
              <a:ea typeface="Lato"/>
              <a:cs typeface="Lato"/>
              <a:sym typeface="Lato"/>
            </a:endParaRPr>
          </a:p>
        </p:txBody>
      </p:sp>
      <p:sp>
        <p:nvSpPr>
          <p:cNvPr id="37" name="Shape 2191"/>
          <p:cNvSpPr txBox="1"/>
          <p:nvPr/>
        </p:nvSpPr>
        <p:spPr>
          <a:xfrm>
            <a:off x="8483774" y="5047746"/>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3"/>
                </a:solidFill>
                <a:latin typeface="Lato"/>
                <a:ea typeface="Lato"/>
                <a:cs typeface="Lato"/>
                <a:sym typeface="Lato"/>
              </a:rPr>
              <a:t>+3 </a:t>
            </a:r>
            <a:r>
              <a:rPr lang="es-ES" sz="800" b="1" dirty="0" err="1">
                <a:solidFill>
                  <a:schemeClr val="accent3"/>
                </a:solidFill>
                <a:latin typeface="Lato"/>
                <a:ea typeface="Lato"/>
                <a:cs typeface="Lato"/>
                <a:sym typeface="Lato"/>
              </a:rPr>
              <a:t>pts</a:t>
            </a:r>
            <a:endParaRPr lang="es" sz="800" b="1" dirty="0">
              <a:solidFill>
                <a:schemeClr val="accent3"/>
              </a:solidFill>
              <a:latin typeface="Lato"/>
              <a:ea typeface="Lato"/>
              <a:cs typeface="Lato"/>
              <a:sym typeface="Lato"/>
            </a:endParaRPr>
          </a:p>
        </p:txBody>
      </p:sp>
      <p:sp>
        <p:nvSpPr>
          <p:cNvPr id="38" name="Shape 2191"/>
          <p:cNvSpPr txBox="1"/>
          <p:nvPr/>
        </p:nvSpPr>
        <p:spPr>
          <a:xfrm>
            <a:off x="8483774" y="5279169"/>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3"/>
                </a:solidFill>
                <a:latin typeface="Lato"/>
                <a:ea typeface="Lato"/>
                <a:cs typeface="Lato"/>
                <a:sym typeface="Lato"/>
              </a:rPr>
              <a:t>+2 </a:t>
            </a:r>
            <a:r>
              <a:rPr lang="es-ES" sz="800" b="1" dirty="0" err="1">
                <a:solidFill>
                  <a:schemeClr val="accent3"/>
                </a:solidFill>
                <a:latin typeface="Lato"/>
                <a:ea typeface="Lato"/>
                <a:cs typeface="Lato"/>
                <a:sym typeface="Lato"/>
              </a:rPr>
              <a:t>pts</a:t>
            </a:r>
            <a:endParaRPr lang="es" sz="800" b="1" dirty="0">
              <a:solidFill>
                <a:schemeClr val="accent3"/>
              </a:solidFill>
              <a:latin typeface="Lato"/>
              <a:ea typeface="Lato"/>
              <a:cs typeface="Lato"/>
              <a:sym typeface="Lato"/>
            </a:endParaRPr>
          </a:p>
        </p:txBody>
      </p:sp>
      <p:sp>
        <p:nvSpPr>
          <p:cNvPr id="39" name="Shape 2191"/>
          <p:cNvSpPr txBox="1"/>
          <p:nvPr/>
        </p:nvSpPr>
        <p:spPr>
          <a:xfrm>
            <a:off x="8483774" y="5544459"/>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6"/>
                </a:solidFill>
                <a:latin typeface="Lato"/>
                <a:ea typeface="Lato"/>
                <a:cs typeface="Lato"/>
                <a:sym typeface="Lato"/>
              </a:rPr>
              <a:t>-1 </a:t>
            </a:r>
            <a:r>
              <a:rPr lang="es-ES" sz="800" b="1" dirty="0" err="1">
                <a:solidFill>
                  <a:schemeClr val="accent6"/>
                </a:solidFill>
                <a:latin typeface="Lato"/>
                <a:ea typeface="Lato"/>
                <a:cs typeface="Lato"/>
                <a:sym typeface="Lato"/>
              </a:rPr>
              <a:t>pts</a:t>
            </a:r>
            <a:endParaRPr lang="es" sz="800" b="1" dirty="0">
              <a:solidFill>
                <a:schemeClr val="accent6"/>
              </a:solidFill>
              <a:latin typeface="Lato"/>
              <a:ea typeface="Lato"/>
              <a:cs typeface="Lato"/>
              <a:sym typeface="Lato"/>
            </a:endParaRPr>
          </a:p>
        </p:txBody>
      </p:sp>
      <p:sp>
        <p:nvSpPr>
          <p:cNvPr id="40" name="Shape 2191"/>
          <p:cNvSpPr txBox="1"/>
          <p:nvPr/>
        </p:nvSpPr>
        <p:spPr>
          <a:xfrm>
            <a:off x="8483774" y="5753304"/>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ES" sz="800" b="1" dirty="0">
                <a:solidFill>
                  <a:schemeClr val="accent6"/>
                </a:solidFill>
                <a:latin typeface="Lato"/>
                <a:ea typeface="Lato"/>
                <a:cs typeface="Lato"/>
                <a:sym typeface="Lato"/>
              </a:rPr>
              <a:t>-1 </a:t>
            </a:r>
            <a:r>
              <a:rPr lang="es-ES" sz="800" b="1" dirty="0" err="1">
                <a:solidFill>
                  <a:schemeClr val="accent6"/>
                </a:solidFill>
                <a:latin typeface="Lato"/>
                <a:ea typeface="Lato"/>
                <a:cs typeface="Lato"/>
                <a:sym typeface="Lato"/>
              </a:rPr>
              <a:t>pts</a:t>
            </a:r>
            <a:endParaRPr lang="es" sz="800" b="1" dirty="0">
              <a:solidFill>
                <a:schemeClr val="accent6"/>
              </a:solidFill>
              <a:latin typeface="Lato"/>
              <a:ea typeface="Lato"/>
              <a:cs typeface="Lato"/>
              <a:sym typeface="Lato"/>
            </a:endParaRPr>
          </a:p>
        </p:txBody>
      </p:sp>
      <p:sp>
        <p:nvSpPr>
          <p:cNvPr id="42" name="Shape 1072"/>
          <p:cNvSpPr txBox="1"/>
          <p:nvPr/>
        </p:nvSpPr>
        <p:spPr>
          <a:xfrm>
            <a:off x="597408" y="270107"/>
            <a:ext cx="10530375" cy="660228"/>
          </a:xfrm>
          <a:prstGeom prst="rect">
            <a:avLst/>
          </a:prstGeom>
          <a:noFill/>
          <a:ln>
            <a:noFill/>
          </a:ln>
        </p:spPr>
        <p:txBody>
          <a:bodyPr lIns="91425" tIns="91425" rIns="91425" bIns="91425" anchor="t" anchorCtr="0">
            <a:noAutofit/>
          </a:bodyPr>
          <a:lstStyle/>
          <a:p>
            <a:pPr lvl="0">
              <a:buClr>
                <a:srgbClr val="90AC2B"/>
              </a:buClr>
              <a:buSzPct val="25000"/>
            </a:pPr>
            <a:r>
              <a:rPr lang="es-ES_tradnl" sz="1700" b="1" dirty="0">
                <a:solidFill>
                  <a:schemeClr val="tx2">
                    <a:lumMod val="25000"/>
                  </a:schemeClr>
                </a:solidFill>
                <a:latin typeface="Merriweather"/>
                <a:ea typeface="Merriweather"/>
                <a:cs typeface="Merriweather"/>
                <a:sym typeface="Merriweather"/>
              </a:rPr>
              <a:t>El abonado a ambos tipos de plataformas es un gran consumidor premium. </a:t>
            </a:r>
            <a:endParaRPr lang="es-ES" sz="1700" b="1" dirty="0">
              <a:solidFill>
                <a:schemeClr val="tx2">
                  <a:lumMod val="25000"/>
                </a:schemeClr>
              </a:solidFill>
              <a:latin typeface="Merriweather"/>
              <a:ea typeface="Merriweather"/>
              <a:cs typeface="Merriweather"/>
              <a:sym typeface="Merriweather"/>
            </a:endParaRPr>
          </a:p>
          <a:p>
            <a:pPr lvl="0">
              <a:buClr>
                <a:srgbClr val="90AC2B"/>
              </a:buClr>
              <a:buSzPct val="25000"/>
            </a:pPr>
            <a:r>
              <a:rPr lang="es-ES" sz="1700" b="1" dirty="0">
                <a:solidFill>
                  <a:schemeClr val="tx2">
                    <a:lumMod val="25000"/>
                  </a:schemeClr>
                </a:solidFill>
                <a:latin typeface="Merriweather"/>
                <a:ea typeface="Merriweather"/>
                <a:cs typeface="Merriweather"/>
                <a:sym typeface="Merriweather"/>
              </a:rPr>
              <a:t>Se observa una mayor intensidad de las motivaciones vinculadas a la OTT que hacia la IPTV (centrada en el </a:t>
            </a:r>
            <a:r>
              <a:rPr lang="es-ES" sz="1700" b="1" dirty="0" err="1">
                <a:solidFill>
                  <a:schemeClr val="tx2">
                    <a:lumMod val="25000"/>
                  </a:schemeClr>
                </a:solidFill>
                <a:latin typeface="Merriweather"/>
                <a:ea typeface="Merriweather"/>
                <a:cs typeface="Merriweather"/>
                <a:sym typeface="Merriweather"/>
              </a:rPr>
              <a:t>cuatriplay</a:t>
            </a:r>
            <a:r>
              <a:rPr lang="es-ES" sz="1700" b="1" dirty="0">
                <a:solidFill>
                  <a:schemeClr val="tx2">
                    <a:lumMod val="25000"/>
                  </a:schemeClr>
                </a:solidFill>
                <a:latin typeface="Merriweather"/>
                <a:ea typeface="Merriweather"/>
                <a:cs typeface="Merriweather"/>
                <a:sym typeface="Merriweather"/>
              </a:rPr>
              <a:t>). </a:t>
            </a:r>
            <a:endParaRPr lang="es" sz="1700" dirty="0">
              <a:solidFill>
                <a:schemeClr val="tx2">
                  <a:lumMod val="25000"/>
                </a:schemeClr>
              </a:solidFill>
              <a:latin typeface="Merriweather"/>
              <a:ea typeface="Merriweather"/>
              <a:cs typeface="Merriweather"/>
              <a:sym typeface="Merriweather"/>
            </a:endParaRPr>
          </a:p>
        </p:txBody>
      </p:sp>
      <p:sp>
        <p:nvSpPr>
          <p:cNvPr id="43" name="Shape 2191"/>
          <p:cNvSpPr txBox="1"/>
          <p:nvPr/>
        </p:nvSpPr>
        <p:spPr>
          <a:xfrm>
            <a:off x="2450624" y="5840108"/>
            <a:ext cx="1012345"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Total </a:t>
            </a:r>
            <a:r>
              <a:rPr lang="es" sz="800" b="1" dirty="0">
                <a:solidFill>
                  <a:schemeClr val="tx1">
                    <a:lumMod val="65000"/>
                    <a:lumOff val="35000"/>
                  </a:schemeClr>
                </a:solidFill>
                <a:latin typeface="Lato"/>
                <a:ea typeface="Lato"/>
                <a:cs typeface="Lato"/>
                <a:sym typeface="Lato"/>
              </a:rPr>
              <a:t>(231)</a:t>
            </a:r>
          </a:p>
        </p:txBody>
      </p:sp>
      <p:sp>
        <p:nvSpPr>
          <p:cNvPr id="44" name="Shape 2165"/>
          <p:cNvSpPr txBox="1"/>
          <p:nvPr/>
        </p:nvSpPr>
        <p:spPr>
          <a:xfrm>
            <a:off x="3180684" y="1437041"/>
            <a:ext cx="6807893" cy="52122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a:buClr>
                <a:srgbClr val="382A2A"/>
              </a:buClr>
              <a:buSzPct val="25000"/>
              <a:defRPr sz="1200" b="1">
                <a:solidFill>
                  <a:schemeClr val="tx2">
                    <a:lumMod val="50000"/>
                  </a:schemeClr>
                </a:solidFill>
                <a:latin typeface="Merriweather"/>
              </a:defRPr>
            </a:lvl1pPr>
          </a:lstStyle>
          <a:p>
            <a:pPr algn="ctr"/>
            <a:r>
              <a:rPr lang="es-ES" dirty="0" err="1">
                <a:solidFill>
                  <a:schemeClr val="tx2">
                    <a:lumMod val="25000"/>
                  </a:schemeClr>
                </a:solidFill>
                <a:sym typeface="Lato"/>
              </a:rPr>
              <a:t>OTTs</a:t>
            </a:r>
            <a:r>
              <a:rPr lang="es-ES" dirty="0">
                <a:solidFill>
                  <a:schemeClr val="tx2">
                    <a:lumMod val="25000"/>
                  </a:schemeClr>
                </a:solidFill>
                <a:sym typeface="Lato"/>
              </a:rPr>
              <a:t> </a:t>
            </a:r>
            <a:endParaRPr lang="es" dirty="0">
              <a:solidFill>
                <a:schemeClr val="tx2">
                  <a:lumMod val="25000"/>
                </a:schemeClr>
              </a:solidFill>
              <a:sym typeface="Lato"/>
            </a:endParaRPr>
          </a:p>
        </p:txBody>
      </p:sp>
      <p:sp>
        <p:nvSpPr>
          <p:cNvPr id="45" name="Shape 2165"/>
          <p:cNvSpPr txBox="1"/>
          <p:nvPr/>
        </p:nvSpPr>
        <p:spPr>
          <a:xfrm>
            <a:off x="7226705" y="1424950"/>
            <a:ext cx="1310494" cy="307341"/>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a:buClr>
                <a:srgbClr val="382A2A"/>
              </a:buClr>
              <a:buSzPct val="25000"/>
              <a:defRPr sz="1200" b="1">
                <a:solidFill>
                  <a:schemeClr val="tx2">
                    <a:lumMod val="50000"/>
                  </a:schemeClr>
                </a:solidFill>
                <a:latin typeface="Merriweather"/>
              </a:defRPr>
            </a:lvl1pPr>
          </a:lstStyle>
          <a:p>
            <a:pPr algn="ctr"/>
            <a:r>
              <a:rPr lang="es-ES" dirty="0" err="1">
                <a:solidFill>
                  <a:schemeClr val="tx2">
                    <a:lumMod val="25000"/>
                  </a:schemeClr>
                </a:solidFill>
                <a:sym typeface="Lato"/>
              </a:rPr>
              <a:t>IPTVs</a:t>
            </a:r>
            <a:endParaRPr lang="es" dirty="0">
              <a:solidFill>
                <a:schemeClr val="tx2">
                  <a:lumMod val="25000"/>
                </a:schemeClr>
              </a:solidFill>
              <a:sym typeface="Lato"/>
            </a:endParaRPr>
          </a:p>
        </p:txBody>
      </p:sp>
      <p:cxnSp>
        <p:nvCxnSpPr>
          <p:cNvPr id="35" name="Conector recto 34"/>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41"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784430" y="93386"/>
            <a:ext cx="407570" cy="676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19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4" name="Shape 364"/>
          <p:cNvSpPr txBox="1"/>
          <p:nvPr/>
        </p:nvSpPr>
        <p:spPr>
          <a:xfrm>
            <a:off x="328953" y="1563834"/>
            <a:ext cx="7772400" cy="625499"/>
          </a:xfrm>
          <a:prstGeom prst="rect">
            <a:avLst/>
          </a:prstGeom>
          <a:noFill/>
          <a:ln>
            <a:noFill/>
          </a:ln>
        </p:spPr>
        <p:txBody>
          <a:bodyPr lIns="91425" tIns="91425" rIns="91425" bIns="91425" anchor="b" anchorCtr="0">
            <a:noAutofit/>
          </a:bodyPr>
          <a:lstStyle/>
          <a:p>
            <a:r>
              <a:rPr lang="es" sz="2400" b="1" dirty="0">
                <a:solidFill>
                  <a:schemeClr val="tx1">
                    <a:lumMod val="75000"/>
                    <a:lumOff val="25000"/>
                  </a:schemeClr>
                </a:solidFill>
                <a:latin typeface="Merriweather" panose="020B0604020202020204" charset="0"/>
                <a:ea typeface="Lato"/>
                <a:cs typeface="Lato"/>
                <a:sym typeface="Lato"/>
              </a:rPr>
              <a:t>Objetivos y metodología</a:t>
            </a:r>
          </a:p>
        </p:txBody>
      </p:sp>
      <p:cxnSp>
        <p:nvCxnSpPr>
          <p:cNvPr id="365" name="Shape 365"/>
          <p:cNvCxnSpPr>
            <a:cxnSpLocks/>
            <a:endCxn id="364" idx="2"/>
          </p:cNvCxnSpPr>
          <p:nvPr/>
        </p:nvCxnSpPr>
        <p:spPr>
          <a:xfrm>
            <a:off x="423104" y="2189325"/>
            <a:ext cx="3792049" cy="8"/>
          </a:xfrm>
          <a:prstGeom prst="straightConnector1">
            <a:avLst/>
          </a:prstGeom>
          <a:noFill/>
          <a:ln w="19050" cap="flat" cmpd="sng">
            <a:solidFill>
              <a:schemeClr val="tx2">
                <a:lumMod val="50000"/>
              </a:schemeClr>
            </a:solidFill>
            <a:prstDash val="solid"/>
            <a:round/>
            <a:headEnd type="none" w="lg" len="lg"/>
            <a:tailEnd type="none" w="lg" len="lg"/>
          </a:ln>
        </p:spPr>
      </p:cxnSp>
      <p:sp>
        <p:nvSpPr>
          <p:cNvPr id="366" name="Shape 366"/>
          <p:cNvSpPr txBox="1"/>
          <p:nvPr/>
        </p:nvSpPr>
        <p:spPr>
          <a:xfrm>
            <a:off x="1979978" y="814386"/>
            <a:ext cx="678299" cy="948300"/>
          </a:xfrm>
          <a:prstGeom prst="rect">
            <a:avLst/>
          </a:prstGeom>
          <a:noFill/>
          <a:ln>
            <a:noFill/>
          </a:ln>
        </p:spPr>
        <p:txBody>
          <a:bodyPr lIns="91425" tIns="91425" rIns="91425" bIns="91425" anchor="t" anchorCtr="0">
            <a:noAutofit/>
          </a:bodyPr>
          <a:lstStyle/>
          <a:p>
            <a:r>
              <a:rPr lang="es" sz="4000" b="1" dirty="0">
                <a:solidFill>
                  <a:schemeClr val="tx1">
                    <a:lumMod val="75000"/>
                    <a:lumOff val="25000"/>
                  </a:schemeClr>
                </a:solidFill>
                <a:latin typeface="Merriweather" panose="020B0604020202020204" charset="0"/>
                <a:ea typeface="Lato"/>
                <a:cs typeface="Lato"/>
                <a:sym typeface="Lato"/>
              </a:rPr>
              <a:t>1</a:t>
            </a:r>
          </a:p>
        </p:txBody>
      </p:sp>
      <p:cxnSp>
        <p:nvCxnSpPr>
          <p:cNvPr id="12" name="Shape 365"/>
          <p:cNvCxnSpPr>
            <a:cxnSpLocks/>
          </p:cNvCxnSpPr>
          <p:nvPr/>
        </p:nvCxnSpPr>
        <p:spPr>
          <a:xfrm>
            <a:off x="453584" y="2256381"/>
            <a:ext cx="3792049" cy="8"/>
          </a:xfrm>
          <a:prstGeom prst="straightConnector1">
            <a:avLst/>
          </a:prstGeom>
          <a:noFill/>
          <a:ln w="3175" cap="flat" cmpd="sng">
            <a:solidFill>
              <a:schemeClr val="tx2">
                <a:lumMod val="50000"/>
              </a:schemeClr>
            </a:solidFill>
            <a:prstDash val="solid"/>
            <a:round/>
            <a:headEnd type="none" w="lg" len="lg"/>
            <a:tailEnd type="none" w="lg" len="lg"/>
          </a:ln>
        </p:spPr>
      </p:cxnSp>
      <p:cxnSp>
        <p:nvCxnSpPr>
          <p:cNvPr id="13" name="Shape 365"/>
          <p:cNvCxnSpPr>
            <a:cxnSpLocks/>
          </p:cNvCxnSpPr>
          <p:nvPr/>
        </p:nvCxnSpPr>
        <p:spPr>
          <a:xfrm>
            <a:off x="423104" y="1494381"/>
            <a:ext cx="3792049" cy="8"/>
          </a:xfrm>
          <a:prstGeom prst="straightConnector1">
            <a:avLst/>
          </a:prstGeom>
          <a:noFill/>
          <a:ln w="3175" cap="flat" cmpd="sng">
            <a:solidFill>
              <a:schemeClr val="tx2">
                <a:lumMod val="50000"/>
              </a:schemeClr>
            </a:solidFill>
            <a:prstDash val="solid"/>
            <a:round/>
            <a:headEnd type="none" w="lg" len="lg"/>
            <a:tailEnd type="none" w="lg" len="lg"/>
          </a:ln>
        </p:spPr>
      </p:cxnSp>
      <p:pic>
        <p:nvPicPr>
          <p:cNvPr id="8" name="Imagen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5351" y="0"/>
            <a:ext cx="7726649" cy="6858000"/>
          </a:xfrm>
          <a:prstGeom prst="rect">
            <a:avLst/>
          </a:prstGeom>
        </p:spPr>
      </p:pic>
    </p:spTree>
    <p:extLst>
      <p:ext uri="{BB962C8B-B14F-4D97-AF65-F5344CB8AC3E}">
        <p14:creationId xmlns:p14="http://schemas.microsoft.com/office/powerpoint/2010/main" val="2663413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38"/>
          <p:cNvSpPr/>
          <p:nvPr/>
        </p:nvSpPr>
        <p:spPr>
          <a:xfrm>
            <a:off x="7459567" y="5675507"/>
            <a:ext cx="1670430" cy="489021"/>
          </a:xfrm>
          <a:prstGeom prst="rect">
            <a:avLst/>
          </a:prstGeom>
          <a:solidFill>
            <a:schemeClr val="accent3">
              <a:lumMod val="20000"/>
              <a:lumOff val="80000"/>
              <a:alpha val="60000"/>
            </a:schemeClr>
          </a:solidFill>
          <a:ln w="9525">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_tradnl"/>
          </a:p>
        </p:txBody>
      </p:sp>
      <p:sp>
        <p:nvSpPr>
          <p:cNvPr id="38" name="Rectángulo 37"/>
          <p:cNvSpPr/>
          <p:nvPr/>
        </p:nvSpPr>
        <p:spPr>
          <a:xfrm>
            <a:off x="4793648" y="5675507"/>
            <a:ext cx="1670430" cy="489021"/>
          </a:xfrm>
          <a:prstGeom prst="rect">
            <a:avLst/>
          </a:prstGeom>
          <a:solidFill>
            <a:schemeClr val="accent3">
              <a:lumMod val="20000"/>
              <a:lumOff val="80000"/>
              <a:alpha val="60000"/>
            </a:schemeClr>
          </a:solidFill>
          <a:ln w="9525">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_tradnl"/>
          </a:p>
        </p:txBody>
      </p:sp>
      <p:cxnSp>
        <p:nvCxnSpPr>
          <p:cNvPr id="27" name="Conector recto de flecha 26"/>
          <p:cNvCxnSpPr/>
          <p:nvPr/>
        </p:nvCxnSpPr>
        <p:spPr>
          <a:xfrm flipH="1">
            <a:off x="5059084" y="3197525"/>
            <a:ext cx="4482" cy="936000"/>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H="1">
            <a:off x="7540814" y="3197525"/>
            <a:ext cx="4482" cy="936000"/>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Marcador de número de diapositiva 1"/>
          <p:cNvSpPr>
            <a:spLocks noGrp="1"/>
          </p:cNvSpPr>
          <p:nvPr>
            <p:ph type="sldNum" idx="12"/>
          </p:nvPr>
        </p:nvSpPr>
        <p:spPr/>
        <p:txBody>
          <a:bodyPr/>
          <a:lstStyle/>
          <a:p>
            <a:pPr>
              <a:buClr>
                <a:srgbClr val="90AC2B"/>
              </a:buClr>
              <a:buSzPct val="25000"/>
            </a:pPr>
            <a:fld id="{00000000-1234-1234-1234-123412341234}" type="slidenum">
              <a:rPr lang="es" sz="1200">
                <a:solidFill>
                  <a:srgbClr val="90AC2B"/>
                </a:solidFill>
                <a:latin typeface="Lato"/>
                <a:ea typeface="Lato"/>
                <a:cs typeface="Lato"/>
                <a:sym typeface="Lato"/>
              </a:rPr>
              <a:pPr>
                <a:buClr>
                  <a:srgbClr val="90AC2B"/>
                </a:buClr>
                <a:buSzPct val="25000"/>
              </a:pPr>
              <a:t>30</a:t>
            </a:fld>
            <a:endParaRPr lang="es" sz="1200">
              <a:solidFill>
                <a:srgbClr val="90AC2B"/>
              </a:solidFill>
              <a:latin typeface="Lato"/>
              <a:ea typeface="Lato"/>
              <a:cs typeface="Lato"/>
              <a:sym typeface="Lato"/>
            </a:endParaRPr>
          </a:p>
        </p:txBody>
      </p:sp>
      <p:sp>
        <p:nvSpPr>
          <p:cNvPr id="4" name="Shape 2191"/>
          <p:cNvSpPr txBox="1"/>
          <p:nvPr/>
        </p:nvSpPr>
        <p:spPr>
          <a:xfrm>
            <a:off x="7974368" y="3478884"/>
            <a:ext cx="1664932"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Total </a:t>
            </a:r>
            <a:r>
              <a:rPr lang="es" sz="800" b="1" dirty="0">
                <a:solidFill>
                  <a:schemeClr val="tx1">
                    <a:lumMod val="65000"/>
                    <a:lumOff val="35000"/>
                  </a:schemeClr>
                </a:solidFill>
                <a:latin typeface="Lato"/>
                <a:ea typeface="Lato"/>
                <a:cs typeface="Lato"/>
                <a:sym typeface="Lato"/>
              </a:rPr>
              <a:t>(1410)</a:t>
            </a:r>
          </a:p>
        </p:txBody>
      </p:sp>
      <p:sp>
        <p:nvSpPr>
          <p:cNvPr id="19" name="Shape 2191"/>
          <p:cNvSpPr txBox="1"/>
          <p:nvPr/>
        </p:nvSpPr>
        <p:spPr>
          <a:xfrm>
            <a:off x="4669409" y="6177301"/>
            <a:ext cx="831513"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(362)</a:t>
            </a:r>
          </a:p>
        </p:txBody>
      </p:sp>
      <p:sp>
        <p:nvSpPr>
          <p:cNvPr id="21" name="Shape 2191"/>
          <p:cNvSpPr txBox="1"/>
          <p:nvPr/>
        </p:nvSpPr>
        <p:spPr>
          <a:xfrm>
            <a:off x="7197233" y="6208188"/>
            <a:ext cx="964445" cy="296699"/>
          </a:xfrm>
          <a:prstGeom prst="rect">
            <a:avLst/>
          </a:prstGeom>
          <a:noFill/>
          <a:ln>
            <a:noFill/>
          </a:ln>
        </p:spPr>
        <p:txBody>
          <a:bodyPr lIns="91425" tIns="91425" rIns="91425" bIns="91425" anchor="t" anchorCtr="0">
            <a:noAutofit/>
          </a:bodyPr>
          <a:lstStyle/>
          <a:p>
            <a:pPr lvl="0">
              <a:buClr>
                <a:srgbClr val="382C2B"/>
              </a:buClr>
              <a:buSzPct val="25000"/>
              <a:defRPr/>
            </a:pPr>
            <a:r>
              <a:rPr lang="es" sz="800" b="1" dirty="0">
                <a:solidFill>
                  <a:schemeClr val="tx1">
                    <a:lumMod val="65000"/>
                    <a:lumOff val="35000"/>
                  </a:schemeClr>
                </a:solidFill>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Total </a:t>
            </a:r>
            <a:r>
              <a:rPr lang="es" sz="800" b="1" dirty="0">
                <a:solidFill>
                  <a:schemeClr val="tx1">
                    <a:lumMod val="65000"/>
                    <a:lumOff val="35000"/>
                  </a:schemeClr>
                </a:solidFill>
                <a:latin typeface="Lato"/>
                <a:ea typeface="Lato"/>
                <a:cs typeface="Lato"/>
                <a:sym typeface="Lato"/>
              </a:rPr>
              <a:t>(231)</a:t>
            </a:r>
          </a:p>
        </p:txBody>
      </p:sp>
      <p:sp>
        <p:nvSpPr>
          <p:cNvPr id="37" name="Shape 2165"/>
          <p:cNvSpPr txBox="1"/>
          <p:nvPr/>
        </p:nvSpPr>
        <p:spPr>
          <a:xfrm>
            <a:off x="665611" y="1598643"/>
            <a:ext cx="4963252" cy="18764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a:buClr>
                <a:srgbClr val="382A2A"/>
              </a:buClr>
              <a:buSzPct val="25000"/>
              <a:defRPr sz="1200" b="1">
                <a:solidFill>
                  <a:schemeClr val="tx2">
                    <a:lumMod val="50000"/>
                  </a:schemeClr>
                </a:solidFill>
                <a:latin typeface="Merriweather"/>
              </a:defRPr>
            </a:lvl1pPr>
          </a:lstStyle>
          <a:p>
            <a:r>
              <a:rPr lang="es-ES_tradnl" dirty="0">
                <a:solidFill>
                  <a:schemeClr val="tx2">
                    <a:lumMod val="25000"/>
                  </a:schemeClr>
                </a:solidFill>
                <a:sym typeface="Lato"/>
              </a:rPr>
              <a:t>Tipo de paquete de IPTV dispone</a:t>
            </a:r>
            <a:endParaRPr lang="es" dirty="0">
              <a:solidFill>
                <a:schemeClr val="tx2">
                  <a:lumMod val="25000"/>
                </a:schemeClr>
              </a:solidFill>
              <a:sym typeface="Lato"/>
            </a:endParaRPr>
          </a:p>
        </p:txBody>
      </p:sp>
      <p:graphicFrame>
        <p:nvGraphicFramePr>
          <p:cNvPr id="18" name="Gráfico 17"/>
          <p:cNvGraphicFramePr/>
          <p:nvPr>
            <p:extLst/>
          </p:nvPr>
        </p:nvGraphicFramePr>
        <p:xfrm>
          <a:off x="3434888" y="4202597"/>
          <a:ext cx="2526421" cy="1380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Gráfico 19"/>
          <p:cNvGraphicFramePr/>
          <p:nvPr>
            <p:extLst>
              <p:ext uri="{D42A27DB-BD31-4B8C-83A1-F6EECF244321}">
                <p14:modId xmlns:p14="http://schemas.microsoft.com/office/powerpoint/2010/main" val="3348399619"/>
              </p:ext>
            </p:extLst>
          </p:nvPr>
        </p:nvGraphicFramePr>
        <p:xfrm>
          <a:off x="6212979" y="4202597"/>
          <a:ext cx="2526421" cy="1380837"/>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ángulo 22"/>
          <p:cNvSpPr/>
          <p:nvPr/>
        </p:nvSpPr>
        <p:spPr>
          <a:xfrm>
            <a:off x="7551647" y="4529110"/>
            <a:ext cx="567343" cy="2362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Shape 1072"/>
          <p:cNvSpPr txBox="1"/>
          <p:nvPr/>
        </p:nvSpPr>
        <p:spPr>
          <a:xfrm>
            <a:off x="621792" y="270107"/>
            <a:ext cx="10530890" cy="660228"/>
          </a:xfrm>
          <a:prstGeom prst="rect">
            <a:avLst/>
          </a:prstGeom>
          <a:noFill/>
          <a:ln>
            <a:noFill/>
          </a:ln>
        </p:spPr>
        <p:txBody>
          <a:bodyPr lIns="91425" tIns="91425" rIns="91425" bIns="91425" anchor="t" anchorCtr="0">
            <a:noAutofit/>
          </a:bodyPr>
          <a:lstStyle/>
          <a:p>
            <a:pPr lvl="0">
              <a:buClr>
                <a:srgbClr val="90AC2B"/>
              </a:buClr>
              <a:buSzPct val="25000"/>
            </a:pPr>
            <a:r>
              <a:rPr lang="es-ES" sz="1700" b="1" dirty="0">
                <a:solidFill>
                  <a:schemeClr val="tx2">
                    <a:lumMod val="25000"/>
                  </a:schemeClr>
                </a:solidFill>
                <a:latin typeface="Merriweather"/>
                <a:ea typeface="Merriweather"/>
                <a:cs typeface="Merriweather"/>
                <a:sym typeface="Merriweather"/>
              </a:rPr>
              <a:t>… además, esto se complementa con una mayor presencia de paquetes de contenidos avanzados entre </a:t>
            </a:r>
            <a:r>
              <a:rPr lang="es-ES" sz="1700" b="1" dirty="0">
                <a:solidFill>
                  <a:schemeClr val="tx2">
                    <a:lumMod val="25000"/>
                  </a:schemeClr>
                </a:solidFill>
                <a:latin typeface="Merriweather"/>
                <a:sym typeface="Merriweather"/>
              </a:rPr>
              <a:t>aquellos que disponen de IPTV junto a algún servicio de OTT (estos paquetes están en una </a:t>
            </a:r>
            <a:r>
              <a:rPr lang="es-ES" sz="1700" b="1" dirty="0">
                <a:solidFill>
                  <a:schemeClr val="tx2">
                    <a:lumMod val="25000"/>
                  </a:schemeClr>
                </a:solidFill>
                <a:latin typeface="Merriweather"/>
                <a:ea typeface="Merriweather"/>
                <a:cs typeface="Merriweather"/>
                <a:sym typeface="Merriweather"/>
              </a:rPr>
              <a:t>medida significativa relacionados con el deporte).</a:t>
            </a:r>
            <a:endParaRPr lang="es" sz="1700" dirty="0">
              <a:solidFill>
                <a:schemeClr val="tx2">
                  <a:lumMod val="25000"/>
                </a:schemeClr>
              </a:solidFill>
              <a:latin typeface="Merriweather"/>
              <a:ea typeface="Merriweather"/>
              <a:cs typeface="Merriweather"/>
              <a:sym typeface="Merriweather"/>
            </a:endParaRPr>
          </a:p>
        </p:txBody>
      </p:sp>
      <p:sp>
        <p:nvSpPr>
          <p:cNvPr id="17" name="CuadroTexto 16"/>
          <p:cNvSpPr txBox="1"/>
          <p:nvPr/>
        </p:nvSpPr>
        <p:spPr>
          <a:xfrm>
            <a:off x="5059084" y="3836020"/>
            <a:ext cx="364202" cy="261610"/>
          </a:xfrm>
          <a:prstGeom prst="rect">
            <a:avLst/>
          </a:prstGeom>
          <a:noFill/>
        </p:spPr>
        <p:txBody>
          <a:bodyPr wrap="none" rtlCol="0">
            <a:spAutoFit/>
          </a:bodyPr>
          <a:lstStyle/>
          <a:p>
            <a:r>
              <a:rPr lang="es-ES" sz="1100" dirty="0">
                <a:solidFill>
                  <a:srgbClr val="FF0000"/>
                </a:solidFill>
                <a:latin typeface="Lato" panose="020B0604020202020204" charset="0"/>
              </a:rPr>
              <a:t>(A)</a:t>
            </a:r>
          </a:p>
        </p:txBody>
      </p:sp>
      <p:sp>
        <p:nvSpPr>
          <p:cNvPr id="22" name="CuadroTexto 21"/>
          <p:cNvSpPr txBox="1"/>
          <p:nvPr/>
        </p:nvSpPr>
        <p:spPr>
          <a:xfrm>
            <a:off x="7517616" y="3836020"/>
            <a:ext cx="359394" cy="261610"/>
          </a:xfrm>
          <a:prstGeom prst="rect">
            <a:avLst/>
          </a:prstGeom>
          <a:noFill/>
        </p:spPr>
        <p:txBody>
          <a:bodyPr wrap="none" rtlCol="0">
            <a:spAutoFit/>
          </a:bodyPr>
          <a:lstStyle/>
          <a:p>
            <a:r>
              <a:rPr lang="es-ES" sz="1100" dirty="0">
                <a:solidFill>
                  <a:srgbClr val="FF0000"/>
                </a:solidFill>
                <a:latin typeface="Lato" panose="020B0604020202020204" charset="0"/>
              </a:rPr>
              <a:t>(B)</a:t>
            </a:r>
          </a:p>
        </p:txBody>
      </p:sp>
      <p:sp>
        <p:nvSpPr>
          <p:cNvPr id="24" name="CuadroTexto 23"/>
          <p:cNvSpPr txBox="1"/>
          <p:nvPr/>
        </p:nvSpPr>
        <p:spPr>
          <a:xfrm>
            <a:off x="8118989" y="4529111"/>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26" name="Shape 51"/>
          <p:cNvSpPr txBox="1"/>
          <p:nvPr/>
        </p:nvSpPr>
        <p:spPr>
          <a:xfrm>
            <a:off x="1240909" y="6126846"/>
            <a:ext cx="3087325" cy="232178"/>
          </a:xfrm>
          <a:prstGeom prst="rect">
            <a:avLst/>
          </a:prstGeom>
          <a:noFill/>
          <a:ln>
            <a:noFill/>
          </a:ln>
        </p:spPr>
        <p:txBody>
          <a:bodyPr lIns="91425" tIns="91425" rIns="91425" bIns="91425" anchor="ctr" anchorCtr="0">
            <a:noAutofit/>
          </a:bodyPr>
          <a:lstStyle/>
          <a:p>
            <a:pPr>
              <a:buClr>
                <a:srgbClr val="8BAB42"/>
              </a:buClr>
              <a:buSzPct val="25000"/>
              <a:defRPr/>
            </a:pPr>
            <a:r>
              <a:rPr lang="es-ES" sz="800" dirty="0">
                <a:solidFill>
                  <a:srgbClr val="000000">
                    <a:lumMod val="65000"/>
                    <a:lumOff val="35000"/>
                  </a:srgbClr>
                </a:solidFill>
                <a:latin typeface="Lato"/>
                <a:ea typeface="Lato"/>
                <a:cs typeface="Lato"/>
                <a:sym typeface="Lato"/>
              </a:rPr>
              <a:t>Letras (</a:t>
            </a:r>
            <a:r>
              <a:rPr lang="es-ES" sz="800" dirty="0">
                <a:solidFill>
                  <a:srgbClr val="FF0000"/>
                </a:solidFill>
                <a:latin typeface="Lato"/>
                <a:ea typeface="Lato"/>
                <a:cs typeface="Lato"/>
                <a:sym typeface="Lato"/>
              </a:rPr>
              <a:t>A,B,</a:t>
            </a:r>
            <a:r>
              <a:rPr lang="es-ES" sz="800" dirty="0">
                <a:solidFill>
                  <a:srgbClr val="000000">
                    <a:lumMod val="65000"/>
                    <a:lumOff val="35000"/>
                  </a:srgbClr>
                </a:solidFill>
                <a:latin typeface="Lato"/>
                <a:ea typeface="Lato"/>
                <a:cs typeface="Lato"/>
                <a:sym typeface="Lato"/>
              </a:rPr>
              <a:t>) indican diferencias significativas entre segmentos al 95% nivel de confianza</a:t>
            </a:r>
            <a:endParaRPr lang="es" sz="800" dirty="0">
              <a:solidFill>
                <a:srgbClr val="000000">
                  <a:lumMod val="65000"/>
                  <a:lumOff val="35000"/>
                </a:srgbClr>
              </a:solidFill>
              <a:latin typeface="Lato"/>
              <a:ea typeface="Lato"/>
              <a:cs typeface="Lato"/>
              <a:sym typeface="Lato"/>
            </a:endParaRPr>
          </a:p>
        </p:txBody>
      </p:sp>
      <p:sp>
        <p:nvSpPr>
          <p:cNvPr id="13" name="CuadroTexto 12"/>
          <p:cNvSpPr txBox="1"/>
          <p:nvPr/>
        </p:nvSpPr>
        <p:spPr>
          <a:xfrm>
            <a:off x="5842097" y="5929897"/>
            <a:ext cx="433132" cy="246221"/>
          </a:xfrm>
          <a:prstGeom prst="rect">
            <a:avLst/>
          </a:prstGeom>
          <a:noFill/>
        </p:spPr>
        <p:txBody>
          <a:bodyPr wrap="none" rtlCol="0">
            <a:spAutoFit/>
          </a:bodyPr>
          <a:lstStyle/>
          <a:p>
            <a:r>
              <a:rPr lang="es-ES_tradnl" sz="1000" dirty="0">
                <a:solidFill>
                  <a:schemeClr val="tx1">
                    <a:lumMod val="65000"/>
                    <a:lumOff val="35000"/>
                  </a:schemeClr>
                </a:solidFill>
                <a:latin typeface="Lato" panose="020B0604020202020204" charset="0"/>
              </a:rPr>
              <a:t>26%</a:t>
            </a:r>
            <a:endParaRPr lang="es-ES" sz="1000" dirty="0">
              <a:solidFill>
                <a:schemeClr val="tx1">
                  <a:lumMod val="65000"/>
                  <a:lumOff val="35000"/>
                </a:schemeClr>
              </a:solidFill>
              <a:latin typeface="Lato" panose="020B0604020202020204" charset="0"/>
            </a:endParaRPr>
          </a:p>
        </p:txBody>
      </p:sp>
      <p:sp>
        <p:nvSpPr>
          <p:cNvPr id="30" name="CuadroTexto 29"/>
          <p:cNvSpPr txBox="1"/>
          <p:nvPr/>
        </p:nvSpPr>
        <p:spPr>
          <a:xfrm>
            <a:off x="5842097" y="5690574"/>
            <a:ext cx="433132" cy="246221"/>
          </a:xfrm>
          <a:prstGeom prst="rect">
            <a:avLst/>
          </a:prstGeom>
          <a:noFill/>
        </p:spPr>
        <p:txBody>
          <a:bodyPr wrap="none" rtlCol="0">
            <a:spAutoFit/>
          </a:bodyPr>
          <a:lstStyle/>
          <a:p>
            <a:r>
              <a:rPr lang="es-ES_tradnl" sz="1000" dirty="0">
                <a:solidFill>
                  <a:schemeClr val="tx1">
                    <a:lumMod val="65000"/>
                    <a:lumOff val="35000"/>
                  </a:schemeClr>
                </a:solidFill>
                <a:latin typeface="Lato" panose="020B0604020202020204" charset="0"/>
              </a:rPr>
              <a:t>32%</a:t>
            </a:r>
            <a:endParaRPr lang="es-ES" sz="1000" dirty="0">
              <a:solidFill>
                <a:schemeClr val="tx1">
                  <a:lumMod val="65000"/>
                  <a:lumOff val="35000"/>
                </a:schemeClr>
              </a:solidFill>
              <a:latin typeface="Lato" panose="020B0604020202020204" charset="0"/>
            </a:endParaRPr>
          </a:p>
        </p:txBody>
      </p:sp>
      <p:sp>
        <p:nvSpPr>
          <p:cNvPr id="31" name="CuadroTexto 30"/>
          <p:cNvSpPr txBox="1"/>
          <p:nvPr/>
        </p:nvSpPr>
        <p:spPr>
          <a:xfrm>
            <a:off x="8524650" y="5930293"/>
            <a:ext cx="433132" cy="246221"/>
          </a:xfrm>
          <a:prstGeom prst="rect">
            <a:avLst/>
          </a:prstGeom>
          <a:noFill/>
        </p:spPr>
        <p:txBody>
          <a:bodyPr wrap="none" rtlCol="0">
            <a:spAutoFit/>
          </a:bodyPr>
          <a:lstStyle/>
          <a:p>
            <a:r>
              <a:rPr lang="es-ES_tradnl" sz="1000" dirty="0">
                <a:solidFill>
                  <a:schemeClr val="tx1">
                    <a:lumMod val="65000"/>
                    <a:lumOff val="35000"/>
                  </a:schemeClr>
                </a:solidFill>
                <a:latin typeface="Lato" panose="020B0604020202020204" charset="0"/>
              </a:rPr>
              <a:t>41%</a:t>
            </a:r>
            <a:endParaRPr lang="es-ES" sz="1000" dirty="0">
              <a:solidFill>
                <a:schemeClr val="tx1">
                  <a:lumMod val="65000"/>
                  <a:lumOff val="35000"/>
                </a:schemeClr>
              </a:solidFill>
              <a:latin typeface="Lato" panose="020B0604020202020204" charset="0"/>
            </a:endParaRPr>
          </a:p>
        </p:txBody>
      </p:sp>
      <p:sp>
        <p:nvSpPr>
          <p:cNvPr id="32" name="CuadroTexto 31"/>
          <p:cNvSpPr txBox="1"/>
          <p:nvPr/>
        </p:nvSpPr>
        <p:spPr>
          <a:xfrm>
            <a:off x="8524650" y="5687048"/>
            <a:ext cx="433132" cy="246221"/>
          </a:xfrm>
          <a:prstGeom prst="rect">
            <a:avLst/>
          </a:prstGeom>
          <a:noFill/>
        </p:spPr>
        <p:txBody>
          <a:bodyPr wrap="none" rtlCol="0">
            <a:spAutoFit/>
          </a:bodyPr>
          <a:lstStyle/>
          <a:p>
            <a:r>
              <a:rPr lang="es-ES_tradnl" sz="1000" dirty="0">
                <a:solidFill>
                  <a:schemeClr val="tx1">
                    <a:lumMod val="65000"/>
                    <a:lumOff val="35000"/>
                  </a:schemeClr>
                </a:solidFill>
                <a:latin typeface="Lato" panose="020B0604020202020204" charset="0"/>
              </a:rPr>
              <a:t>47%</a:t>
            </a:r>
            <a:endParaRPr lang="es-ES" sz="1000" dirty="0">
              <a:solidFill>
                <a:schemeClr val="tx1">
                  <a:lumMod val="65000"/>
                  <a:lumOff val="35000"/>
                </a:schemeClr>
              </a:solidFill>
              <a:latin typeface="Lato" panose="020B0604020202020204" charset="0"/>
            </a:endParaRPr>
          </a:p>
        </p:txBody>
      </p:sp>
      <p:sp>
        <p:nvSpPr>
          <p:cNvPr id="33" name="CuadroTexto 32"/>
          <p:cNvSpPr txBox="1"/>
          <p:nvPr/>
        </p:nvSpPr>
        <p:spPr>
          <a:xfrm>
            <a:off x="4760093" y="5929896"/>
            <a:ext cx="1080745" cy="230832"/>
          </a:xfrm>
          <a:prstGeom prst="rect">
            <a:avLst/>
          </a:prstGeom>
          <a:noFill/>
        </p:spPr>
        <p:txBody>
          <a:bodyPr wrap="none" rtlCol="0">
            <a:spAutoFit/>
          </a:bodyPr>
          <a:lstStyle/>
          <a:p>
            <a:r>
              <a:rPr lang="es-ES_tradnl" sz="900" dirty="0">
                <a:solidFill>
                  <a:schemeClr val="tx1">
                    <a:lumMod val="65000"/>
                    <a:lumOff val="35000"/>
                  </a:schemeClr>
                </a:solidFill>
                <a:latin typeface="Lato" panose="020B0604020202020204" charset="0"/>
              </a:rPr>
              <a:t>Paquete de fútbol</a:t>
            </a:r>
            <a:endParaRPr lang="es-ES" sz="900" dirty="0">
              <a:solidFill>
                <a:schemeClr val="tx1">
                  <a:lumMod val="65000"/>
                  <a:lumOff val="35000"/>
                </a:schemeClr>
              </a:solidFill>
              <a:latin typeface="Lato" panose="020B0604020202020204" charset="0"/>
            </a:endParaRPr>
          </a:p>
        </p:txBody>
      </p:sp>
      <p:sp>
        <p:nvSpPr>
          <p:cNvPr id="34" name="CuadroTexto 33"/>
          <p:cNvSpPr txBox="1"/>
          <p:nvPr/>
        </p:nvSpPr>
        <p:spPr>
          <a:xfrm>
            <a:off x="4885413" y="5704709"/>
            <a:ext cx="946093" cy="230832"/>
          </a:xfrm>
          <a:prstGeom prst="rect">
            <a:avLst/>
          </a:prstGeom>
          <a:noFill/>
        </p:spPr>
        <p:txBody>
          <a:bodyPr wrap="none" rtlCol="0">
            <a:spAutoFit/>
          </a:bodyPr>
          <a:lstStyle/>
          <a:p>
            <a:r>
              <a:rPr lang="es-ES_tradnl" sz="900" dirty="0">
                <a:solidFill>
                  <a:schemeClr val="tx1">
                    <a:lumMod val="65000"/>
                    <a:lumOff val="35000"/>
                  </a:schemeClr>
                </a:solidFill>
                <a:latin typeface="Lato" panose="020B0604020202020204" charset="0"/>
              </a:rPr>
              <a:t>Total Deportes</a:t>
            </a:r>
            <a:endParaRPr lang="es-ES" sz="900" dirty="0">
              <a:solidFill>
                <a:schemeClr val="tx1">
                  <a:lumMod val="65000"/>
                  <a:lumOff val="35000"/>
                </a:schemeClr>
              </a:solidFill>
              <a:latin typeface="Lato" panose="020B0604020202020204" charset="0"/>
            </a:endParaRPr>
          </a:p>
        </p:txBody>
      </p:sp>
      <p:sp>
        <p:nvSpPr>
          <p:cNvPr id="35" name="CuadroTexto 34"/>
          <p:cNvSpPr txBox="1"/>
          <p:nvPr/>
        </p:nvSpPr>
        <p:spPr>
          <a:xfrm>
            <a:off x="7440783" y="5933695"/>
            <a:ext cx="1080745" cy="230832"/>
          </a:xfrm>
          <a:prstGeom prst="rect">
            <a:avLst/>
          </a:prstGeom>
          <a:noFill/>
        </p:spPr>
        <p:txBody>
          <a:bodyPr wrap="none" rtlCol="0">
            <a:spAutoFit/>
          </a:bodyPr>
          <a:lstStyle/>
          <a:p>
            <a:r>
              <a:rPr lang="es-ES_tradnl" sz="900" dirty="0">
                <a:solidFill>
                  <a:schemeClr val="tx1">
                    <a:lumMod val="65000"/>
                    <a:lumOff val="35000"/>
                  </a:schemeClr>
                </a:solidFill>
                <a:latin typeface="Lato" panose="020B0604020202020204" charset="0"/>
              </a:rPr>
              <a:t>Paquete de fútbol</a:t>
            </a:r>
            <a:endParaRPr lang="es-ES" sz="900" dirty="0">
              <a:solidFill>
                <a:schemeClr val="tx1">
                  <a:lumMod val="65000"/>
                  <a:lumOff val="35000"/>
                </a:schemeClr>
              </a:solidFill>
              <a:latin typeface="Lato" panose="020B0604020202020204" charset="0"/>
            </a:endParaRPr>
          </a:p>
        </p:txBody>
      </p:sp>
      <p:sp>
        <p:nvSpPr>
          <p:cNvPr id="36" name="CuadroTexto 35"/>
          <p:cNvSpPr txBox="1"/>
          <p:nvPr/>
        </p:nvSpPr>
        <p:spPr>
          <a:xfrm>
            <a:off x="7582881" y="5691730"/>
            <a:ext cx="946093" cy="230832"/>
          </a:xfrm>
          <a:prstGeom prst="rect">
            <a:avLst/>
          </a:prstGeom>
          <a:noFill/>
        </p:spPr>
        <p:txBody>
          <a:bodyPr wrap="none" rtlCol="0">
            <a:spAutoFit/>
          </a:bodyPr>
          <a:lstStyle/>
          <a:p>
            <a:r>
              <a:rPr lang="es-ES_tradnl" sz="900" dirty="0">
                <a:solidFill>
                  <a:schemeClr val="tx1">
                    <a:lumMod val="65000"/>
                    <a:lumOff val="35000"/>
                  </a:schemeClr>
                </a:solidFill>
                <a:latin typeface="Lato" panose="020B0604020202020204" charset="0"/>
              </a:rPr>
              <a:t>Total Deportes</a:t>
            </a:r>
            <a:endParaRPr lang="es-ES" sz="900" dirty="0">
              <a:solidFill>
                <a:schemeClr val="tx1">
                  <a:lumMod val="65000"/>
                  <a:lumOff val="35000"/>
                </a:schemeClr>
              </a:solidFill>
              <a:latin typeface="Lato" panose="020B0604020202020204" charset="0"/>
            </a:endParaRPr>
          </a:p>
        </p:txBody>
      </p:sp>
      <p:sp>
        <p:nvSpPr>
          <p:cNvPr id="40" name="CuadroTexto 39"/>
          <p:cNvSpPr txBox="1"/>
          <p:nvPr/>
        </p:nvSpPr>
        <p:spPr>
          <a:xfrm>
            <a:off x="8858769" y="5687048"/>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sp>
        <p:nvSpPr>
          <p:cNvPr id="41" name="CuadroTexto 40"/>
          <p:cNvSpPr txBox="1"/>
          <p:nvPr/>
        </p:nvSpPr>
        <p:spPr>
          <a:xfrm>
            <a:off x="8858769" y="5920017"/>
            <a:ext cx="271228" cy="246221"/>
          </a:xfrm>
          <a:prstGeom prst="rect">
            <a:avLst/>
          </a:prstGeom>
          <a:noFill/>
        </p:spPr>
        <p:txBody>
          <a:bodyPr wrap="none" rtlCol="0">
            <a:spAutoFit/>
          </a:bodyPr>
          <a:lstStyle/>
          <a:p>
            <a:r>
              <a:rPr lang="es-ES" sz="1000" dirty="0">
                <a:solidFill>
                  <a:srgbClr val="FF0000"/>
                </a:solidFill>
                <a:latin typeface="Lato" panose="020B0604020202020204" charset="0"/>
              </a:rPr>
              <a:t>A</a:t>
            </a:r>
          </a:p>
        </p:txBody>
      </p:sp>
      <p:cxnSp>
        <p:nvCxnSpPr>
          <p:cNvPr id="15" name="Conector recto 14"/>
          <p:cNvCxnSpPr/>
          <p:nvPr/>
        </p:nvCxnSpPr>
        <p:spPr>
          <a:xfrm>
            <a:off x="5366847" y="4917615"/>
            <a:ext cx="0" cy="754988"/>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42" name="Conector recto 41"/>
          <p:cNvCxnSpPr/>
          <p:nvPr/>
        </p:nvCxnSpPr>
        <p:spPr>
          <a:xfrm>
            <a:off x="7877010" y="4917615"/>
            <a:ext cx="0" cy="754988"/>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sp>
        <p:nvSpPr>
          <p:cNvPr id="43" name="Elipse 42"/>
          <p:cNvSpPr/>
          <p:nvPr/>
        </p:nvSpPr>
        <p:spPr>
          <a:xfrm>
            <a:off x="4360832" y="2189683"/>
            <a:ext cx="1367711" cy="1247738"/>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CuadroTexto 43"/>
          <p:cNvSpPr txBox="1"/>
          <p:nvPr/>
        </p:nvSpPr>
        <p:spPr>
          <a:xfrm>
            <a:off x="4208469" y="2499101"/>
            <a:ext cx="1685788" cy="538609"/>
          </a:xfrm>
          <a:prstGeom prst="rect">
            <a:avLst/>
          </a:prstGeom>
          <a:noFill/>
        </p:spPr>
        <p:txBody>
          <a:bodyPr wrap="square" rtlCol="0">
            <a:spAutoFit/>
          </a:bodyPr>
          <a:lstStyle/>
          <a:p>
            <a:pPr algn="ctr"/>
            <a:r>
              <a:rPr lang="es-ES" sz="900" b="1" dirty="0">
                <a:solidFill>
                  <a:schemeClr val="bg1"/>
                </a:solidFill>
                <a:latin typeface="Lato" panose="020B0604020202020204" charset="0"/>
              </a:rPr>
              <a:t>EXCLUSIVO  IPTV</a:t>
            </a:r>
          </a:p>
          <a:p>
            <a:pPr algn="ctr"/>
            <a:endParaRPr lang="es-ES" sz="900" b="1" dirty="0">
              <a:solidFill>
                <a:schemeClr val="bg1"/>
              </a:solidFill>
              <a:latin typeface="Lato" panose="020B0604020202020204" charset="0"/>
            </a:endParaRPr>
          </a:p>
          <a:p>
            <a:pPr algn="ctr"/>
            <a:r>
              <a:rPr lang="es-ES" sz="1100" b="1" dirty="0">
                <a:solidFill>
                  <a:schemeClr val="bg1"/>
                </a:solidFill>
                <a:latin typeface="Lato" panose="020B0604020202020204" charset="0"/>
              </a:rPr>
              <a:t>26%</a:t>
            </a:r>
          </a:p>
        </p:txBody>
      </p:sp>
      <p:sp>
        <p:nvSpPr>
          <p:cNvPr id="45" name="Elipse 44"/>
          <p:cNvSpPr/>
          <p:nvPr/>
        </p:nvSpPr>
        <p:spPr>
          <a:xfrm>
            <a:off x="6826113" y="2144526"/>
            <a:ext cx="1367711" cy="1247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CuadroTexto 45"/>
          <p:cNvSpPr txBox="1"/>
          <p:nvPr/>
        </p:nvSpPr>
        <p:spPr>
          <a:xfrm>
            <a:off x="6827873" y="2448801"/>
            <a:ext cx="1387236" cy="538609"/>
          </a:xfrm>
          <a:prstGeom prst="rect">
            <a:avLst/>
          </a:prstGeom>
          <a:noFill/>
        </p:spPr>
        <p:txBody>
          <a:bodyPr wrap="square" rtlCol="0">
            <a:spAutoFit/>
          </a:bodyPr>
          <a:lstStyle/>
          <a:p>
            <a:pPr algn="ctr"/>
            <a:r>
              <a:rPr lang="es-ES" sz="900" b="1" dirty="0">
                <a:solidFill>
                  <a:schemeClr val="bg1"/>
                </a:solidFill>
                <a:latin typeface="Lato" panose="020B0604020202020204" charset="0"/>
              </a:rPr>
              <a:t>IPTV + OTT</a:t>
            </a:r>
          </a:p>
          <a:p>
            <a:pPr algn="ctr"/>
            <a:endParaRPr lang="es-ES" sz="900" b="1" dirty="0">
              <a:solidFill>
                <a:schemeClr val="bg1"/>
              </a:solidFill>
              <a:latin typeface="Lato" panose="020B0604020202020204" charset="0"/>
            </a:endParaRPr>
          </a:p>
          <a:p>
            <a:pPr algn="ctr"/>
            <a:r>
              <a:rPr lang="es-ES" sz="1100" b="1" dirty="0">
                <a:solidFill>
                  <a:schemeClr val="bg1"/>
                </a:solidFill>
                <a:latin typeface="Lato" panose="020B0604020202020204" charset="0"/>
              </a:rPr>
              <a:t>16%</a:t>
            </a:r>
          </a:p>
        </p:txBody>
      </p:sp>
      <p:cxnSp>
        <p:nvCxnSpPr>
          <p:cNvPr id="47" name="Conector recto 46"/>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48"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784430" y="93386"/>
            <a:ext cx="407570" cy="676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999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13" name="Shape 364"/>
          <p:cNvSpPr txBox="1"/>
          <p:nvPr/>
        </p:nvSpPr>
        <p:spPr>
          <a:xfrm>
            <a:off x="5010912" y="2965914"/>
            <a:ext cx="4940577" cy="625499"/>
          </a:xfrm>
          <a:prstGeom prst="rect">
            <a:avLst/>
          </a:prstGeom>
          <a:noFill/>
          <a:ln>
            <a:noFill/>
          </a:ln>
        </p:spPr>
        <p:txBody>
          <a:bodyPr lIns="91425" tIns="91425" rIns="91425" bIns="91425" anchor="b" anchorCtr="0">
            <a:noAutofit/>
          </a:bodyPr>
          <a:lstStyle/>
          <a:p>
            <a:r>
              <a:rPr lang="es-ES_tradnl" sz="2400" b="1" dirty="0">
                <a:solidFill>
                  <a:schemeClr val="tx1">
                    <a:lumMod val="75000"/>
                    <a:lumOff val="25000"/>
                  </a:schemeClr>
                </a:solidFill>
                <a:latin typeface="Merriweather" panose="020B0604020202020204" charset="0"/>
                <a:ea typeface="Lato"/>
                <a:cs typeface="Lato"/>
                <a:sym typeface="Lato"/>
              </a:rPr>
              <a:t>Otras plataformas y accesos</a:t>
            </a:r>
            <a:endParaRPr lang="es" sz="2400" b="1" dirty="0">
              <a:solidFill>
                <a:schemeClr val="tx1">
                  <a:lumMod val="75000"/>
                  <a:lumOff val="25000"/>
                </a:schemeClr>
              </a:solidFill>
              <a:latin typeface="Merriweather" panose="020B0604020202020204" charset="0"/>
              <a:ea typeface="Lato"/>
              <a:cs typeface="Lato"/>
              <a:sym typeface="Lato"/>
            </a:endParaRPr>
          </a:p>
        </p:txBody>
      </p:sp>
      <p:cxnSp>
        <p:nvCxnSpPr>
          <p:cNvPr id="14" name="Shape 365"/>
          <p:cNvCxnSpPr>
            <a:cxnSpLocks/>
          </p:cNvCxnSpPr>
          <p:nvPr/>
        </p:nvCxnSpPr>
        <p:spPr>
          <a:xfrm>
            <a:off x="4864608" y="3627989"/>
            <a:ext cx="5056401" cy="0"/>
          </a:xfrm>
          <a:prstGeom prst="straightConnector1">
            <a:avLst/>
          </a:prstGeom>
          <a:noFill/>
          <a:ln w="19050" cap="flat" cmpd="sng">
            <a:solidFill>
              <a:schemeClr val="tx2">
                <a:lumMod val="50000"/>
              </a:schemeClr>
            </a:solidFill>
            <a:prstDash val="solid"/>
            <a:round/>
            <a:headEnd type="none" w="lg" len="lg"/>
            <a:tailEnd type="none" w="lg" len="lg"/>
          </a:ln>
        </p:spPr>
      </p:cxnSp>
      <p:sp>
        <p:nvSpPr>
          <p:cNvPr id="15" name="Shape 366"/>
          <p:cNvSpPr txBox="1"/>
          <p:nvPr/>
        </p:nvSpPr>
        <p:spPr>
          <a:xfrm>
            <a:off x="6771434" y="1837746"/>
            <a:ext cx="1007062" cy="948300"/>
          </a:xfrm>
          <a:prstGeom prst="rect">
            <a:avLst/>
          </a:prstGeom>
          <a:noFill/>
          <a:ln>
            <a:noFill/>
          </a:ln>
        </p:spPr>
        <p:txBody>
          <a:bodyPr lIns="91425" tIns="91425" rIns="91425" bIns="91425" anchor="t" anchorCtr="0">
            <a:noAutofit/>
          </a:bodyPr>
          <a:lstStyle/>
          <a:p>
            <a:r>
              <a:rPr lang="es" sz="4000" b="1" dirty="0">
                <a:solidFill>
                  <a:schemeClr val="tx1">
                    <a:lumMod val="75000"/>
                    <a:lumOff val="25000"/>
                  </a:schemeClr>
                </a:solidFill>
                <a:latin typeface="Merriweather" panose="020B0604020202020204" charset="0"/>
                <a:ea typeface="Lato"/>
                <a:cs typeface="Lato"/>
                <a:sym typeface="Lato"/>
              </a:rPr>
              <a:t>2.3</a:t>
            </a:r>
          </a:p>
        </p:txBody>
      </p:sp>
      <p:cxnSp>
        <p:nvCxnSpPr>
          <p:cNvPr id="16" name="Shape 365"/>
          <p:cNvCxnSpPr>
            <a:cxnSpLocks/>
          </p:cNvCxnSpPr>
          <p:nvPr/>
        </p:nvCxnSpPr>
        <p:spPr>
          <a:xfrm>
            <a:off x="4876800" y="3695045"/>
            <a:ext cx="5062497" cy="0"/>
          </a:xfrm>
          <a:prstGeom prst="straightConnector1">
            <a:avLst/>
          </a:prstGeom>
          <a:noFill/>
          <a:ln w="3175" cap="flat" cmpd="sng">
            <a:solidFill>
              <a:schemeClr val="tx2">
                <a:lumMod val="50000"/>
              </a:schemeClr>
            </a:solidFill>
            <a:prstDash val="solid"/>
            <a:round/>
            <a:headEnd type="none" w="lg" len="lg"/>
            <a:tailEnd type="none" w="lg" len="lg"/>
          </a:ln>
        </p:spPr>
      </p:cxnSp>
      <p:cxnSp>
        <p:nvCxnSpPr>
          <p:cNvPr id="17" name="Shape 365"/>
          <p:cNvCxnSpPr>
            <a:cxnSpLocks/>
          </p:cNvCxnSpPr>
          <p:nvPr/>
        </p:nvCxnSpPr>
        <p:spPr>
          <a:xfrm>
            <a:off x="4779264" y="2606177"/>
            <a:ext cx="5141745" cy="0"/>
          </a:xfrm>
          <a:prstGeom prst="straightConnector1">
            <a:avLst/>
          </a:prstGeom>
          <a:noFill/>
          <a:ln w="3175" cap="flat" cmpd="sng">
            <a:solidFill>
              <a:schemeClr val="tx2">
                <a:lumMod val="50000"/>
              </a:schemeClr>
            </a:solidFill>
            <a:prstDash val="solid"/>
            <a:round/>
            <a:headEnd type="none" w="lg" len="lg"/>
            <a:tailEnd type="none" w="lg" len="lg"/>
          </a:ln>
        </p:spPr>
      </p:cxnSp>
      <p:pic>
        <p:nvPicPr>
          <p:cNvPr id="9"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66"/>
            <a:ext cx="41696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862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43" name="Rectángulo 42"/>
          <p:cNvSpPr/>
          <p:nvPr/>
        </p:nvSpPr>
        <p:spPr>
          <a:xfrm>
            <a:off x="868745" y="4356973"/>
            <a:ext cx="2459304" cy="8075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ombo 43"/>
          <p:cNvSpPr/>
          <p:nvPr/>
        </p:nvSpPr>
        <p:spPr>
          <a:xfrm>
            <a:off x="450881" y="4651044"/>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p:cNvSpPr/>
          <p:nvPr/>
        </p:nvSpPr>
        <p:spPr>
          <a:xfrm>
            <a:off x="868745" y="3044395"/>
            <a:ext cx="2459304" cy="8075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ombo 41"/>
          <p:cNvSpPr/>
          <p:nvPr/>
        </p:nvSpPr>
        <p:spPr>
          <a:xfrm>
            <a:off x="439877" y="3338466"/>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9" name="Shape 869"/>
          <p:cNvSpPr txBox="1"/>
          <p:nvPr/>
        </p:nvSpPr>
        <p:spPr>
          <a:xfrm>
            <a:off x="694944" y="318751"/>
            <a:ext cx="11361151" cy="415200"/>
          </a:xfrm>
          <a:prstGeom prst="rect">
            <a:avLst/>
          </a:prstGeom>
          <a:noFill/>
          <a:ln>
            <a:noFill/>
          </a:ln>
        </p:spPr>
        <p:txBody>
          <a:bodyPr lIns="91425" tIns="91425" rIns="91425" bIns="91425" anchor="t" anchorCtr="0">
            <a:noAutofit/>
          </a:bodyPr>
          <a:lstStyle/>
          <a:p>
            <a:pPr>
              <a:buClr>
                <a:srgbClr val="382A2A"/>
              </a:buClr>
              <a:buSzPct val="25000"/>
            </a:pPr>
            <a:r>
              <a:rPr lang="es-ES" sz="2400" b="1" dirty="0">
                <a:solidFill>
                  <a:schemeClr val="tx2">
                    <a:lumMod val="25000"/>
                  </a:schemeClr>
                </a:solidFill>
                <a:latin typeface="Merriweather"/>
                <a:ea typeface="Merriweather"/>
                <a:cs typeface="Merriweather"/>
                <a:sym typeface="Merriweather"/>
              </a:rPr>
              <a:t>El momento de YouTube</a:t>
            </a:r>
          </a:p>
          <a:p>
            <a:pPr>
              <a:buClr>
                <a:srgbClr val="382A2A"/>
              </a:buClr>
              <a:buSzPct val="25000"/>
            </a:pPr>
            <a:endParaRPr lang="es-ES" sz="1600" b="1" dirty="0">
              <a:solidFill>
                <a:schemeClr val="tx2">
                  <a:lumMod val="25000"/>
                </a:schemeClr>
              </a:solidFill>
              <a:latin typeface="Merriweather"/>
              <a:ea typeface="Merriweather"/>
              <a:cs typeface="Merriweather"/>
              <a:sym typeface="Merriweather"/>
            </a:endParaRPr>
          </a:p>
          <a:p>
            <a:pPr>
              <a:buClr>
                <a:srgbClr val="382A2A"/>
              </a:buClr>
              <a:buSzPct val="25000"/>
            </a:pPr>
            <a:r>
              <a:rPr lang="es-ES" sz="1600" dirty="0">
                <a:solidFill>
                  <a:schemeClr val="tx2">
                    <a:lumMod val="25000"/>
                  </a:schemeClr>
                </a:solidFill>
                <a:latin typeface="Merriweather"/>
                <a:ea typeface="Merriweather"/>
                <a:cs typeface="Merriweather"/>
                <a:sym typeface="Merriweather"/>
              </a:rPr>
              <a:t>Se observa un debilitamiento de algunos consumos en YouTube, que afecta de varias maneras: </a:t>
            </a:r>
          </a:p>
        </p:txBody>
      </p:sp>
      <p:sp>
        <p:nvSpPr>
          <p:cNvPr id="872" name="Shape 872"/>
          <p:cNvSpPr txBox="1"/>
          <p:nvPr/>
        </p:nvSpPr>
        <p:spPr>
          <a:xfrm>
            <a:off x="3358524" y="1801408"/>
            <a:ext cx="7359444" cy="807598"/>
          </a:xfrm>
          <a:prstGeom prst="rect">
            <a:avLst/>
          </a:prstGeom>
          <a:noFill/>
          <a:ln>
            <a:noFill/>
          </a:ln>
        </p:spPr>
        <p:txBody>
          <a:bodyPr lIns="91425" tIns="91425" rIns="91425" bIns="91425" anchor="t" anchorCtr="0">
            <a:noAutofit/>
          </a:bodyPr>
          <a:lstStyle/>
          <a:p>
            <a:pPr marL="457200" lvl="0" indent="-304800">
              <a:lnSpc>
                <a:spcPct val="115000"/>
              </a:lnSpc>
              <a:buClr>
                <a:schemeClr val="dk1"/>
              </a:buClr>
              <a:buSzPct val="100000"/>
              <a:buFont typeface="Lato"/>
              <a:buChar char="●"/>
            </a:pPr>
            <a:r>
              <a:rPr lang="es-ES" sz="1200" dirty="0">
                <a:solidFill>
                  <a:schemeClr val="dk1"/>
                </a:solidFill>
                <a:latin typeface="Lato"/>
                <a:ea typeface="Lato"/>
                <a:cs typeface="Lato"/>
                <a:sym typeface="Lato"/>
              </a:rPr>
              <a:t>Cae 4 puntos frente a la oleada anterior. </a:t>
            </a:r>
          </a:p>
          <a:p>
            <a:pPr marL="457200" lvl="0" indent="-304800">
              <a:lnSpc>
                <a:spcPct val="115000"/>
              </a:lnSpc>
              <a:buClr>
                <a:schemeClr val="dk1"/>
              </a:buClr>
              <a:buSzPct val="100000"/>
              <a:buFont typeface="Lato"/>
              <a:buChar char="●"/>
            </a:pPr>
            <a:r>
              <a:rPr lang="es-ES" sz="1200" dirty="0">
                <a:solidFill>
                  <a:schemeClr val="dk1"/>
                </a:solidFill>
                <a:latin typeface="Lato"/>
                <a:ea typeface="Lato"/>
                <a:cs typeface="Lato"/>
                <a:sym typeface="Lato"/>
              </a:rPr>
              <a:t>La población internauta más senior está creciendo por encima del crecimiento del número de usuarios de </a:t>
            </a:r>
            <a:r>
              <a:rPr lang="es-ES" sz="1200" dirty="0" err="1">
                <a:solidFill>
                  <a:schemeClr val="dk1"/>
                </a:solidFill>
                <a:latin typeface="Lato"/>
                <a:ea typeface="Lato"/>
                <a:cs typeface="Lato"/>
                <a:sym typeface="Lato"/>
              </a:rPr>
              <a:t>Youtube</a:t>
            </a:r>
            <a:r>
              <a:rPr lang="es-ES" sz="1200" dirty="0">
                <a:solidFill>
                  <a:schemeClr val="dk1"/>
                </a:solidFill>
                <a:latin typeface="Lato"/>
                <a:ea typeface="Lato"/>
                <a:cs typeface="Lato"/>
                <a:sym typeface="Lato"/>
              </a:rPr>
              <a:t>. </a:t>
            </a:r>
          </a:p>
        </p:txBody>
      </p:sp>
      <p:sp>
        <p:nvSpPr>
          <p:cNvPr id="873" name="Shape 873"/>
          <p:cNvSpPr txBox="1"/>
          <p:nvPr/>
        </p:nvSpPr>
        <p:spPr>
          <a:xfrm>
            <a:off x="3358524" y="3004946"/>
            <a:ext cx="7517319" cy="1406699"/>
          </a:xfrm>
          <a:prstGeom prst="rect">
            <a:avLst/>
          </a:prstGeom>
          <a:noFill/>
          <a:ln>
            <a:noFill/>
          </a:ln>
        </p:spPr>
        <p:txBody>
          <a:bodyPr lIns="91425" tIns="91425" rIns="91425" bIns="91425" anchor="t" anchorCtr="0">
            <a:noAutofit/>
          </a:bodyPr>
          <a:lstStyle/>
          <a:p>
            <a:pPr marL="457200" indent="-304800">
              <a:lnSpc>
                <a:spcPct val="115000"/>
              </a:lnSpc>
              <a:buClr>
                <a:schemeClr val="dk1"/>
              </a:buClr>
              <a:buSzPct val="100000"/>
              <a:buFont typeface="Lato"/>
              <a:buChar char="●"/>
            </a:pPr>
            <a:r>
              <a:rPr lang="es-ES_tradnl" sz="1200" dirty="0">
                <a:solidFill>
                  <a:schemeClr val="dk1"/>
                </a:solidFill>
                <a:latin typeface="Lato"/>
                <a:ea typeface="Lato"/>
                <a:cs typeface="Lato"/>
                <a:sym typeface="Lato"/>
              </a:rPr>
              <a:t>U</a:t>
            </a:r>
            <a:r>
              <a:rPr lang="es-ES" sz="1200" dirty="0" err="1">
                <a:solidFill>
                  <a:schemeClr val="dk1"/>
                </a:solidFill>
                <a:latin typeface="Lato"/>
                <a:ea typeface="Lato"/>
                <a:cs typeface="Lato"/>
                <a:sym typeface="Lato"/>
              </a:rPr>
              <a:t>na</a:t>
            </a:r>
            <a:r>
              <a:rPr lang="es-ES" sz="1200" dirty="0">
                <a:solidFill>
                  <a:schemeClr val="dk1"/>
                </a:solidFill>
                <a:latin typeface="Lato"/>
                <a:ea typeface="Lato"/>
                <a:cs typeface="Lato"/>
                <a:sym typeface="Lato"/>
              </a:rPr>
              <a:t> amplia variedad de contenidos “genéricos” de YouTube y de limitado valor para el usuario (música, humor, tutoriales) muestran </a:t>
            </a:r>
            <a:r>
              <a:rPr lang="es-ES" sz="1200" dirty="0">
                <a:solidFill>
                  <a:schemeClr val="dk1"/>
                </a:solidFill>
                <a:latin typeface="Lato"/>
                <a:sym typeface="Lato"/>
              </a:rPr>
              <a:t>resultados claramente más pobres. Solo los </a:t>
            </a:r>
            <a:r>
              <a:rPr lang="es-ES" sz="1200" dirty="0" err="1">
                <a:solidFill>
                  <a:schemeClr val="dk1"/>
                </a:solidFill>
                <a:latin typeface="Lato"/>
                <a:sym typeface="Lato"/>
              </a:rPr>
              <a:t>YouTubers</a:t>
            </a:r>
            <a:r>
              <a:rPr lang="es-ES" sz="1200" dirty="0">
                <a:solidFill>
                  <a:schemeClr val="dk1"/>
                </a:solidFill>
                <a:latin typeface="Lato"/>
                <a:sym typeface="Lato"/>
              </a:rPr>
              <a:t> muestran una fortaleza similar. </a:t>
            </a:r>
            <a:r>
              <a:rPr lang="es-ES_tradnl" sz="1200" dirty="0">
                <a:solidFill>
                  <a:schemeClr val="dk1"/>
                </a:solidFill>
                <a:latin typeface="Lato"/>
                <a:ea typeface="Lato"/>
                <a:cs typeface="Lato"/>
                <a:sym typeface="Lato"/>
              </a:rPr>
              <a:t>L</a:t>
            </a:r>
            <a:r>
              <a:rPr lang="es-ES" sz="1200" dirty="0">
                <a:solidFill>
                  <a:schemeClr val="dk1"/>
                </a:solidFill>
                <a:latin typeface="Lato"/>
                <a:ea typeface="Lato"/>
                <a:cs typeface="Lato"/>
                <a:sym typeface="Lato"/>
              </a:rPr>
              <a:t>os usuarios de </a:t>
            </a:r>
            <a:r>
              <a:rPr lang="es-ES" sz="1200" dirty="0" err="1">
                <a:solidFill>
                  <a:schemeClr val="dk1"/>
                </a:solidFill>
                <a:latin typeface="Lato"/>
                <a:ea typeface="Lato"/>
                <a:cs typeface="Lato"/>
                <a:sym typeface="Lato"/>
              </a:rPr>
              <a:t>Youtube</a:t>
            </a:r>
            <a:r>
              <a:rPr lang="es-ES" sz="1200" dirty="0">
                <a:solidFill>
                  <a:schemeClr val="dk1"/>
                </a:solidFill>
                <a:latin typeface="Lato"/>
                <a:ea typeface="Lato"/>
                <a:cs typeface="Lato"/>
                <a:sym typeface="Lato"/>
              </a:rPr>
              <a:t> tienen mayor suscripción a servicios OTT  </a:t>
            </a:r>
            <a:endParaRPr lang="es" sz="1200" dirty="0">
              <a:solidFill>
                <a:schemeClr val="dk1"/>
              </a:solidFill>
              <a:latin typeface="Lato"/>
              <a:ea typeface="Lato"/>
              <a:cs typeface="Lato"/>
              <a:sym typeface="Lato"/>
            </a:endParaRPr>
          </a:p>
          <a:p>
            <a:pPr marL="457200" lvl="0" indent="-304800">
              <a:lnSpc>
                <a:spcPct val="115000"/>
              </a:lnSpc>
              <a:buClr>
                <a:schemeClr val="dk1"/>
              </a:buClr>
              <a:buSzPct val="100000"/>
              <a:buFont typeface="Lato"/>
              <a:buChar char="●"/>
            </a:pPr>
            <a:r>
              <a:rPr lang="es-ES" sz="1200" dirty="0">
                <a:solidFill>
                  <a:schemeClr val="dk1"/>
                </a:solidFill>
                <a:latin typeface="Lato"/>
                <a:sym typeface="Lato"/>
              </a:rPr>
              <a:t>Es posible que las campañas de Spotify  Premium (vinculadas al uso en Smartphone) estén afectando. </a:t>
            </a:r>
          </a:p>
          <a:p>
            <a:pPr marL="457200" indent="-304800">
              <a:lnSpc>
                <a:spcPct val="115000"/>
              </a:lnSpc>
              <a:buClr>
                <a:schemeClr val="dk1"/>
              </a:buClr>
              <a:buSzPct val="100000"/>
              <a:buFont typeface="Lato"/>
              <a:buChar char="●"/>
            </a:pPr>
            <a:endParaRPr lang="es-ES" sz="1200" dirty="0">
              <a:solidFill>
                <a:schemeClr val="tx2">
                  <a:lumMod val="25000"/>
                </a:schemeClr>
              </a:solidFill>
              <a:latin typeface="Lato"/>
              <a:ea typeface="Lato"/>
              <a:cs typeface="Lato"/>
              <a:sym typeface="Lato"/>
            </a:endParaRPr>
          </a:p>
        </p:txBody>
      </p:sp>
      <p:sp>
        <p:nvSpPr>
          <p:cNvPr id="874" name="Shape 874"/>
          <p:cNvSpPr/>
          <p:nvPr/>
        </p:nvSpPr>
        <p:spPr>
          <a:xfrm>
            <a:off x="1065095" y="3100982"/>
            <a:ext cx="2066604" cy="771600"/>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tx2">
                    <a:lumMod val="25000"/>
                  </a:schemeClr>
                </a:solidFill>
                <a:latin typeface="Merriweather" panose="020B0604020202020204" charset="0"/>
              </a:rPr>
              <a:t>En contenidos consumidos</a:t>
            </a:r>
          </a:p>
        </p:txBody>
      </p:sp>
      <p:cxnSp>
        <p:nvCxnSpPr>
          <p:cNvPr id="20" name="Conector recto 19"/>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23"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979" y="93387"/>
            <a:ext cx="385900" cy="6404949"/>
          </a:xfrm>
          <a:prstGeom prst="rect">
            <a:avLst/>
          </a:prstGeom>
          <a:noFill/>
          <a:extLst>
            <a:ext uri="{909E8E84-426E-40DD-AFC4-6F175D3DCCD1}">
              <a14:hiddenFill xmlns:a14="http://schemas.microsoft.com/office/drawing/2010/main">
                <a:solidFill>
                  <a:srgbClr val="FFFFFF"/>
                </a:solidFill>
              </a14:hiddenFill>
            </a:ext>
          </a:extLst>
        </p:spPr>
      </p:pic>
      <p:sp>
        <p:nvSpPr>
          <p:cNvPr id="29" name="Shape 873"/>
          <p:cNvSpPr txBox="1"/>
          <p:nvPr/>
        </p:nvSpPr>
        <p:spPr>
          <a:xfrm>
            <a:off x="3380531" y="4456580"/>
            <a:ext cx="7517319" cy="608385"/>
          </a:xfrm>
          <a:prstGeom prst="rect">
            <a:avLst/>
          </a:prstGeom>
          <a:noFill/>
          <a:ln>
            <a:noFill/>
          </a:ln>
        </p:spPr>
        <p:txBody>
          <a:bodyPr lIns="91425" tIns="91425" rIns="91425" bIns="91425" anchor="t" anchorCtr="0">
            <a:noAutofit/>
          </a:bodyPr>
          <a:lstStyle/>
          <a:p>
            <a:pPr marL="457200" indent="-304800">
              <a:lnSpc>
                <a:spcPct val="115000"/>
              </a:lnSpc>
              <a:buClr>
                <a:schemeClr val="dk1"/>
              </a:buClr>
              <a:buSzPct val="100000"/>
              <a:buFont typeface="Lato"/>
              <a:buChar char="●"/>
            </a:pPr>
            <a:r>
              <a:rPr lang="es-ES_tradnl" sz="1200" dirty="0">
                <a:solidFill>
                  <a:schemeClr val="dk1"/>
                </a:solidFill>
                <a:latin typeface="Lato"/>
                <a:ea typeface="Lato"/>
                <a:cs typeface="Lato"/>
                <a:sym typeface="Lato"/>
              </a:rPr>
              <a:t>Tanto en Smartphone, como Smart TV hay caídas consistentes de uso. En Smartphone conviene atender a la no posibilidad de convivencia con aplicaciones como WhatsApp, que tienden a coger mucho tiempo.  </a:t>
            </a:r>
            <a:endParaRPr lang="es-ES" sz="1200" dirty="0">
              <a:solidFill>
                <a:schemeClr val="dk1"/>
              </a:solidFill>
              <a:latin typeface="Lato"/>
              <a:ea typeface="Lato"/>
              <a:cs typeface="Lato"/>
              <a:sym typeface="Lato"/>
            </a:endParaRPr>
          </a:p>
          <a:p>
            <a:pPr marL="457200" lvl="0" indent="-304800">
              <a:lnSpc>
                <a:spcPct val="115000"/>
              </a:lnSpc>
              <a:buClr>
                <a:schemeClr val="dk1"/>
              </a:buClr>
              <a:buSzPct val="100000"/>
              <a:buFont typeface="Lato"/>
              <a:buChar char="●"/>
            </a:pPr>
            <a:endParaRPr lang="es-ES" sz="1200" dirty="0">
              <a:solidFill>
                <a:schemeClr val="dk1"/>
              </a:solidFill>
              <a:latin typeface="Lato"/>
              <a:sym typeface="Lato"/>
            </a:endParaRPr>
          </a:p>
          <a:p>
            <a:pPr marL="457200" indent="-304800">
              <a:lnSpc>
                <a:spcPct val="115000"/>
              </a:lnSpc>
              <a:buClr>
                <a:schemeClr val="dk1"/>
              </a:buClr>
              <a:buSzPct val="100000"/>
              <a:buFont typeface="Lato"/>
              <a:buChar char="●"/>
            </a:pPr>
            <a:endParaRPr lang="es-ES" sz="1200" dirty="0">
              <a:solidFill>
                <a:schemeClr val="tx2">
                  <a:lumMod val="25000"/>
                </a:schemeClr>
              </a:solidFill>
              <a:latin typeface="Lato"/>
              <a:ea typeface="Lato"/>
              <a:cs typeface="Lato"/>
              <a:sym typeface="Lato"/>
            </a:endParaRPr>
          </a:p>
        </p:txBody>
      </p:sp>
      <p:sp>
        <p:nvSpPr>
          <p:cNvPr id="32" name="Shape 874"/>
          <p:cNvSpPr/>
          <p:nvPr/>
        </p:nvSpPr>
        <p:spPr>
          <a:xfrm>
            <a:off x="1065095" y="4374972"/>
            <a:ext cx="2066604" cy="771600"/>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tx2">
                    <a:lumMod val="25000"/>
                  </a:schemeClr>
                </a:solidFill>
                <a:latin typeface="Merriweather" panose="020B0604020202020204" charset="0"/>
              </a:rPr>
              <a:t>En dispositivos</a:t>
            </a:r>
          </a:p>
        </p:txBody>
      </p:sp>
      <p:sp>
        <p:nvSpPr>
          <p:cNvPr id="37" name="Shape 495"/>
          <p:cNvSpPr/>
          <p:nvPr/>
        </p:nvSpPr>
        <p:spPr>
          <a:xfrm>
            <a:off x="1106120" y="5471499"/>
            <a:ext cx="9986600" cy="797576"/>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b="1" dirty="0">
                <a:solidFill>
                  <a:schemeClr val="accent3"/>
                </a:solidFill>
                <a:latin typeface="Merriweather" panose="020B0604020202020204" charset="0"/>
                <a:sym typeface="Lato"/>
              </a:rPr>
              <a:t>Se apunta como hipótesis que los usuarios de YouTube están trasladando parte de sus consumos a las plataformas digitales de pago (</a:t>
            </a:r>
            <a:r>
              <a:rPr lang="es-ES" b="1" dirty="0" err="1">
                <a:solidFill>
                  <a:schemeClr val="accent3"/>
                </a:solidFill>
                <a:latin typeface="Merriweather" panose="020B0604020202020204" charset="0"/>
                <a:sym typeface="Lato"/>
              </a:rPr>
              <a:t>OTTs</a:t>
            </a:r>
            <a:r>
              <a:rPr lang="es-ES" b="1" dirty="0">
                <a:solidFill>
                  <a:schemeClr val="accent3"/>
                </a:solidFill>
                <a:latin typeface="Merriweather" panose="020B0604020202020204" charset="0"/>
                <a:sym typeface="Lato"/>
              </a:rPr>
              <a:t> y apps de IPTV).  </a:t>
            </a:r>
            <a:endParaRPr lang="es" b="1" dirty="0">
              <a:solidFill>
                <a:schemeClr val="accent3"/>
              </a:solidFill>
              <a:latin typeface="Merriweather" panose="020B0604020202020204" charset="0"/>
              <a:sym typeface="Lato"/>
            </a:endParaRPr>
          </a:p>
        </p:txBody>
      </p:sp>
      <p:sp>
        <p:nvSpPr>
          <p:cNvPr id="38" name="Rectángulo 37"/>
          <p:cNvSpPr/>
          <p:nvPr/>
        </p:nvSpPr>
        <p:spPr>
          <a:xfrm>
            <a:off x="868745" y="1801408"/>
            <a:ext cx="2459304" cy="8075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ombo 38"/>
          <p:cNvSpPr/>
          <p:nvPr/>
        </p:nvSpPr>
        <p:spPr>
          <a:xfrm>
            <a:off x="450881" y="2095479"/>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Shape 874"/>
          <p:cNvSpPr/>
          <p:nvPr/>
        </p:nvSpPr>
        <p:spPr>
          <a:xfrm>
            <a:off x="1065095" y="1819407"/>
            <a:ext cx="2066604" cy="771600"/>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tx2">
                    <a:lumMod val="25000"/>
                  </a:schemeClr>
                </a:solidFill>
                <a:latin typeface="Merriweather" panose="020B0604020202020204" charset="0"/>
              </a:rPr>
              <a:t>En penetración</a:t>
            </a:r>
          </a:p>
        </p:txBody>
      </p:sp>
    </p:spTree>
    <p:extLst>
      <p:ext uri="{BB962C8B-B14F-4D97-AF65-F5344CB8AC3E}">
        <p14:creationId xmlns:p14="http://schemas.microsoft.com/office/powerpoint/2010/main" val="2110588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9" name="Shape 869"/>
          <p:cNvSpPr txBox="1"/>
          <p:nvPr/>
        </p:nvSpPr>
        <p:spPr>
          <a:xfrm>
            <a:off x="694945" y="318751"/>
            <a:ext cx="10511318" cy="415200"/>
          </a:xfrm>
          <a:prstGeom prst="rect">
            <a:avLst/>
          </a:prstGeom>
          <a:noFill/>
          <a:ln>
            <a:noFill/>
          </a:ln>
        </p:spPr>
        <p:txBody>
          <a:bodyPr lIns="91425" tIns="91425" rIns="91425" bIns="91425" anchor="t" anchorCtr="0">
            <a:noAutofit/>
          </a:bodyPr>
          <a:lstStyle/>
          <a:p>
            <a:pPr>
              <a:buClr>
                <a:srgbClr val="382A2A"/>
              </a:buClr>
              <a:buSzPct val="25000"/>
            </a:pPr>
            <a:r>
              <a:rPr lang="es-ES" sz="2400" b="1" dirty="0">
                <a:solidFill>
                  <a:schemeClr val="tx2">
                    <a:lumMod val="25000"/>
                  </a:schemeClr>
                </a:solidFill>
                <a:latin typeface="Merriweather"/>
                <a:ea typeface="Merriweather"/>
                <a:cs typeface="Merriweather"/>
                <a:sym typeface="Merriweather"/>
              </a:rPr>
              <a:t>El momento de YouTube</a:t>
            </a:r>
          </a:p>
          <a:p>
            <a:pPr>
              <a:buClr>
                <a:srgbClr val="382A2A"/>
              </a:buClr>
              <a:buSzPct val="25000"/>
            </a:pPr>
            <a:endParaRPr lang="es-ES" sz="1600" b="1" dirty="0">
              <a:solidFill>
                <a:schemeClr val="tx2">
                  <a:lumMod val="25000"/>
                </a:schemeClr>
              </a:solidFill>
              <a:latin typeface="Merriweather"/>
              <a:ea typeface="Merriweather"/>
              <a:cs typeface="Merriweather"/>
              <a:sym typeface="Merriweather"/>
            </a:endParaRPr>
          </a:p>
          <a:p>
            <a:pPr>
              <a:buClr>
                <a:srgbClr val="382A2A"/>
              </a:buClr>
              <a:buSzPct val="25000"/>
            </a:pPr>
            <a:r>
              <a:rPr lang="es-ES" sz="1600" dirty="0">
                <a:solidFill>
                  <a:schemeClr val="tx2">
                    <a:lumMod val="25000"/>
                  </a:schemeClr>
                </a:solidFill>
                <a:latin typeface="Merriweather"/>
                <a:ea typeface="Merriweather"/>
                <a:cs typeface="Merriweather"/>
                <a:sym typeface="Merriweather"/>
              </a:rPr>
              <a:t>El acceso declarado a YouTube en el último mes cae frente a la oleada anterior. </a:t>
            </a:r>
          </a:p>
          <a:p>
            <a:pPr>
              <a:buClr>
                <a:srgbClr val="382A2A"/>
              </a:buClr>
              <a:buSzPct val="25000"/>
            </a:pPr>
            <a:r>
              <a:rPr lang="es-ES" sz="1600" dirty="0">
                <a:solidFill>
                  <a:schemeClr val="tx2">
                    <a:lumMod val="25000"/>
                  </a:schemeClr>
                </a:solidFill>
                <a:latin typeface="Merriweather"/>
                <a:ea typeface="Merriweather"/>
                <a:cs typeface="Merriweather"/>
                <a:sym typeface="Merriweather"/>
              </a:rPr>
              <a:t>Los usuarios actuales de YouTube tienen más servicios de pago (OTT o IPTV) que la media. </a:t>
            </a:r>
          </a:p>
          <a:p>
            <a:pPr>
              <a:buClr>
                <a:srgbClr val="382A2A"/>
              </a:buClr>
              <a:buSzPct val="25000"/>
            </a:pPr>
            <a:r>
              <a:rPr lang="es-ES" sz="1600" dirty="0">
                <a:solidFill>
                  <a:schemeClr val="tx2">
                    <a:lumMod val="25000"/>
                  </a:schemeClr>
                </a:solidFill>
                <a:latin typeface="Merriweather"/>
                <a:ea typeface="Merriweather"/>
                <a:cs typeface="Merriweather"/>
                <a:sym typeface="Merriweather"/>
              </a:rPr>
              <a:t>Y derivado directamente de ello, se observa un retroceso en el consumo audiovisual global de los dispositivos más avanzados: Smartphone y Smart tv, aquellos más lejanos al target senior.  </a:t>
            </a:r>
          </a:p>
        </p:txBody>
      </p:sp>
      <p:cxnSp>
        <p:nvCxnSpPr>
          <p:cNvPr id="20" name="Conector recto 19"/>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23"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979" y="93387"/>
            <a:ext cx="385900" cy="6404949"/>
          </a:xfrm>
          <a:prstGeom prst="rect">
            <a:avLst/>
          </a:prstGeom>
          <a:noFill/>
          <a:extLst>
            <a:ext uri="{909E8E84-426E-40DD-AFC4-6F175D3DCCD1}">
              <a14:hiddenFill xmlns:a14="http://schemas.microsoft.com/office/drawing/2010/main">
                <a:solidFill>
                  <a:srgbClr val="FFFFFF"/>
                </a:solidFill>
              </a14:hiddenFill>
            </a:ext>
          </a:extLst>
        </p:spPr>
      </p:pic>
      <p:sp>
        <p:nvSpPr>
          <p:cNvPr id="58" name="Rectángulo 57"/>
          <p:cNvSpPr/>
          <p:nvPr/>
        </p:nvSpPr>
        <p:spPr>
          <a:xfrm>
            <a:off x="3050066" y="3883083"/>
            <a:ext cx="453533" cy="257033"/>
          </a:xfrm>
          <a:prstGeom prst="rect">
            <a:avLst/>
          </a:prstGeom>
          <a:solidFill>
            <a:srgbClr val="F2F2F2">
              <a:alpha val="60000"/>
            </a:srgbClr>
          </a:solidFill>
          <a:ln w="9525"/>
        </p:spPr>
        <p:style>
          <a:lnRef idx="2">
            <a:schemeClr val="accent2"/>
          </a:lnRef>
          <a:fillRef idx="1">
            <a:schemeClr val="lt1"/>
          </a:fillRef>
          <a:effectRef idx="0">
            <a:schemeClr val="accent2"/>
          </a:effectRef>
          <a:fontRef idx="minor">
            <a:schemeClr val="dk1"/>
          </a:fontRef>
        </p:style>
        <p:txBody>
          <a:bodyPr rtlCol="0" anchor="ctr"/>
          <a:lstStyle/>
          <a:p>
            <a:pPr algn="ctr"/>
            <a:endParaRPr lang="es-ES_tradnl"/>
          </a:p>
        </p:txBody>
      </p:sp>
      <p:cxnSp>
        <p:nvCxnSpPr>
          <p:cNvPr id="59" name="Conector recto 58"/>
          <p:cNvCxnSpPr>
            <a:cxnSpLocks/>
          </p:cNvCxnSpPr>
          <p:nvPr/>
        </p:nvCxnSpPr>
        <p:spPr>
          <a:xfrm flipV="1">
            <a:off x="3710357" y="2041626"/>
            <a:ext cx="0" cy="4239482"/>
          </a:xfrm>
          <a:prstGeom prst="line">
            <a:avLst/>
          </a:prstGeom>
        </p:spPr>
        <p:style>
          <a:lnRef idx="1">
            <a:schemeClr val="accent2"/>
          </a:lnRef>
          <a:fillRef idx="0">
            <a:schemeClr val="accent2"/>
          </a:fillRef>
          <a:effectRef idx="0">
            <a:schemeClr val="accent2"/>
          </a:effectRef>
          <a:fontRef idx="minor">
            <a:schemeClr val="tx1"/>
          </a:fontRef>
        </p:style>
      </p:cxnSp>
      <p:cxnSp>
        <p:nvCxnSpPr>
          <p:cNvPr id="60" name="Conector recto 59"/>
          <p:cNvCxnSpPr>
            <a:cxnSpLocks/>
          </p:cNvCxnSpPr>
          <p:nvPr/>
        </p:nvCxnSpPr>
        <p:spPr>
          <a:xfrm>
            <a:off x="3509959" y="4009811"/>
            <a:ext cx="200398"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62" name="Grupo 34"/>
          <p:cNvGrpSpPr/>
          <p:nvPr/>
        </p:nvGrpSpPr>
        <p:grpSpPr>
          <a:xfrm>
            <a:off x="3901606" y="3688420"/>
            <a:ext cx="1759170" cy="1266157"/>
            <a:chOff x="3687927" y="4355040"/>
            <a:chExt cx="1741885" cy="1281470"/>
          </a:xfrm>
        </p:grpSpPr>
        <p:sp>
          <p:nvSpPr>
            <p:cNvPr id="63" name="Rectángulo 35"/>
            <p:cNvSpPr/>
            <p:nvPr/>
          </p:nvSpPr>
          <p:spPr>
            <a:xfrm>
              <a:off x="4091971" y="5184348"/>
              <a:ext cx="988987" cy="452162"/>
            </a:xfrm>
            <a:prstGeom prst="rect">
              <a:avLst/>
            </a:prstGeom>
            <a:noFill/>
            <a:ln w="127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000" b="0" i="0" u="none" strike="noStrike" kern="0" cap="none" spc="0" normalizeH="0" baseline="0" noProof="0" dirty="0">
                  <a:ln>
                    <a:noFill/>
                  </a:ln>
                  <a:solidFill>
                    <a:schemeClr val="tx1">
                      <a:lumMod val="65000"/>
                      <a:lumOff val="35000"/>
                    </a:schemeClr>
                  </a:solidFill>
                  <a:effectLst/>
                  <a:uLnTx/>
                  <a:uFillTx/>
                  <a:latin typeface="Lato" panose="020B0604020202020204" charset="0"/>
                </a:rPr>
                <a:t>4 horas/semana</a:t>
              </a:r>
            </a:p>
          </p:txBody>
        </p:sp>
        <p:sp>
          <p:nvSpPr>
            <p:cNvPr id="64" name="141 CuadroTexto"/>
            <p:cNvSpPr txBox="1"/>
            <p:nvPr/>
          </p:nvSpPr>
          <p:spPr>
            <a:xfrm>
              <a:off x="3687927" y="4803146"/>
              <a:ext cx="1741885" cy="197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rgbClr val="4E8F54"/>
                  </a:solidFill>
                  <a:latin typeface="Lato" pitchFamily="34" charset="0"/>
                </a:rPr>
                <a:t>Horas semanales viendo </a:t>
              </a:r>
              <a:r>
                <a:rPr lang="es-ES" sz="1000" b="1" dirty="0" err="1">
                  <a:solidFill>
                    <a:srgbClr val="4E8F54"/>
                  </a:solidFill>
                  <a:latin typeface="Lato" pitchFamily="34" charset="0"/>
                </a:rPr>
                <a:t>You</a:t>
              </a:r>
              <a:r>
                <a:rPr lang="es-ES" sz="1000" b="1" dirty="0">
                  <a:solidFill>
                    <a:srgbClr val="4E8F54"/>
                  </a:solidFill>
                  <a:latin typeface="Lato" pitchFamily="34" charset="0"/>
                </a:rPr>
                <a:t> </a:t>
              </a:r>
              <a:r>
                <a:rPr lang="es-ES" sz="1000" b="1" dirty="0" err="1">
                  <a:solidFill>
                    <a:srgbClr val="4E8F54"/>
                  </a:solidFill>
                  <a:latin typeface="Lato" pitchFamily="34" charset="0"/>
                </a:rPr>
                <a:t>Tube</a:t>
              </a:r>
              <a:endParaRPr lang="es-ES" sz="1000" b="1" dirty="0">
                <a:solidFill>
                  <a:srgbClr val="4E8F54"/>
                </a:solidFill>
                <a:latin typeface="Lato" pitchFamily="34" charset="0"/>
              </a:endParaRPr>
            </a:p>
          </p:txBody>
        </p:sp>
        <p:pic>
          <p:nvPicPr>
            <p:cNvPr id="65" name="Shape 249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60075" y="4355040"/>
              <a:ext cx="232091" cy="322347"/>
            </a:xfrm>
            <a:prstGeom prst="rect">
              <a:avLst/>
            </a:prstGeom>
            <a:noFill/>
            <a:ln>
              <a:noFill/>
            </a:ln>
          </p:spPr>
        </p:pic>
      </p:grpSp>
      <p:graphicFrame>
        <p:nvGraphicFramePr>
          <p:cNvPr id="66" name="Gráfico 65"/>
          <p:cNvGraphicFramePr/>
          <p:nvPr>
            <p:extLst>
              <p:ext uri="{D42A27DB-BD31-4B8C-83A1-F6EECF244321}">
                <p14:modId xmlns:p14="http://schemas.microsoft.com/office/powerpoint/2010/main" val="1662538819"/>
              </p:ext>
            </p:extLst>
          </p:nvPr>
        </p:nvGraphicFramePr>
        <p:xfrm>
          <a:off x="5946803" y="3290822"/>
          <a:ext cx="3506306" cy="2421756"/>
        </p:xfrm>
        <a:graphic>
          <a:graphicData uri="http://schemas.openxmlformats.org/drawingml/2006/chart">
            <c:chart xmlns:c="http://schemas.openxmlformats.org/drawingml/2006/chart" xmlns:r="http://schemas.openxmlformats.org/officeDocument/2006/relationships" r:id="rId5"/>
          </a:graphicData>
        </a:graphic>
      </p:graphicFrame>
      <p:sp>
        <p:nvSpPr>
          <p:cNvPr id="67" name="141 CuadroTexto"/>
          <p:cNvSpPr txBox="1"/>
          <p:nvPr/>
        </p:nvSpPr>
        <p:spPr>
          <a:xfrm>
            <a:off x="7193737" y="3177362"/>
            <a:ext cx="565856" cy="197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i="1" u="sng" dirty="0">
                <a:solidFill>
                  <a:srgbClr val="4E8F54"/>
                </a:solidFill>
                <a:latin typeface="Lato" pitchFamily="34" charset="0"/>
              </a:rPr>
              <a:t>Total</a:t>
            </a:r>
          </a:p>
        </p:txBody>
      </p:sp>
      <p:sp>
        <p:nvSpPr>
          <p:cNvPr id="68" name="141 CuadroTexto"/>
          <p:cNvSpPr txBox="1"/>
          <p:nvPr/>
        </p:nvSpPr>
        <p:spPr>
          <a:xfrm>
            <a:off x="3993117" y="2656362"/>
            <a:ext cx="1812613" cy="197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solidFill>
                  <a:schemeClr val="accent2">
                    <a:lumMod val="75000"/>
                  </a:schemeClr>
                </a:solidFill>
                <a:latin typeface="Lato" pitchFamily="34" charset="0"/>
              </a:rPr>
              <a:t>Frecuencia de visualización</a:t>
            </a:r>
          </a:p>
        </p:txBody>
      </p:sp>
      <p:sp>
        <p:nvSpPr>
          <p:cNvPr id="69" name="141 CuadroTexto"/>
          <p:cNvSpPr txBox="1"/>
          <p:nvPr/>
        </p:nvSpPr>
        <p:spPr>
          <a:xfrm>
            <a:off x="7695553" y="2656362"/>
            <a:ext cx="1812613" cy="197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accent2">
                    <a:lumMod val="75000"/>
                  </a:schemeClr>
                </a:solidFill>
                <a:latin typeface="Lato" pitchFamily="34" charset="0"/>
              </a:rPr>
              <a:t>Dispositivos usan</a:t>
            </a:r>
          </a:p>
        </p:txBody>
      </p:sp>
      <p:pic>
        <p:nvPicPr>
          <p:cNvPr id="70" name="Picture 2" descr="https://lh5.ggpht.com/jZ8XCjpCQWWZ5GLhbjRAufsw3JXePHUJVfEvMH3D055ghq0dyiSP3YxfSc_czPhtCLSO=w30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39662" y="2815145"/>
            <a:ext cx="647526" cy="6475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1" name="Gráfico 70"/>
          <p:cNvGraphicFramePr/>
          <p:nvPr>
            <p:extLst>
              <p:ext uri="{D42A27DB-BD31-4B8C-83A1-F6EECF244321}">
                <p14:modId xmlns:p14="http://schemas.microsoft.com/office/powerpoint/2010/main" val="1765955129"/>
              </p:ext>
            </p:extLst>
          </p:nvPr>
        </p:nvGraphicFramePr>
        <p:xfrm>
          <a:off x="1870888" y="3346394"/>
          <a:ext cx="1658735" cy="1587444"/>
        </p:xfrm>
        <a:graphic>
          <a:graphicData uri="http://schemas.openxmlformats.org/drawingml/2006/chart">
            <c:chart xmlns:c="http://schemas.openxmlformats.org/drawingml/2006/chart" xmlns:r="http://schemas.openxmlformats.org/officeDocument/2006/relationships" r:id="rId7"/>
          </a:graphicData>
        </a:graphic>
      </p:graphicFrame>
      <p:sp>
        <p:nvSpPr>
          <p:cNvPr id="72" name="Shape 2191"/>
          <p:cNvSpPr txBox="1"/>
          <p:nvPr/>
        </p:nvSpPr>
        <p:spPr>
          <a:xfrm>
            <a:off x="1703249" y="6390966"/>
            <a:ext cx="1177198" cy="2966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382C2B"/>
              </a:buClr>
              <a:buSzPct val="25000"/>
              <a:buFont typeface="Lato"/>
              <a:buNone/>
              <a:tabLst/>
              <a:defRPr/>
            </a:pPr>
            <a:r>
              <a:rPr kumimoji="0" lang="es" sz="800" b="1" i="0" u="none" strike="noStrike" kern="0" cap="none" spc="0" normalizeH="0" baseline="0" noProof="0" dirty="0">
                <a:ln>
                  <a:noFill/>
                </a:ln>
                <a:solidFill>
                  <a:schemeClr val="tx1">
                    <a:lumMod val="65000"/>
                    <a:lumOff val="35000"/>
                  </a:schemeClr>
                </a:solidFill>
                <a:effectLst/>
                <a:uLnTx/>
                <a:uFillTx/>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Total </a:t>
            </a:r>
            <a:r>
              <a:rPr kumimoji="0" lang="es" sz="800" b="1" i="0" u="none" strike="noStrike" kern="0" cap="none" spc="0" normalizeH="0" baseline="0" noProof="0" dirty="0">
                <a:ln>
                  <a:noFill/>
                </a:ln>
                <a:solidFill>
                  <a:schemeClr val="tx1">
                    <a:lumMod val="65000"/>
                    <a:lumOff val="35000"/>
                  </a:schemeClr>
                </a:solidFill>
                <a:effectLst/>
                <a:uLnTx/>
                <a:uFillTx/>
                <a:latin typeface="Lato"/>
                <a:ea typeface="Lato"/>
                <a:cs typeface="Lato"/>
                <a:sym typeface="Lato"/>
              </a:rPr>
              <a:t>(1410)</a:t>
            </a:r>
          </a:p>
        </p:txBody>
      </p:sp>
      <p:graphicFrame>
        <p:nvGraphicFramePr>
          <p:cNvPr id="73" name="Gráfico 72"/>
          <p:cNvGraphicFramePr/>
          <p:nvPr>
            <p:extLst>
              <p:ext uri="{D42A27DB-BD31-4B8C-83A1-F6EECF244321}">
                <p14:modId xmlns:p14="http://schemas.microsoft.com/office/powerpoint/2010/main" val="291668355"/>
              </p:ext>
            </p:extLst>
          </p:nvPr>
        </p:nvGraphicFramePr>
        <p:xfrm>
          <a:off x="7699956" y="3276138"/>
          <a:ext cx="3506306" cy="2421756"/>
        </p:xfrm>
        <a:graphic>
          <a:graphicData uri="http://schemas.openxmlformats.org/drawingml/2006/chart">
            <c:chart xmlns:c="http://schemas.openxmlformats.org/drawingml/2006/chart" xmlns:r="http://schemas.openxmlformats.org/officeDocument/2006/relationships" r:id="rId8"/>
          </a:graphicData>
        </a:graphic>
      </p:graphicFrame>
      <p:sp>
        <p:nvSpPr>
          <p:cNvPr id="74" name="141 CuadroTexto"/>
          <p:cNvSpPr txBox="1"/>
          <p:nvPr/>
        </p:nvSpPr>
        <p:spPr>
          <a:xfrm>
            <a:off x="8858001" y="3177362"/>
            <a:ext cx="1467688" cy="197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i="1" u="sng" dirty="0">
                <a:solidFill>
                  <a:srgbClr val="4E8F54"/>
                </a:solidFill>
                <a:latin typeface="Lato" pitchFamily="34" charset="0"/>
              </a:rPr>
              <a:t>Seleccionado en 1º lugar</a:t>
            </a:r>
          </a:p>
        </p:txBody>
      </p:sp>
      <p:sp>
        <p:nvSpPr>
          <p:cNvPr id="75" name="Flecha: hacia abajo 74"/>
          <p:cNvSpPr/>
          <p:nvPr/>
        </p:nvSpPr>
        <p:spPr>
          <a:xfrm>
            <a:off x="2618519" y="3699729"/>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Shape 2191"/>
          <p:cNvSpPr txBox="1"/>
          <p:nvPr/>
        </p:nvSpPr>
        <p:spPr>
          <a:xfrm>
            <a:off x="2777615" y="3526055"/>
            <a:ext cx="956520" cy="2966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382C2B"/>
              </a:buClr>
              <a:buSzPct val="25000"/>
              <a:buFont typeface="Lato"/>
              <a:buNone/>
              <a:tabLst/>
              <a:defRPr/>
            </a:pPr>
            <a:r>
              <a:rPr lang="es-ES" sz="700" b="1" dirty="0">
                <a:solidFill>
                  <a:schemeClr val="accent6">
                    <a:lumMod val="60000"/>
                    <a:lumOff val="40000"/>
                  </a:schemeClr>
                </a:solidFill>
                <a:latin typeface="Lato"/>
                <a:ea typeface="Lato"/>
                <a:cs typeface="Lato"/>
                <a:sym typeface="Lato"/>
              </a:rPr>
              <a:t>- 4 pts. Vs 2015</a:t>
            </a:r>
            <a:endParaRPr kumimoji="0" lang="es" sz="700" b="1" i="0" u="none" strike="noStrike" kern="0" cap="none" spc="0" normalizeH="0" baseline="0" noProof="0" dirty="0">
              <a:ln>
                <a:noFill/>
              </a:ln>
              <a:solidFill>
                <a:schemeClr val="accent6">
                  <a:lumMod val="60000"/>
                  <a:lumOff val="40000"/>
                </a:schemeClr>
              </a:solidFill>
              <a:effectLst/>
              <a:uLnTx/>
              <a:uFillTx/>
              <a:latin typeface="Lato"/>
              <a:ea typeface="Lato"/>
              <a:cs typeface="Lato"/>
              <a:sym typeface="Lato"/>
            </a:endParaRPr>
          </a:p>
        </p:txBody>
      </p:sp>
      <p:sp>
        <p:nvSpPr>
          <p:cNvPr id="77" name="Flecha: hacia abajo 76"/>
          <p:cNvSpPr/>
          <p:nvPr/>
        </p:nvSpPr>
        <p:spPr>
          <a:xfrm>
            <a:off x="8019847" y="3491948"/>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Shape 2191"/>
          <p:cNvSpPr txBox="1"/>
          <p:nvPr/>
        </p:nvSpPr>
        <p:spPr>
          <a:xfrm>
            <a:off x="8115899" y="3444618"/>
            <a:ext cx="956520" cy="2966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382C2B"/>
              </a:buClr>
              <a:buSzPct val="25000"/>
              <a:buFont typeface="Lato"/>
              <a:buNone/>
              <a:tabLst/>
              <a:defRPr/>
            </a:pPr>
            <a:r>
              <a:rPr lang="es-ES" sz="700" b="1" dirty="0">
                <a:solidFill>
                  <a:schemeClr val="accent6">
                    <a:lumMod val="60000"/>
                    <a:lumOff val="40000"/>
                  </a:schemeClr>
                </a:solidFill>
                <a:latin typeface="Lato"/>
                <a:ea typeface="Lato"/>
                <a:cs typeface="Lato"/>
                <a:sym typeface="Lato"/>
              </a:rPr>
              <a:t>- 6 pts. Vs 2015</a:t>
            </a:r>
            <a:endParaRPr kumimoji="0" lang="es" sz="700" b="1" i="0" u="none" strike="noStrike" kern="0" cap="none" spc="0" normalizeH="0" baseline="0" noProof="0" dirty="0">
              <a:ln>
                <a:noFill/>
              </a:ln>
              <a:solidFill>
                <a:schemeClr val="accent6">
                  <a:lumMod val="60000"/>
                  <a:lumOff val="40000"/>
                </a:schemeClr>
              </a:solidFill>
              <a:effectLst/>
              <a:uLnTx/>
              <a:uFillTx/>
              <a:latin typeface="Lato"/>
              <a:ea typeface="Lato"/>
              <a:cs typeface="Lato"/>
              <a:sym typeface="Lato"/>
            </a:endParaRPr>
          </a:p>
        </p:txBody>
      </p:sp>
      <p:sp>
        <p:nvSpPr>
          <p:cNvPr id="79" name="Flecha: hacia abajo 78"/>
          <p:cNvSpPr/>
          <p:nvPr/>
        </p:nvSpPr>
        <p:spPr>
          <a:xfrm>
            <a:off x="7859413" y="4550637"/>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Shape 2191"/>
          <p:cNvSpPr txBox="1"/>
          <p:nvPr/>
        </p:nvSpPr>
        <p:spPr>
          <a:xfrm>
            <a:off x="7955465" y="4503307"/>
            <a:ext cx="956520" cy="2966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382C2B"/>
              </a:buClr>
              <a:buSzPct val="25000"/>
              <a:buFont typeface="Lato"/>
              <a:buNone/>
              <a:tabLst/>
              <a:defRPr/>
            </a:pPr>
            <a:r>
              <a:rPr lang="es-ES" sz="700" b="1" dirty="0">
                <a:solidFill>
                  <a:schemeClr val="accent6">
                    <a:lumMod val="60000"/>
                    <a:lumOff val="40000"/>
                  </a:schemeClr>
                </a:solidFill>
                <a:latin typeface="Lato"/>
                <a:ea typeface="Lato"/>
                <a:cs typeface="Lato"/>
                <a:sym typeface="Lato"/>
              </a:rPr>
              <a:t>- 6 pts. Vs 2015</a:t>
            </a:r>
            <a:endParaRPr kumimoji="0" lang="es" sz="700" b="1" i="0" u="none" strike="noStrike" kern="0" cap="none" spc="0" normalizeH="0" baseline="0" noProof="0" dirty="0">
              <a:ln>
                <a:noFill/>
              </a:ln>
              <a:solidFill>
                <a:schemeClr val="accent6">
                  <a:lumMod val="60000"/>
                  <a:lumOff val="40000"/>
                </a:schemeClr>
              </a:solidFill>
              <a:effectLst/>
              <a:uLnTx/>
              <a:uFillTx/>
              <a:latin typeface="Lato"/>
              <a:ea typeface="Lato"/>
              <a:cs typeface="Lato"/>
              <a:sym typeface="Lato"/>
            </a:endParaRPr>
          </a:p>
        </p:txBody>
      </p:sp>
      <p:sp>
        <p:nvSpPr>
          <p:cNvPr id="81" name="141 CuadroTexto"/>
          <p:cNvSpPr txBox="1"/>
          <p:nvPr/>
        </p:nvSpPr>
        <p:spPr>
          <a:xfrm>
            <a:off x="1797545" y="2649340"/>
            <a:ext cx="1812613" cy="197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accent2">
                    <a:lumMod val="75000"/>
                  </a:schemeClr>
                </a:solidFill>
                <a:latin typeface="Lato" pitchFamily="34" charset="0"/>
              </a:rPr>
              <a:t>Acceden a YouTube en el último mes</a:t>
            </a:r>
          </a:p>
        </p:txBody>
      </p:sp>
      <p:sp>
        <p:nvSpPr>
          <p:cNvPr id="82" name="Rectángulo 35"/>
          <p:cNvSpPr/>
          <p:nvPr/>
        </p:nvSpPr>
        <p:spPr>
          <a:xfrm>
            <a:off x="6524664" y="3422244"/>
            <a:ext cx="2387321" cy="276118"/>
          </a:xfrm>
          <a:prstGeom prst="rect">
            <a:avLst/>
          </a:prstGeom>
          <a:noFill/>
          <a:ln w="127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1000" b="0" i="0" u="none" strike="noStrike" kern="0" cap="none" spc="0" normalizeH="0" baseline="0" noProof="0" dirty="0">
              <a:ln>
                <a:noFill/>
              </a:ln>
              <a:solidFill>
                <a:schemeClr val="tx1">
                  <a:lumMod val="65000"/>
                  <a:lumOff val="35000"/>
                </a:schemeClr>
              </a:solidFill>
              <a:effectLst/>
              <a:uLnTx/>
              <a:uFillTx/>
              <a:latin typeface="Lato" panose="020B0604020202020204" charset="0"/>
            </a:endParaRPr>
          </a:p>
        </p:txBody>
      </p:sp>
      <p:sp>
        <p:nvSpPr>
          <p:cNvPr id="83" name="Rectángulo 35"/>
          <p:cNvSpPr/>
          <p:nvPr/>
        </p:nvSpPr>
        <p:spPr>
          <a:xfrm>
            <a:off x="6795374" y="4495846"/>
            <a:ext cx="1997243" cy="276118"/>
          </a:xfrm>
          <a:prstGeom prst="rect">
            <a:avLst/>
          </a:prstGeom>
          <a:noFill/>
          <a:ln w="127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1000" b="0" i="0" u="none" strike="noStrike" kern="0" cap="none" spc="0" normalizeH="0" baseline="0" noProof="0" dirty="0">
              <a:ln>
                <a:noFill/>
              </a:ln>
              <a:solidFill>
                <a:schemeClr val="tx1">
                  <a:lumMod val="65000"/>
                  <a:lumOff val="35000"/>
                </a:schemeClr>
              </a:solidFill>
              <a:effectLst/>
              <a:uLnTx/>
              <a:uFillTx/>
              <a:latin typeface="Lato" panose="020B0604020202020204" charset="0"/>
            </a:endParaRPr>
          </a:p>
        </p:txBody>
      </p:sp>
      <p:sp>
        <p:nvSpPr>
          <p:cNvPr id="84" name="Rectángulo 35"/>
          <p:cNvSpPr/>
          <p:nvPr/>
        </p:nvSpPr>
        <p:spPr>
          <a:xfrm>
            <a:off x="2812720" y="3566832"/>
            <a:ext cx="702098" cy="192342"/>
          </a:xfrm>
          <a:prstGeom prst="rect">
            <a:avLst/>
          </a:prstGeom>
          <a:noFill/>
          <a:ln w="127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1000" b="0" i="0" u="none" strike="noStrike" kern="0" cap="none" spc="0" normalizeH="0" baseline="0" noProof="0" dirty="0">
              <a:ln>
                <a:noFill/>
              </a:ln>
              <a:solidFill>
                <a:schemeClr val="tx1">
                  <a:lumMod val="65000"/>
                  <a:lumOff val="35000"/>
                </a:schemeClr>
              </a:solidFill>
              <a:effectLst/>
              <a:uLnTx/>
              <a:uFillTx/>
              <a:latin typeface="Lato" panose="020B0604020202020204" charset="0"/>
            </a:endParaRPr>
          </a:p>
        </p:txBody>
      </p:sp>
    </p:spTree>
    <p:extLst>
      <p:ext uri="{BB962C8B-B14F-4D97-AF65-F5344CB8AC3E}">
        <p14:creationId xmlns:p14="http://schemas.microsoft.com/office/powerpoint/2010/main" val="2642931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6" name="Shape 1576"/>
          <p:cNvSpPr txBox="1"/>
          <p:nvPr/>
        </p:nvSpPr>
        <p:spPr>
          <a:xfrm>
            <a:off x="671036" y="465288"/>
            <a:ext cx="10391705" cy="1194045"/>
          </a:xfrm>
          <a:prstGeom prst="rect">
            <a:avLst/>
          </a:prstGeom>
          <a:noFill/>
          <a:ln>
            <a:noFill/>
          </a:ln>
        </p:spPr>
        <p:txBody>
          <a:bodyPr lIns="91425" tIns="91425" rIns="91425" bIns="91425" anchor="ctr" anchorCtr="0">
            <a:noAutofit/>
          </a:bodyPr>
          <a:lstStyle/>
          <a:p>
            <a:pPr>
              <a:buClr>
                <a:srgbClr val="90AC2B"/>
              </a:buClr>
              <a:buSzPct val="25000"/>
            </a:pPr>
            <a:r>
              <a:rPr lang="es-ES" sz="2400" b="1" dirty="0">
                <a:solidFill>
                  <a:schemeClr val="tx2">
                    <a:lumMod val="25000"/>
                  </a:schemeClr>
                </a:solidFill>
                <a:latin typeface="Merriweather"/>
                <a:ea typeface="Merriweather"/>
                <a:cs typeface="Merriweather"/>
                <a:sym typeface="Merriweather"/>
              </a:rPr>
              <a:t>El momento de las descargas y el </a:t>
            </a:r>
            <a:r>
              <a:rPr lang="es-ES" sz="2400" b="1" dirty="0" err="1">
                <a:solidFill>
                  <a:schemeClr val="tx2">
                    <a:lumMod val="25000"/>
                  </a:schemeClr>
                </a:solidFill>
                <a:latin typeface="Merriweather"/>
                <a:ea typeface="Merriweather"/>
                <a:cs typeface="Merriweather"/>
                <a:sym typeface="Merriweather"/>
              </a:rPr>
              <a:t>streaming</a:t>
            </a:r>
            <a:r>
              <a:rPr lang="es-ES" sz="2400" b="1" dirty="0">
                <a:solidFill>
                  <a:schemeClr val="tx2">
                    <a:lumMod val="25000"/>
                  </a:schemeClr>
                </a:solidFill>
                <a:latin typeface="Merriweather"/>
                <a:ea typeface="Merriweather"/>
                <a:cs typeface="Merriweather"/>
                <a:sym typeface="Merriweather"/>
              </a:rPr>
              <a:t> “pirata” </a:t>
            </a:r>
          </a:p>
          <a:p>
            <a:pPr>
              <a:buClr>
                <a:srgbClr val="90AC2B"/>
              </a:buClr>
              <a:buSzPct val="25000"/>
            </a:pPr>
            <a:endParaRPr lang="es-ES" sz="1600" b="1" dirty="0">
              <a:solidFill>
                <a:schemeClr val="tx2">
                  <a:lumMod val="25000"/>
                </a:schemeClr>
              </a:solidFill>
              <a:latin typeface="Merriweather"/>
              <a:ea typeface="Merriweather"/>
              <a:cs typeface="Merriweather"/>
              <a:sym typeface="Merriweather"/>
            </a:endParaRPr>
          </a:p>
          <a:p>
            <a:pPr>
              <a:buClr>
                <a:srgbClr val="90AC2B"/>
              </a:buClr>
              <a:buSzPct val="25000"/>
            </a:pPr>
            <a:r>
              <a:rPr lang="es-ES" sz="1600" dirty="0">
                <a:solidFill>
                  <a:schemeClr val="tx2">
                    <a:lumMod val="25000"/>
                  </a:schemeClr>
                </a:solidFill>
                <a:latin typeface="Merriweather"/>
                <a:ea typeface="Merriweather"/>
                <a:cs typeface="Merriweather"/>
                <a:sym typeface="Merriweather"/>
              </a:rPr>
              <a:t>Aunque todavía es un fenómeno masivo, continua la caída de las descargas/</a:t>
            </a:r>
            <a:r>
              <a:rPr lang="es-ES" sz="1600" dirty="0" err="1">
                <a:solidFill>
                  <a:schemeClr val="tx2">
                    <a:lumMod val="25000"/>
                  </a:schemeClr>
                </a:solidFill>
                <a:latin typeface="Merriweather"/>
                <a:ea typeface="Merriweather"/>
                <a:cs typeface="Merriweather"/>
                <a:sym typeface="Merriweather"/>
              </a:rPr>
              <a:t>streaming</a:t>
            </a:r>
            <a:r>
              <a:rPr lang="es-ES" sz="1600" dirty="0">
                <a:solidFill>
                  <a:schemeClr val="tx2">
                    <a:lumMod val="25000"/>
                  </a:schemeClr>
                </a:solidFill>
                <a:latin typeface="Merriweather"/>
                <a:ea typeface="Merriweather"/>
                <a:cs typeface="Merriweather"/>
                <a:sym typeface="Merriweather"/>
              </a:rPr>
              <a:t> iniciada el año pasado gracias a las suscripciones a IPTV. Sin embargo, esta caída no sucede entre aquellos que tienen solo abono a OTT. </a:t>
            </a:r>
          </a:p>
        </p:txBody>
      </p:sp>
      <p:sp>
        <p:nvSpPr>
          <p:cNvPr id="1577" name="Shape 1577"/>
          <p:cNvSpPr txBox="1"/>
          <p:nvPr/>
        </p:nvSpPr>
        <p:spPr>
          <a:xfrm>
            <a:off x="6890327" y="2362062"/>
            <a:ext cx="3992516" cy="197953"/>
          </a:xfrm>
          <a:prstGeom prst="rect">
            <a:avLst/>
          </a:prstGeom>
          <a:noFill/>
          <a:ln>
            <a:noFill/>
          </a:ln>
        </p:spPr>
        <p:txBody>
          <a:bodyPr lIns="91425" tIns="91425" rIns="91425" bIns="91425" anchor="t" anchorCtr="0">
            <a:noAutofit/>
          </a:bodyPr>
          <a:lstStyle/>
          <a:p>
            <a:pPr>
              <a:buClr>
                <a:srgbClr val="382A2A"/>
              </a:buClr>
              <a:buSzPct val="25000"/>
            </a:pPr>
            <a:r>
              <a:rPr lang="es-ES" sz="1200" b="1" dirty="0">
                <a:solidFill>
                  <a:schemeClr val="tx2">
                    <a:lumMod val="25000"/>
                  </a:schemeClr>
                </a:solidFill>
                <a:latin typeface="Merriweather"/>
                <a:ea typeface="Merriweather"/>
                <a:cs typeface="Merriweather"/>
                <a:sym typeface="Merriweather"/>
              </a:rPr>
              <a:t>Horas semanales invertidas en el consumo de contenidos por cada una de las plataformas</a:t>
            </a:r>
          </a:p>
          <a:p>
            <a:pPr>
              <a:buClr>
                <a:srgbClr val="382A2A"/>
              </a:buClr>
            </a:pPr>
            <a:endParaRPr sz="1200" b="1" dirty="0">
              <a:solidFill>
                <a:schemeClr val="tx2">
                  <a:lumMod val="25000"/>
                </a:schemeClr>
              </a:solidFill>
              <a:latin typeface="Merriweather"/>
              <a:ea typeface="Merriweather"/>
              <a:cs typeface="Merriweather"/>
              <a:sym typeface="Merriweather"/>
            </a:endParaRPr>
          </a:p>
        </p:txBody>
      </p:sp>
      <p:cxnSp>
        <p:nvCxnSpPr>
          <p:cNvPr id="1578" name="Shape 1578"/>
          <p:cNvCxnSpPr/>
          <p:nvPr/>
        </p:nvCxnSpPr>
        <p:spPr>
          <a:xfrm>
            <a:off x="6138004" y="2216526"/>
            <a:ext cx="0" cy="3113649"/>
          </a:xfrm>
          <a:prstGeom prst="straightConnector1">
            <a:avLst/>
          </a:prstGeom>
          <a:noFill/>
          <a:ln w="9525" cap="flat" cmpd="sng">
            <a:solidFill>
              <a:schemeClr val="tx2">
                <a:lumMod val="25000"/>
              </a:schemeClr>
            </a:solidFill>
            <a:prstDash val="solid"/>
            <a:round/>
            <a:headEnd type="none" w="med" len="med"/>
            <a:tailEnd type="none" w="med" len="med"/>
          </a:ln>
        </p:spPr>
      </p:cxnSp>
      <p:cxnSp>
        <p:nvCxnSpPr>
          <p:cNvPr id="1580" name="Shape 1580"/>
          <p:cNvCxnSpPr>
            <a:cxnSpLocks/>
          </p:cNvCxnSpPr>
          <p:nvPr/>
        </p:nvCxnSpPr>
        <p:spPr>
          <a:xfrm>
            <a:off x="5187502" y="3461269"/>
            <a:ext cx="950502" cy="0"/>
          </a:xfrm>
          <a:prstGeom prst="straightConnector1">
            <a:avLst/>
          </a:prstGeom>
          <a:noFill/>
          <a:ln w="9525" cap="flat" cmpd="sng">
            <a:solidFill>
              <a:schemeClr val="tx2">
                <a:lumMod val="25000"/>
              </a:schemeClr>
            </a:solidFill>
            <a:prstDash val="solid"/>
            <a:round/>
            <a:headEnd type="none" w="med" len="med"/>
            <a:tailEnd type="none" w="med" len="med"/>
          </a:ln>
        </p:spPr>
      </p:cxnSp>
      <p:sp>
        <p:nvSpPr>
          <p:cNvPr id="1581" name="Shape 1581"/>
          <p:cNvSpPr txBox="1"/>
          <p:nvPr/>
        </p:nvSpPr>
        <p:spPr>
          <a:xfrm>
            <a:off x="1169233" y="1899753"/>
            <a:ext cx="4475884" cy="483337"/>
          </a:xfrm>
          <a:prstGeom prst="rect">
            <a:avLst/>
          </a:prstGeom>
          <a:noFill/>
          <a:ln>
            <a:noFill/>
          </a:ln>
        </p:spPr>
        <p:txBody>
          <a:bodyPr lIns="91425" tIns="91425" rIns="91425" bIns="91425" anchor="t" anchorCtr="0">
            <a:noAutofit/>
          </a:bodyPr>
          <a:lstStyle/>
          <a:p>
            <a:pPr algn="ctr">
              <a:buClr>
                <a:srgbClr val="382A2A"/>
              </a:buClr>
              <a:buSzPct val="25000"/>
            </a:pPr>
            <a:r>
              <a:rPr lang="es-ES" sz="1200" b="1" dirty="0">
                <a:solidFill>
                  <a:schemeClr val="tx2">
                    <a:lumMod val="25000"/>
                  </a:schemeClr>
                </a:solidFill>
                <a:latin typeface="Merriweather"/>
                <a:ea typeface="Merriweather"/>
                <a:cs typeface="Merriweather"/>
                <a:sym typeface="Merriweather"/>
              </a:rPr>
              <a:t>Consumidores de contenido en descarga o </a:t>
            </a:r>
            <a:r>
              <a:rPr lang="es-ES" sz="1200" b="1" dirty="0" err="1">
                <a:solidFill>
                  <a:schemeClr val="tx2">
                    <a:lumMod val="25000"/>
                  </a:schemeClr>
                </a:solidFill>
                <a:latin typeface="Merriweather"/>
                <a:ea typeface="Merriweather"/>
                <a:cs typeface="Merriweather"/>
                <a:sym typeface="Merriweather"/>
              </a:rPr>
              <a:t>streaming</a:t>
            </a:r>
            <a:r>
              <a:rPr lang="es-ES" sz="1200" b="1" dirty="0">
                <a:solidFill>
                  <a:schemeClr val="tx2">
                    <a:lumMod val="25000"/>
                  </a:schemeClr>
                </a:solidFill>
                <a:latin typeface="Merriweather"/>
                <a:ea typeface="Merriweather"/>
                <a:cs typeface="Merriweather"/>
                <a:sym typeface="Merriweather"/>
              </a:rPr>
              <a:t> “pirata”</a:t>
            </a:r>
          </a:p>
        </p:txBody>
      </p:sp>
      <p:sp>
        <p:nvSpPr>
          <p:cNvPr id="1582" name="Shape 1582"/>
          <p:cNvSpPr/>
          <p:nvPr/>
        </p:nvSpPr>
        <p:spPr>
          <a:xfrm>
            <a:off x="4769224" y="3364696"/>
            <a:ext cx="418276" cy="198549"/>
          </a:xfrm>
          <a:prstGeom prst="rect">
            <a:avLst/>
          </a:prstGeom>
          <a:noFill/>
          <a:ln w="9525" cap="flat" cmpd="sng">
            <a:solidFill>
              <a:schemeClr val="accent2"/>
            </a:solidFill>
            <a:prstDash val="solid"/>
            <a:round/>
            <a:headEnd type="none" w="med" len="med"/>
            <a:tailEnd type="none" w="med" len="med"/>
          </a:ln>
        </p:spPr>
        <p:txBody>
          <a:bodyPr lIns="91425" tIns="45700" rIns="91425" bIns="45700" anchor="ctr" anchorCtr="0">
            <a:noAutofit/>
          </a:bodyPr>
          <a:lstStyle/>
          <a:p>
            <a:pPr algn="ctr">
              <a:buClr>
                <a:srgbClr val="000000"/>
              </a:buClr>
            </a:pPr>
            <a:endParaRPr>
              <a:solidFill>
                <a:schemeClr val="dk1"/>
              </a:solidFill>
            </a:endParaRPr>
          </a:p>
        </p:txBody>
      </p:sp>
      <p:grpSp>
        <p:nvGrpSpPr>
          <p:cNvPr id="1583" name="Shape 1583"/>
          <p:cNvGrpSpPr/>
          <p:nvPr/>
        </p:nvGrpSpPr>
        <p:grpSpPr>
          <a:xfrm>
            <a:off x="7476997" y="3000414"/>
            <a:ext cx="2468428" cy="1392204"/>
            <a:chOff x="3687926" y="4355039"/>
            <a:chExt cx="1741885" cy="1409041"/>
          </a:xfrm>
        </p:grpSpPr>
        <p:sp>
          <p:nvSpPr>
            <p:cNvPr id="1584" name="Shape 1584"/>
            <p:cNvSpPr/>
            <p:nvPr/>
          </p:nvSpPr>
          <p:spPr>
            <a:xfrm>
              <a:off x="3828871" y="5311919"/>
              <a:ext cx="1494495" cy="452162"/>
            </a:xfrm>
            <a:prstGeom prst="rect">
              <a:avLst/>
            </a:prstGeom>
            <a:noFill/>
            <a:ln>
              <a:noFill/>
            </a:ln>
          </p:spPr>
          <p:txBody>
            <a:bodyPr lIns="91425" tIns="45700" rIns="91425" bIns="45700" anchor="ctr" anchorCtr="0">
              <a:noAutofit/>
            </a:bodyPr>
            <a:lstStyle/>
            <a:p>
              <a:pPr algn="ctr">
                <a:buClr>
                  <a:schemeClr val="dk1"/>
                </a:buClr>
              </a:pPr>
              <a:endParaRPr>
                <a:solidFill>
                  <a:srgbClr val="595959"/>
                </a:solidFill>
                <a:latin typeface="Lato"/>
                <a:ea typeface="Lato"/>
                <a:cs typeface="Lato"/>
                <a:sym typeface="Lato"/>
              </a:endParaRPr>
            </a:p>
          </p:txBody>
        </p:sp>
        <p:sp>
          <p:nvSpPr>
            <p:cNvPr id="1585" name="Shape 1585"/>
            <p:cNvSpPr txBox="1"/>
            <p:nvPr/>
          </p:nvSpPr>
          <p:spPr>
            <a:xfrm>
              <a:off x="3687926" y="4803146"/>
              <a:ext cx="1741885" cy="197552"/>
            </a:xfrm>
            <a:prstGeom prst="rect">
              <a:avLst/>
            </a:prstGeom>
            <a:noFill/>
            <a:ln>
              <a:noFill/>
            </a:ln>
          </p:spPr>
          <p:txBody>
            <a:bodyPr lIns="91425" tIns="45700" rIns="91425" bIns="45700" anchor="ctr" anchorCtr="0">
              <a:noAutofit/>
            </a:bodyPr>
            <a:lstStyle/>
            <a:p>
              <a:pPr algn="ctr">
                <a:buClr>
                  <a:srgbClr val="4E8F54"/>
                </a:buClr>
                <a:buSzPct val="25000"/>
              </a:pPr>
              <a:r>
                <a:rPr lang="es-ES" sz="1200" b="1" dirty="0">
                  <a:solidFill>
                    <a:schemeClr val="accent3"/>
                  </a:solidFill>
                  <a:latin typeface="Lato"/>
                  <a:ea typeface="Lato"/>
                  <a:cs typeface="Lato"/>
                  <a:sym typeface="Lato"/>
                </a:rPr>
                <a:t>Total Horas semanales consumidas</a:t>
              </a:r>
            </a:p>
          </p:txBody>
        </p:sp>
        <p:pic>
          <p:nvPicPr>
            <p:cNvPr id="1586" name="Shape 1586"/>
            <p:cNvPicPr preferRelativeResize="0"/>
            <p:nvPr/>
          </p:nvPicPr>
          <p:blipFill rotWithShape="1">
            <a:blip r:embed="rId3">
              <a:alphaModFix/>
            </a:blip>
            <a:srcRect/>
            <a:stretch/>
          </p:blipFill>
          <p:spPr>
            <a:xfrm>
              <a:off x="4460075" y="4355039"/>
              <a:ext cx="161532" cy="322347"/>
            </a:xfrm>
            <a:prstGeom prst="rect">
              <a:avLst/>
            </a:prstGeom>
            <a:noFill/>
            <a:ln>
              <a:noFill/>
            </a:ln>
          </p:spPr>
        </p:pic>
      </p:grpSp>
      <p:sp>
        <p:nvSpPr>
          <p:cNvPr id="1587" name="Shape 1587"/>
          <p:cNvSpPr txBox="1"/>
          <p:nvPr/>
        </p:nvSpPr>
        <p:spPr>
          <a:xfrm>
            <a:off x="6488054" y="6115879"/>
            <a:ext cx="2084393" cy="296699"/>
          </a:xfrm>
          <a:prstGeom prst="rect">
            <a:avLst/>
          </a:prstGeom>
          <a:noFill/>
          <a:ln>
            <a:noFill/>
          </a:ln>
        </p:spPr>
        <p:txBody>
          <a:bodyPr lIns="91425" tIns="91425" rIns="91425" bIns="91425" anchor="t" anchorCtr="0">
            <a:noAutofit/>
          </a:bodyPr>
          <a:lstStyle/>
          <a:p>
            <a:pPr>
              <a:buClr>
                <a:srgbClr val="382C2B"/>
              </a:buClr>
              <a:buSzPct val="25000"/>
            </a:pPr>
            <a:r>
              <a:rPr lang="es-ES" sz="800" b="1">
                <a:solidFill>
                  <a:srgbClr val="595959"/>
                </a:solidFill>
                <a:latin typeface="Lato"/>
                <a:ea typeface="Lato"/>
                <a:cs typeface="Lato"/>
                <a:sym typeface="Lato"/>
              </a:rPr>
              <a:t>Base: Ven contenidos gratuitos (938)</a:t>
            </a:r>
          </a:p>
        </p:txBody>
      </p:sp>
      <p:sp>
        <p:nvSpPr>
          <p:cNvPr id="1588" name="Shape 1588"/>
          <p:cNvSpPr txBox="1"/>
          <p:nvPr/>
        </p:nvSpPr>
        <p:spPr>
          <a:xfrm>
            <a:off x="4069252" y="4235816"/>
            <a:ext cx="1055496" cy="296699"/>
          </a:xfrm>
          <a:prstGeom prst="rect">
            <a:avLst/>
          </a:prstGeom>
          <a:noFill/>
          <a:ln>
            <a:noFill/>
          </a:ln>
        </p:spPr>
        <p:txBody>
          <a:bodyPr lIns="91425" tIns="91425" rIns="91425" bIns="91425" anchor="t" anchorCtr="0">
            <a:noAutofit/>
          </a:bodyPr>
          <a:lstStyle/>
          <a:p>
            <a:pPr>
              <a:buClr>
                <a:srgbClr val="382C2B"/>
              </a:buClr>
              <a:buSzPct val="25000"/>
            </a:pPr>
            <a:r>
              <a:rPr lang="es-ES" sz="800" b="1">
                <a:solidFill>
                  <a:srgbClr val="595959"/>
                </a:solidFill>
                <a:latin typeface="Lato"/>
                <a:ea typeface="Lato"/>
                <a:cs typeface="Lato"/>
                <a:sym typeface="Lato"/>
              </a:rPr>
              <a:t>Base: Total (1410)</a:t>
            </a:r>
          </a:p>
        </p:txBody>
      </p:sp>
      <p:sp>
        <p:nvSpPr>
          <p:cNvPr id="1589" name="Shape 1589"/>
          <p:cNvSpPr/>
          <p:nvPr/>
        </p:nvSpPr>
        <p:spPr>
          <a:xfrm>
            <a:off x="3822311" y="2607343"/>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590" name="Shape 1590"/>
          <p:cNvSpPr txBox="1"/>
          <p:nvPr/>
        </p:nvSpPr>
        <p:spPr>
          <a:xfrm>
            <a:off x="3918365" y="2560015"/>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- 6 pts. Vs 2015</a:t>
            </a:r>
          </a:p>
        </p:txBody>
      </p:sp>
      <p:sp>
        <p:nvSpPr>
          <p:cNvPr id="1591" name="Shape 1591"/>
          <p:cNvSpPr txBox="1"/>
          <p:nvPr/>
        </p:nvSpPr>
        <p:spPr>
          <a:xfrm>
            <a:off x="1815153" y="5330175"/>
            <a:ext cx="2909246" cy="284921"/>
          </a:xfrm>
          <a:prstGeom prst="rect">
            <a:avLst/>
          </a:prstGeom>
          <a:noFill/>
          <a:ln>
            <a:noFill/>
          </a:ln>
        </p:spPr>
        <p:txBody>
          <a:bodyPr lIns="91425" tIns="45700" rIns="91425" bIns="45700" anchor="ctr" anchorCtr="0">
            <a:noAutofit/>
          </a:bodyPr>
          <a:lstStyle/>
          <a:p>
            <a:pPr algn="r">
              <a:buClr>
                <a:srgbClr val="4E8F54"/>
              </a:buClr>
              <a:buSzPct val="25000"/>
            </a:pPr>
            <a:r>
              <a:rPr lang="es-ES" sz="1000" b="1" dirty="0">
                <a:solidFill>
                  <a:schemeClr val="accent3"/>
                </a:solidFill>
                <a:latin typeface="Lato"/>
                <a:ea typeface="Lato"/>
                <a:cs typeface="Lato"/>
                <a:sym typeface="Lato"/>
              </a:rPr>
              <a:t>Disponen de IPTV y no OTT</a:t>
            </a:r>
          </a:p>
          <a:p>
            <a:pPr algn="r">
              <a:buClr>
                <a:srgbClr val="000000"/>
              </a:buClr>
            </a:pPr>
            <a:endParaRPr sz="1000" b="1" dirty="0">
              <a:solidFill>
                <a:schemeClr val="accent3"/>
              </a:solidFill>
              <a:latin typeface="Lato"/>
              <a:ea typeface="Lato"/>
              <a:cs typeface="Lato"/>
              <a:sym typeface="Lato"/>
            </a:endParaRPr>
          </a:p>
          <a:p>
            <a:pPr algn="r">
              <a:buClr>
                <a:srgbClr val="4E8F54"/>
              </a:buClr>
              <a:buSzPct val="25000"/>
            </a:pPr>
            <a:r>
              <a:rPr lang="es-ES" sz="1000" b="1" dirty="0">
                <a:solidFill>
                  <a:schemeClr val="accent3"/>
                </a:solidFill>
                <a:latin typeface="Lato"/>
                <a:ea typeface="Lato"/>
                <a:cs typeface="Lato"/>
                <a:sym typeface="Lato"/>
              </a:rPr>
              <a:t>Disponen de IPTV + OTT</a:t>
            </a:r>
          </a:p>
          <a:p>
            <a:pPr algn="r">
              <a:buClr>
                <a:srgbClr val="000000"/>
              </a:buClr>
            </a:pPr>
            <a:endParaRPr sz="1000" b="1" dirty="0">
              <a:solidFill>
                <a:schemeClr val="accent3"/>
              </a:solidFill>
              <a:latin typeface="Lato"/>
              <a:ea typeface="Lato"/>
              <a:cs typeface="Lato"/>
              <a:sym typeface="Lato"/>
            </a:endParaRPr>
          </a:p>
          <a:p>
            <a:pPr algn="r">
              <a:buClr>
                <a:srgbClr val="4E8F54"/>
              </a:buClr>
              <a:buSzPct val="25000"/>
            </a:pPr>
            <a:r>
              <a:rPr lang="es-ES" sz="1000" b="1" dirty="0">
                <a:solidFill>
                  <a:schemeClr val="accent3"/>
                </a:solidFill>
                <a:latin typeface="Lato"/>
                <a:ea typeface="Lato"/>
                <a:cs typeface="Lato"/>
                <a:sym typeface="Lato"/>
              </a:rPr>
              <a:t>Disponen de OTT y no IPTV</a:t>
            </a:r>
          </a:p>
          <a:p>
            <a:pPr algn="r">
              <a:buClr>
                <a:srgbClr val="000000"/>
              </a:buClr>
            </a:pPr>
            <a:endParaRPr sz="1000" b="1" dirty="0">
              <a:solidFill>
                <a:schemeClr val="accent3"/>
              </a:solidFill>
              <a:latin typeface="Lato"/>
              <a:ea typeface="Lato"/>
              <a:cs typeface="Lato"/>
              <a:sym typeface="Lato"/>
            </a:endParaRPr>
          </a:p>
          <a:p>
            <a:pPr algn="r">
              <a:buClr>
                <a:srgbClr val="4E8F54"/>
              </a:buClr>
              <a:buSzPct val="25000"/>
            </a:pPr>
            <a:r>
              <a:rPr lang="es-ES" sz="1000" b="1" dirty="0">
                <a:solidFill>
                  <a:schemeClr val="accent3"/>
                </a:solidFill>
                <a:latin typeface="Lato"/>
                <a:ea typeface="Lato"/>
                <a:cs typeface="Lato"/>
                <a:sym typeface="Lato"/>
              </a:rPr>
              <a:t>No disponen de ningún servicio de TV de pago </a:t>
            </a:r>
          </a:p>
        </p:txBody>
      </p:sp>
      <p:sp>
        <p:nvSpPr>
          <p:cNvPr id="1592" name="Shape 1592"/>
          <p:cNvSpPr txBox="1"/>
          <p:nvPr/>
        </p:nvSpPr>
        <p:spPr>
          <a:xfrm>
            <a:off x="4557775" y="4899869"/>
            <a:ext cx="707126" cy="261609"/>
          </a:xfrm>
          <a:prstGeom prst="rect">
            <a:avLst/>
          </a:prstGeom>
          <a:noFill/>
          <a:ln>
            <a:noFill/>
          </a:ln>
        </p:spPr>
        <p:txBody>
          <a:bodyPr lIns="91425" tIns="45700" rIns="91425" bIns="45700" anchor="t" anchorCtr="0">
            <a:noAutofit/>
          </a:bodyPr>
          <a:lstStyle/>
          <a:p>
            <a:pPr algn="ctr">
              <a:buClr>
                <a:schemeClr val="dk2"/>
              </a:buClr>
              <a:buSzPct val="25000"/>
            </a:pPr>
            <a:r>
              <a:rPr lang="es-ES" sz="1100" b="1">
                <a:solidFill>
                  <a:schemeClr val="dk2"/>
                </a:solidFill>
                <a:latin typeface="Lato"/>
                <a:ea typeface="Lato"/>
                <a:cs typeface="Lato"/>
                <a:sym typeface="Lato"/>
              </a:rPr>
              <a:t>63%</a:t>
            </a:r>
          </a:p>
        </p:txBody>
      </p:sp>
      <p:sp>
        <p:nvSpPr>
          <p:cNvPr id="1593" name="Shape 1593"/>
          <p:cNvSpPr txBox="1"/>
          <p:nvPr/>
        </p:nvSpPr>
        <p:spPr>
          <a:xfrm>
            <a:off x="4557775" y="5186743"/>
            <a:ext cx="707126" cy="261609"/>
          </a:xfrm>
          <a:prstGeom prst="rect">
            <a:avLst/>
          </a:prstGeom>
          <a:noFill/>
          <a:ln>
            <a:noFill/>
          </a:ln>
        </p:spPr>
        <p:txBody>
          <a:bodyPr lIns="91425" tIns="45700" rIns="91425" bIns="45700" anchor="t" anchorCtr="0">
            <a:noAutofit/>
          </a:bodyPr>
          <a:lstStyle/>
          <a:p>
            <a:pPr algn="ctr">
              <a:buClr>
                <a:schemeClr val="dk2"/>
              </a:buClr>
              <a:buSzPct val="25000"/>
            </a:pPr>
            <a:r>
              <a:rPr lang="es-ES" sz="1100" b="1">
                <a:solidFill>
                  <a:schemeClr val="dk2"/>
                </a:solidFill>
                <a:latin typeface="Lato"/>
                <a:ea typeface="Lato"/>
                <a:cs typeface="Lato"/>
                <a:sym typeface="Lato"/>
              </a:rPr>
              <a:t>68%</a:t>
            </a:r>
          </a:p>
        </p:txBody>
      </p:sp>
      <p:sp>
        <p:nvSpPr>
          <p:cNvPr id="1594" name="Shape 1594"/>
          <p:cNvSpPr txBox="1"/>
          <p:nvPr/>
        </p:nvSpPr>
        <p:spPr>
          <a:xfrm>
            <a:off x="4557775" y="5500509"/>
            <a:ext cx="707126" cy="261609"/>
          </a:xfrm>
          <a:prstGeom prst="rect">
            <a:avLst/>
          </a:prstGeom>
          <a:noFill/>
          <a:ln>
            <a:noFill/>
          </a:ln>
        </p:spPr>
        <p:txBody>
          <a:bodyPr lIns="91425" tIns="45700" rIns="91425" bIns="45700" anchor="t" anchorCtr="0">
            <a:noAutofit/>
          </a:bodyPr>
          <a:lstStyle/>
          <a:p>
            <a:pPr algn="ctr">
              <a:buClr>
                <a:schemeClr val="dk2"/>
              </a:buClr>
              <a:buSzPct val="25000"/>
            </a:pPr>
            <a:r>
              <a:rPr lang="es-ES" sz="1100" b="1">
                <a:solidFill>
                  <a:schemeClr val="dk2"/>
                </a:solidFill>
                <a:latin typeface="Lato"/>
                <a:ea typeface="Lato"/>
                <a:cs typeface="Lato"/>
                <a:sym typeface="Lato"/>
              </a:rPr>
              <a:t>71%</a:t>
            </a:r>
          </a:p>
        </p:txBody>
      </p:sp>
      <p:sp>
        <p:nvSpPr>
          <p:cNvPr id="1595" name="Shape 1595"/>
          <p:cNvSpPr txBox="1"/>
          <p:nvPr/>
        </p:nvSpPr>
        <p:spPr>
          <a:xfrm>
            <a:off x="4557775" y="5823239"/>
            <a:ext cx="707126" cy="261609"/>
          </a:xfrm>
          <a:prstGeom prst="rect">
            <a:avLst/>
          </a:prstGeom>
          <a:noFill/>
          <a:ln>
            <a:noFill/>
          </a:ln>
        </p:spPr>
        <p:txBody>
          <a:bodyPr lIns="91425" tIns="45700" rIns="91425" bIns="45700" anchor="t" anchorCtr="0">
            <a:noAutofit/>
          </a:bodyPr>
          <a:lstStyle/>
          <a:p>
            <a:pPr algn="ctr">
              <a:buClr>
                <a:schemeClr val="dk2"/>
              </a:buClr>
              <a:buSzPct val="25000"/>
            </a:pPr>
            <a:r>
              <a:rPr lang="es-ES" sz="1100" b="1">
                <a:solidFill>
                  <a:schemeClr val="dk2"/>
                </a:solidFill>
                <a:latin typeface="Lato"/>
                <a:ea typeface="Lato"/>
                <a:cs typeface="Lato"/>
                <a:sym typeface="Lato"/>
              </a:rPr>
              <a:t>67%</a:t>
            </a:r>
          </a:p>
        </p:txBody>
      </p:sp>
      <p:sp>
        <p:nvSpPr>
          <p:cNvPr id="1596" name="Shape 1596"/>
          <p:cNvSpPr/>
          <p:nvPr/>
        </p:nvSpPr>
        <p:spPr>
          <a:xfrm>
            <a:off x="1861888" y="4800377"/>
            <a:ext cx="3479370" cy="1478594"/>
          </a:xfrm>
          <a:prstGeom prst="rect">
            <a:avLst/>
          </a:prstGeom>
          <a:noFill/>
          <a:ln w="12700" cap="flat" cmpd="sng">
            <a:solidFill>
              <a:schemeClr val="tx2">
                <a:lumMod val="25000"/>
              </a:schemeClr>
            </a:solidFill>
            <a:prstDash val="solid"/>
            <a:round/>
            <a:headEnd type="none" w="med" len="med"/>
            <a:tailEnd type="none" w="med" len="med"/>
          </a:ln>
        </p:spPr>
        <p:txBody>
          <a:bodyPr lIns="91425" tIns="45700" rIns="91425" bIns="45700" anchor="ctr" anchorCtr="0">
            <a:noAutofit/>
          </a:bodyPr>
          <a:lstStyle/>
          <a:p>
            <a:pPr algn="ctr">
              <a:buClr>
                <a:schemeClr val="dk1"/>
              </a:buClr>
            </a:pPr>
            <a:endParaRPr sz="1000">
              <a:solidFill>
                <a:srgbClr val="595959"/>
              </a:solidFill>
              <a:latin typeface="Lato"/>
              <a:ea typeface="Lato"/>
              <a:cs typeface="Lato"/>
              <a:sym typeface="Lato"/>
            </a:endParaRPr>
          </a:p>
        </p:txBody>
      </p:sp>
      <p:cxnSp>
        <p:nvCxnSpPr>
          <p:cNvPr id="1597" name="Shape 1597"/>
          <p:cNvCxnSpPr/>
          <p:nvPr/>
        </p:nvCxnSpPr>
        <p:spPr>
          <a:xfrm rot="10800000" flipH="1">
            <a:off x="2868706" y="3769437"/>
            <a:ext cx="8965" cy="1030941"/>
          </a:xfrm>
          <a:prstGeom prst="straightConnector1">
            <a:avLst/>
          </a:prstGeom>
          <a:noFill/>
          <a:ln w="9525" cap="flat" cmpd="sng">
            <a:solidFill>
              <a:schemeClr val="accent2"/>
            </a:solidFill>
            <a:prstDash val="solid"/>
            <a:round/>
            <a:headEnd type="none" w="med" len="med"/>
            <a:tailEnd type="none" w="med" len="med"/>
          </a:ln>
        </p:spPr>
      </p:cxnSp>
      <p:graphicFrame>
        <p:nvGraphicFramePr>
          <p:cNvPr id="1598" name="Shape 1598"/>
          <p:cNvGraphicFramePr/>
          <p:nvPr>
            <p:extLst>
              <p:ext uri="{D42A27DB-BD31-4B8C-83A1-F6EECF244321}">
                <p14:modId xmlns:p14="http://schemas.microsoft.com/office/powerpoint/2010/main" val="2021968827"/>
              </p:ext>
            </p:extLst>
          </p:nvPr>
        </p:nvGraphicFramePr>
        <p:xfrm>
          <a:off x="7441728" y="4855031"/>
          <a:ext cx="3369400" cy="356350"/>
        </p:xfrm>
        <a:graphic>
          <a:graphicData uri="http://schemas.openxmlformats.org/drawingml/2006/table">
            <a:tbl>
              <a:tblPr>
                <a:noFill/>
                <a:tableStyleId>{36008A5A-9F3F-4B90-BCE3-0F9BBEB27879}</a:tableStyleId>
              </a:tblPr>
              <a:tblGrid>
                <a:gridCol w="842350">
                  <a:extLst>
                    <a:ext uri="{9D8B030D-6E8A-4147-A177-3AD203B41FA5}">
                      <a16:colId xmlns:a16="http://schemas.microsoft.com/office/drawing/2014/main" xmlns="" val="20000"/>
                    </a:ext>
                  </a:extLst>
                </a:gridCol>
                <a:gridCol w="842350">
                  <a:extLst>
                    <a:ext uri="{9D8B030D-6E8A-4147-A177-3AD203B41FA5}">
                      <a16:colId xmlns:a16="http://schemas.microsoft.com/office/drawing/2014/main" xmlns="" val="20001"/>
                    </a:ext>
                  </a:extLst>
                </a:gridCol>
                <a:gridCol w="842350">
                  <a:extLst>
                    <a:ext uri="{9D8B030D-6E8A-4147-A177-3AD203B41FA5}">
                      <a16:colId xmlns:a16="http://schemas.microsoft.com/office/drawing/2014/main" xmlns="" val="20002"/>
                    </a:ext>
                  </a:extLst>
                </a:gridCol>
                <a:gridCol w="842350">
                  <a:extLst>
                    <a:ext uri="{9D8B030D-6E8A-4147-A177-3AD203B41FA5}">
                      <a16:colId xmlns:a16="http://schemas.microsoft.com/office/drawing/2014/main" xmlns="" val="20003"/>
                    </a:ext>
                  </a:extLst>
                </a:gridCol>
              </a:tblGrid>
              <a:tr h="356350">
                <a:tc>
                  <a:txBody>
                    <a:bodyPr/>
                    <a:lstStyle/>
                    <a:p>
                      <a:pPr marL="0" marR="0" lvl="0" indent="0" algn="ctr" rtl="0">
                        <a:lnSpc>
                          <a:spcPct val="100000"/>
                        </a:lnSpc>
                        <a:spcBef>
                          <a:spcPts val="0"/>
                        </a:spcBef>
                        <a:spcAft>
                          <a:spcPts val="0"/>
                        </a:spcAft>
                        <a:buClr>
                          <a:srgbClr val="4E8F54"/>
                        </a:buClr>
                        <a:buSzPct val="25000"/>
                        <a:buFont typeface="Lato"/>
                        <a:buNone/>
                      </a:pPr>
                      <a:r>
                        <a:rPr lang="es-ES" sz="1000" b="1" i="0" u="none" strike="noStrike" cap="none" dirty="0">
                          <a:solidFill>
                            <a:schemeClr val="accent3"/>
                          </a:solidFill>
                          <a:latin typeface="Lato"/>
                          <a:ea typeface="Lato"/>
                          <a:cs typeface="Lato"/>
                          <a:sym typeface="Lato"/>
                        </a:rPr>
                        <a:t>5hs</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4E8F54"/>
                        </a:buClr>
                        <a:buSzPct val="25000"/>
                        <a:buFont typeface="Lato"/>
                        <a:buNone/>
                      </a:pPr>
                      <a:r>
                        <a:rPr lang="es-ES" sz="1000" b="1" i="0" u="none" strike="noStrike" cap="none">
                          <a:solidFill>
                            <a:schemeClr val="accent3"/>
                          </a:solidFill>
                          <a:latin typeface="Lato"/>
                          <a:ea typeface="Lato"/>
                          <a:cs typeface="Lato"/>
                          <a:sym typeface="Lato"/>
                        </a:rPr>
                        <a:t>5hs</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4E8F54"/>
                        </a:buClr>
                        <a:buSzPct val="25000"/>
                        <a:buFont typeface="Lato"/>
                        <a:buNone/>
                      </a:pPr>
                      <a:r>
                        <a:rPr lang="es-ES" sz="1000" b="1" i="0" u="none" strike="noStrike" cap="none">
                          <a:solidFill>
                            <a:schemeClr val="accent3"/>
                          </a:solidFill>
                          <a:latin typeface="Lato"/>
                          <a:ea typeface="Lato"/>
                          <a:cs typeface="Lato"/>
                          <a:sym typeface="Lato"/>
                        </a:rPr>
                        <a:t>6hs</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4E8F54"/>
                        </a:buClr>
                        <a:buSzPct val="25000"/>
                        <a:buFont typeface="Lato"/>
                        <a:buNone/>
                      </a:pPr>
                      <a:endParaRPr lang="es-ES" sz="1000" b="1" i="0" u="none" strike="noStrike" cap="none" dirty="0">
                        <a:solidFill>
                          <a:schemeClr val="accent3"/>
                        </a:solidFill>
                        <a:latin typeface="Lato"/>
                        <a:ea typeface="Lato"/>
                        <a:cs typeface="Lato"/>
                        <a:sym typeface="Lato"/>
                      </a:endParaRP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1600" name="Shape 1600"/>
          <p:cNvPicPr preferRelativeResize="0"/>
          <p:nvPr/>
        </p:nvPicPr>
        <p:blipFill rotWithShape="1">
          <a:blip r:embed="rId4">
            <a:alphaModFix/>
          </a:blip>
          <a:srcRect/>
          <a:stretch/>
        </p:blipFill>
        <p:spPr>
          <a:xfrm>
            <a:off x="7547000" y="3908220"/>
            <a:ext cx="607779" cy="467418"/>
          </a:xfrm>
          <a:prstGeom prst="rect">
            <a:avLst/>
          </a:prstGeom>
          <a:noFill/>
          <a:ln>
            <a:noFill/>
          </a:ln>
        </p:spPr>
      </p:pic>
      <p:pic>
        <p:nvPicPr>
          <p:cNvPr id="1601" name="Shape 1601"/>
          <p:cNvPicPr preferRelativeResize="0"/>
          <p:nvPr/>
        </p:nvPicPr>
        <p:blipFill rotWithShape="1">
          <a:blip r:embed="rId5">
            <a:alphaModFix/>
          </a:blip>
          <a:srcRect/>
          <a:stretch/>
        </p:blipFill>
        <p:spPr>
          <a:xfrm>
            <a:off x="8437603" y="3939121"/>
            <a:ext cx="513450" cy="432653"/>
          </a:xfrm>
          <a:prstGeom prst="rect">
            <a:avLst/>
          </a:prstGeom>
          <a:noFill/>
          <a:ln>
            <a:noFill/>
          </a:ln>
        </p:spPr>
      </p:pic>
      <p:pic>
        <p:nvPicPr>
          <p:cNvPr id="1602" name="Shape 160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307765" y="3959017"/>
            <a:ext cx="463171" cy="381435"/>
          </a:xfrm>
          <a:prstGeom prst="rect">
            <a:avLst/>
          </a:prstGeom>
          <a:noFill/>
          <a:ln>
            <a:noFill/>
          </a:ln>
        </p:spPr>
      </p:pic>
      <p:graphicFrame>
        <p:nvGraphicFramePr>
          <p:cNvPr id="30" name="Gráfico 29"/>
          <p:cNvGraphicFramePr/>
          <p:nvPr>
            <p:extLst>
              <p:ext uri="{D42A27DB-BD31-4B8C-83A1-F6EECF244321}">
                <p14:modId xmlns:p14="http://schemas.microsoft.com/office/powerpoint/2010/main" val="3803389953"/>
              </p:ext>
            </p:extLst>
          </p:nvPr>
        </p:nvGraphicFramePr>
        <p:xfrm>
          <a:off x="2140205" y="2278763"/>
          <a:ext cx="3070349" cy="2621106"/>
        </p:xfrm>
        <a:graphic>
          <a:graphicData uri="http://schemas.openxmlformats.org/drawingml/2006/chart">
            <c:chart xmlns:c="http://schemas.openxmlformats.org/drawingml/2006/chart" xmlns:r="http://schemas.openxmlformats.org/officeDocument/2006/relationships" r:id="rId7"/>
          </a:graphicData>
        </a:graphic>
      </p:graphicFrame>
      <p:cxnSp>
        <p:nvCxnSpPr>
          <p:cNvPr id="31" name="Conector recto 30"/>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32"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
        <p:nvSpPr>
          <p:cNvPr id="33" name="141 CuadroTexto"/>
          <p:cNvSpPr txBox="1"/>
          <p:nvPr/>
        </p:nvSpPr>
        <p:spPr>
          <a:xfrm>
            <a:off x="7436581" y="4498191"/>
            <a:ext cx="845810" cy="197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accent2">
                    <a:lumMod val="75000"/>
                  </a:schemeClr>
                </a:solidFill>
                <a:latin typeface="Lato" pitchFamily="34" charset="0"/>
              </a:rPr>
              <a:t>P2P </a:t>
            </a:r>
          </a:p>
        </p:txBody>
      </p:sp>
      <p:sp>
        <p:nvSpPr>
          <p:cNvPr id="34" name="141 CuadroTexto"/>
          <p:cNvSpPr txBox="1"/>
          <p:nvPr/>
        </p:nvSpPr>
        <p:spPr>
          <a:xfrm>
            <a:off x="8187023" y="4489565"/>
            <a:ext cx="1045792" cy="197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accent2">
                    <a:lumMod val="75000"/>
                  </a:schemeClr>
                </a:solidFill>
                <a:latin typeface="Lato" pitchFamily="34" charset="0"/>
              </a:rPr>
              <a:t>Descarga</a:t>
            </a:r>
          </a:p>
        </p:txBody>
      </p:sp>
      <p:sp>
        <p:nvSpPr>
          <p:cNvPr id="35" name="141 CuadroTexto"/>
          <p:cNvSpPr txBox="1"/>
          <p:nvPr/>
        </p:nvSpPr>
        <p:spPr>
          <a:xfrm>
            <a:off x="9054959" y="4489565"/>
            <a:ext cx="972237" cy="197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accent2">
                    <a:lumMod val="75000"/>
                  </a:schemeClr>
                </a:solidFill>
                <a:latin typeface="Lato" pitchFamily="34" charset="0"/>
              </a:rPr>
              <a:t>Streaming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13" name="Shape 364"/>
          <p:cNvSpPr txBox="1"/>
          <p:nvPr/>
        </p:nvSpPr>
        <p:spPr>
          <a:xfrm>
            <a:off x="5010912" y="2965914"/>
            <a:ext cx="4940577" cy="625499"/>
          </a:xfrm>
          <a:prstGeom prst="rect">
            <a:avLst/>
          </a:prstGeom>
          <a:noFill/>
          <a:ln>
            <a:noFill/>
          </a:ln>
        </p:spPr>
        <p:txBody>
          <a:bodyPr lIns="91425" tIns="91425" rIns="91425" bIns="91425" anchor="b" anchorCtr="0">
            <a:noAutofit/>
          </a:bodyPr>
          <a:lstStyle/>
          <a:p>
            <a:r>
              <a:rPr lang="es-ES_tradnl" sz="2400" b="1" dirty="0">
                <a:solidFill>
                  <a:schemeClr val="tx1">
                    <a:lumMod val="75000"/>
                    <a:lumOff val="25000"/>
                  </a:schemeClr>
                </a:solidFill>
                <a:latin typeface="Merriweather" panose="020B0604020202020204" charset="0"/>
                <a:ea typeface="Lato"/>
                <a:cs typeface="Lato"/>
                <a:sym typeface="Lato"/>
              </a:rPr>
              <a:t>Evolución del equipamiento</a:t>
            </a:r>
            <a:endParaRPr lang="es" sz="2400" b="1" dirty="0">
              <a:solidFill>
                <a:schemeClr val="tx1">
                  <a:lumMod val="75000"/>
                  <a:lumOff val="25000"/>
                </a:schemeClr>
              </a:solidFill>
              <a:latin typeface="Merriweather" panose="020B0604020202020204" charset="0"/>
              <a:ea typeface="Lato"/>
              <a:cs typeface="Lato"/>
              <a:sym typeface="Lato"/>
            </a:endParaRPr>
          </a:p>
        </p:txBody>
      </p:sp>
      <p:cxnSp>
        <p:nvCxnSpPr>
          <p:cNvPr id="14" name="Shape 365"/>
          <p:cNvCxnSpPr>
            <a:cxnSpLocks/>
          </p:cNvCxnSpPr>
          <p:nvPr/>
        </p:nvCxnSpPr>
        <p:spPr>
          <a:xfrm>
            <a:off x="4864608" y="3627989"/>
            <a:ext cx="5056401" cy="0"/>
          </a:xfrm>
          <a:prstGeom prst="straightConnector1">
            <a:avLst/>
          </a:prstGeom>
          <a:noFill/>
          <a:ln w="19050" cap="flat" cmpd="sng">
            <a:solidFill>
              <a:schemeClr val="tx2">
                <a:lumMod val="50000"/>
              </a:schemeClr>
            </a:solidFill>
            <a:prstDash val="solid"/>
            <a:round/>
            <a:headEnd type="none" w="lg" len="lg"/>
            <a:tailEnd type="none" w="lg" len="lg"/>
          </a:ln>
        </p:spPr>
      </p:cxnSp>
      <p:sp>
        <p:nvSpPr>
          <p:cNvPr id="15" name="Shape 366"/>
          <p:cNvSpPr txBox="1"/>
          <p:nvPr/>
        </p:nvSpPr>
        <p:spPr>
          <a:xfrm>
            <a:off x="6771434" y="1837746"/>
            <a:ext cx="1007062" cy="948300"/>
          </a:xfrm>
          <a:prstGeom prst="rect">
            <a:avLst/>
          </a:prstGeom>
          <a:noFill/>
          <a:ln>
            <a:noFill/>
          </a:ln>
        </p:spPr>
        <p:txBody>
          <a:bodyPr lIns="91425" tIns="91425" rIns="91425" bIns="91425" anchor="t" anchorCtr="0">
            <a:noAutofit/>
          </a:bodyPr>
          <a:lstStyle/>
          <a:p>
            <a:r>
              <a:rPr lang="es" sz="4000" b="1" dirty="0">
                <a:solidFill>
                  <a:schemeClr val="tx1">
                    <a:lumMod val="75000"/>
                    <a:lumOff val="25000"/>
                  </a:schemeClr>
                </a:solidFill>
                <a:latin typeface="Merriweather" panose="020B0604020202020204" charset="0"/>
                <a:ea typeface="Lato"/>
                <a:cs typeface="Lato"/>
                <a:sym typeface="Lato"/>
              </a:rPr>
              <a:t>2.4</a:t>
            </a:r>
          </a:p>
        </p:txBody>
      </p:sp>
      <p:cxnSp>
        <p:nvCxnSpPr>
          <p:cNvPr id="16" name="Shape 365"/>
          <p:cNvCxnSpPr>
            <a:cxnSpLocks/>
          </p:cNvCxnSpPr>
          <p:nvPr/>
        </p:nvCxnSpPr>
        <p:spPr>
          <a:xfrm>
            <a:off x="4876800" y="3695045"/>
            <a:ext cx="5062497" cy="0"/>
          </a:xfrm>
          <a:prstGeom prst="straightConnector1">
            <a:avLst/>
          </a:prstGeom>
          <a:noFill/>
          <a:ln w="3175" cap="flat" cmpd="sng">
            <a:solidFill>
              <a:schemeClr val="tx2">
                <a:lumMod val="50000"/>
              </a:schemeClr>
            </a:solidFill>
            <a:prstDash val="solid"/>
            <a:round/>
            <a:headEnd type="none" w="lg" len="lg"/>
            <a:tailEnd type="none" w="lg" len="lg"/>
          </a:ln>
        </p:spPr>
      </p:cxnSp>
      <p:cxnSp>
        <p:nvCxnSpPr>
          <p:cNvPr id="17" name="Shape 365"/>
          <p:cNvCxnSpPr>
            <a:cxnSpLocks/>
          </p:cNvCxnSpPr>
          <p:nvPr/>
        </p:nvCxnSpPr>
        <p:spPr>
          <a:xfrm>
            <a:off x="4779264" y="2606177"/>
            <a:ext cx="5141745" cy="0"/>
          </a:xfrm>
          <a:prstGeom prst="straightConnector1">
            <a:avLst/>
          </a:prstGeom>
          <a:noFill/>
          <a:ln w="3175" cap="flat" cmpd="sng">
            <a:solidFill>
              <a:schemeClr val="tx2">
                <a:lumMod val="50000"/>
              </a:schemeClr>
            </a:solidFill>
            <a:prstDash val="solid"/>
            <a:round/>
            <a:headEnd type="none" w="lg" len="lg"/>
            <a:tailEnd type="none" w="lg" len="lg"/>
          </a:ln>
        </p:spPr>
      </p:cxnSp>
      <p:pic>
        <p:nvPicPr>
          <p:cNvPr id="9"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66"/>
            <a:ext cx="41696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9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a:buClr>
                <a:srgbClr val="90AC2B"/>
              </a:buClr>
              <a:buSzPct val="25000"/>
              <a:defRPr/>
            </a:pPr>
            <a:fld id="{00000000-1234-1234-1234-123412341234}" type="slidenum">
              <a:rPr lang="es" sz="1200">
                <a:solidFill>
                  <a:srgbClr val="90AC2B"/>
                </a:solidFill>
                <a:latin typeface="Lato"/>
                <a:ea typeface="Lato"/>
                <a:cs typeface="Lato"/>
                <a:sym typeface="Lato"/>
              </a:rPr>
              <a:pPr>
                <a:buClr>
                  <a:srgbClr val="90AC2B"/>
                </a:buClr>
                <a:buSzPct val="25000"/>
                <a:defRPr/>
              </a:pPr>
              <a:t>36</a:t>
            </a:fld>
            <a:endParaRPr lang="es" sz="1200">
              <a:solidFill>
                <a:srgbClr val="90AC2B"/>
              </a:solidFill>
              <a:latin typeface="Lato"/>
              <a:ea typeface="Lato"/>
              <a:cs typeface="Lato"/>
              <a:sym typeface="Lato"/>
            </a:endParaRPr>
          </a:p>
        </p:txBody>
      </p:sp>
      <p:sp>
        <p:nvSpPr>
          <p:cNvPr id="43" name="Shape 1072"/>
          <p:cNvSpPr txBox="1"/>
          <p:nvPr/>
        </p:nvSpPr>
        <p:spPr>
          <a:xfrm>
            <a:off x="576609" y="603551"/>
            <a:ext cx="10486132" cy="660228"/>
          </a:xfrm>
          <a:prstGeom prst="rect">
            <a:avLst/>
          </a:prstGeom>
          <a:noFill/>
          <a:ln>
            <a:noFill/>
          </a:ln>
        </p:spPr>
        <p:txBody>
          <a:bodyPr lIns="91425" tIns="91425" rIns="91425" bIns="91425" anchor="ctr" anchorCtr="0">
            <a:noAutofit/>
          </a:bodyPr>
          <a:lstStyle/>
          <a:p>
            <a:pPr>
              <a:buClr>
                <a:srgbClr val="90AC2B"/>
              </a:buClr>
              <a:buSzPct val="25000"/>
              <a:defRPr/>
            </a:pPr>
            <a:r>
              <a:rPr lang="es-ES" sz="1700" b="1" dirty="0">
                <a:solidFill>
                  <a:schemeClr val="tx2">
                    <a:lumMod val="25000"/>
                  </a:schemeClr>
                </a:solidFill>
                <a:latin typeface="Merriweather"/>
                <a:ea typeface="Merriweather"/>
                <a:cs typeface="Merriweather"/>
                <a:sym typeface="Merriweather"/>
              </a:rPr>
              <a:t>Un entorno preparado para el consumo individualizado en el hogar. </a:t>
            </a:r>
          </a:p>
          <a:p>
            <a:pPr>
              <a:buClr>
                <a:srgbClr val="90AC2B"/>
              </a:buClr>
              <a:buSzPct val="25000"/>
              <a:defRPr/>
            </a:pPr>
            <a:r>
              <a:rPr lang="es-ES" sz="1600" dirty="0">
                <a:solidFill>
                  <a:schemeClr val="tx2">
                    <a:lumMod val="25000"/>
                  </a:schemeClr>
                </a:solidFill>
                <a:latin typeface="Merriweather"/>
                <a:ea typeface="Merriweather"/>
                <a:cs typeface="Merriweather"/>
                <a:sym typeface="Merriweather"/>
              </a:rPr>
              <a:t>Los datos de equipamiento no tienen variaciones centrales frente al año anterior pero se refuerza la tendencia hacia dispositivos de uso individual, donde el Smartphone es el rey. La conexión contratada no deja de mejorar. </a:t>
            </a:r>
          </a:p>
          <a:p>
            <a:pPr>
              <a:buClr>
                <a:srgbClr val="90AC2B"/>
              </a:buClr>
              <a:buSzPct val="25000"/>
              <a:defRPr/>
            </a:pPr>
            <a:endParaRPr lang="es" sz="1700" dirty="0">
              <a:solidFill>
                <a:schemeClr val="tx2">
                  <a:lumMod val="25000"/>
                </a:schemeClr>
              </a:solidFill>
              <a:latin typeface="Merriweather"/>
              <a:ea typeface="Merriweather"/>
              <a:cs typeface="Merriweather"/>
              <a:sym typeface="Merriweather"/>
            </a:endParaRPr>
          </a:p>
        </p:txBody>
      </p:sp>
      <p:cxnSp>
        <p:nvCxnSpPr>
          <p:cNvPr id="47" name="Conector recto 46"/>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57"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1992890" y="1459031"/>
            <a:ext cx="8237773" cy="4837218"/>
          </a:xfrm>
          <a:prstGeom prst="rect">
            <a:avLst/>
          </a:prstGeom>
        </p:spPr>
      </p:pic>
    </p:spTree>
    <p:extLst>
      <p:ext uri="{BB962C8B-B14F-4D97-AF65-F5344CB8AC3E}">
        <p14:creationId xmlns:p14="http://schemas.microsoft.com/office/powerpoint/2010/main" val="3423684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a:buClr>
                <a:srgbClr val="90AC2B"/>
              </a:buClr>
              <a:buSzPct val="25000"/>
              <a:defRPr/>
            </a:pPr>
            <a:fld id="{00000000-1234-1234-1234-123412341234}" type="slidenum">
              <a:rPr lang="es" sz="1200">
                <a:solidFill>
                  <a:srgbClr val="90AC2B"/>
                </a:solidFill>
                <a:latin typeface="Lato"/>
                <a:ea typeface="Lato"/>
                <a:cs typeface="Lato"/>
                <a:sym typeface="Lato"/>
              </a:rPr>
              <a:pPr>
                <a:buClr>
                  <a:srgbClr val="90AC2B"/>
                </a:buClr>
                <a:buSzPct val="25000"/>
                <a:defRPr/>
              </a:pPr>
              <a:t>37</a:t>
            </a:fld>
            <a:endParaRPr lang="es" sz="1200">
              <a:solidFill>
                <a:srgbClr val="90AC2B"/>
              </a:solidFill>
              <a:latin typeface="Lato"/>
              <a:ea typeface="Lato"/>
              <a:cs typeface="Lato"/>
              <a:sym typeface="Lato"/>
            </a:endParaRPr>
          </a:p>
        </p:txBody>
      </p:sp>
      <p:sp>
        <p:nvSpPr>
          <p:cNvPr id="43" name="Shape 1072"/>
          <p:cNvSpPr txBox="1"/>
          <p:nvPr/>
        </p:nvSpPr>
        <p:spPr>
          <a:xfrm>
            <a:off x="576609" y="603551"/>
            <a:ext cx="9646683" cy="660228"/>
          </a:xfrm>
          <a:prstGeom prst="rect">
            <a:avLst/>
          </a:prstGeom>
          <a:noFill/>
          <a:ln>
            <a:noFill/>
          </a:ln>
        </p:spPr>
        <p:txBody>
          <a:bodyPr lIns="91425" tIns="91425" rIns="91425" bIns="91425" anchor="ctr" anchorCtr="0">
            <a:noAutofit/>
          </a:bodyPr>
          <a:lstStyle/>
          <a:p>
            <a:pPr>
              <a:buClr>
                <a:srgbClr val="90AC2B"/>
              </a:buClr>
              <a:buSzPct val="25000"/>
              <a:defRPr/>
            </a:pPr>
            <a:r>
              <a:rPr lang="es-ES" sz="1700" b="1" dirty="0">
                <a:solidFill>
                  <a:schemeClr val="tx2">
                    <a:lumMod val="25000"/>
                  </a:schemeClr>
                </a:solidFill>
                <a:latin typeface="Merriweather"/>
                <a:ea typeface="Merriweather"/>
                <a:cs typeface="Merriweather"/>
                <a:sym typeface="Merriweather"/>
              </a:rPr>
              <a:t>Los televisores actuales permiten el despliegue de la oferta de aplicaciones de servicios de televisión: </a:t>
            </a:r>
          </a:p>
          <a:p>
            <a:pPr>
              <a:buClr>
                <a:srgbClr val="90AC2B"/>
              </a:buClr>
              <a:buSzPct val="25000"/>
              <a:defRPr/>
            </a:pPr>
            <a:r>
              <a:rPr lang="es-ES" sz="1600" dirty="0">
                <a:solidFill>
                  <a:schemeClr val="tx2">
                    <a:lumMod val="25000"/>
                  </a:schemeClr>
                </a:solidFill>
                <a:latin typeface="Merriweather"/>
                <a:ea typeface="Merriweather"/>
                <a:cs typeface="Merriweather"/>
                <a:sym typeface="Merriweather"/>
              </a:rPr>
              <a:t>La mayoría de los hogares internautas disponen ya de un Smart TV y la calidad HD es el estándar. Por ahora los sistemas 4k y HDR son minoritarios. </a:t>
            </a:r>
          </a:p>
          <a:p>
            <a:pPr>
              <a:buClr>
                <a:srgbClr val="90AC2B"/>
              </a:buClr>
              <a:buSzPct val="25000"/>
              <a:defRPr/>
            </a:pPr>
            <a:endParaRPr lang="es-ES" sz="1700" dirty="0">
              <a:solidFill>
                <a:schemeClr val="tx2">
                  <a:lumMod val="25000"/>
                </a:schemeClr>
              </a:solidFill>
              <a:latin typeface="Merriweather"/>
              <a:ea typeface="Merriweather"/>
              <a:cs typeface="Merriweather"/>
              <a:sym typeface="Merriweather"/>
            </a:endParaRPr>
          </a:p>
          <a:p>
            <a:pPr>
              <a:buClr>
                <a:srgbClr val="90AC2B"/>
              </a:buClr>
              <a:buSzPct val="25000"/>
              <a:defRPr/>
            </a:pPr>
            <a:endParaRPr lang="es" sz="1700" dirty="0">
              <a:solidFill>
                <a:schemeClr val="tx2">
                  <a:lumMod val="25000"/>
                </a:schemeClr>
              </a:solidFill>
              <a:latin typeface="Merriweather"/>
              <a:ea typeface="Merriweather"/>
              <a:cs typeface="Merriweather"/>
              <a:sym typeface="Merriweather"/>
            </a:endParaRPr>
          </a:p>
        </p:txBody>
      </p:sp>
      <p:cxnSp>
        <p:nvCxnSpPr>
          <p:cNvPr id="47" name="Conector recto 46"/>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57"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stretch>
            <a:fillRect/>
          </a:stretch>
        </p:blipFill>
        <p:spPr>
          <a:xfrm>
            <a:off x="1685866" y="1263778"/>
            <a:ext cx="8654205" cy="4942149"/>
          </a:xfrm>
          <a:prstGeom prst="rect">
            <a:avLst/>
          </a:prstGeom>
        </p:spPr>
      </p:pic>
      <p:sp>
        <p:nvSpPr>
          <p:cNvPr id="8" name="Rectángulo 7"/>
          <p:cNvSpPr/>
          <p:nvPr/>
        </p:nvSpPr>
        <p:spPr>
          <a:xfrm>
            <a:off x="10509531" y="89405"/>
            <a:ext cx="1714888" cy="1097280"/>
          </a:xfrm>
          <a:prstGeom prst="rect">
            <a:avLst/>
          </a:prstGeom>
          <a:solidFill>
            <a:srgbClr val="90A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Shape 3164"/>
          <p:cNvPicPr preferRelativeResize="0">
            <a:picLocks noChangeAspect="1"/>
          </p:cNvPicPr>
          <p:nvPr/>
        </p:nvPicPr>
        <p:blipFill>
          <a:blip r:embed="rId5">
            <a:alphaModFix/>
          </a:blip>
          <a:stretch>
            <a:fillRect/>
          </a:stretch>
        </p:blipFill>
        <p:spPr>
          <a:xfrm>
            <a:off x="11031909" y="329260"/>
            <a:ext cx="670132" cy="617570"/>
          </a:xfrm>
          <a:prstGeom prst="rect">
            <a:avLst/>
          </a:prstGeom>
          <a:noFill/>
          <a:ln>
            <a:noFill/>
          </a:ln>
        </p:spPr>
      </p:pic>
    </p:spTree>
    <p:extLst>
      <p:ext uri="{BB962C8B-B14F-4D97-AF65-F5344CB8AC3E}">
        <p14:creationId xmlns:p14="http://schemas.microsoft.com/office/powerpoint/2010/main" val="1460343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2050" name="Picture 2" descr="http://notigram.com/wp-content/uploads/2017/01/samsung_logo_seo.jpg?w=6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8101" y="1854847"/>
            <a:ext cx="820112" cy="4305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dn-6.famouslogos.us/images/panasonic-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6563" y="2770963"/>
            <a:ext cx="893944" cy="4157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d/df/TOSHIBA_Logo.png/375px-TOSHIBA_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31839" y="3102072"/>
            <a:ext cx="705503" cy="2765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media-cache-ak0.pinimg.com/564x/ba/bc/88/babc8834726480671d13ce482015d27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21636" y="2145907"/>
            <a:ext cx="268267" cy="21784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idx="12"/>
          </p:nvPr>
        </p:nvSpPr>
        <p:spPr/>
        <p:txBody>
          <a:bodyPr/>
          <a:lstStyle/>
          <a:p>
            <a:pPr>
              <a:buClr>
                <a:srgbClr val="90AC2B"/>
              </a:buClr>
              <a:buSzPct val="25000"/>
              <a:defRPr/>
            </a:pPr>
            <a:fld id="{00000000-1234-1234-1234-123412341234}" type="slidenum">
              <a:rPr lang="es" sz="1200">
                <a:solidFill>
                  <a:srgbClr val="90AC2B"/>
                </a:solidFill>
                <a:latin typeface="Lato"/>
                <a:ea typeface="Lato"/>
                <a:cs typeface="Lato"/>
                <a:sym typeface="Lato"/>
              </a:rPr>
              <a:pPr>
                <a:buClr>
                  <a:srgbClr val="90AC2B"/>
                </a:buClr>
                <a:buSzPct val="25000"/>
                <a:defRPr/>
              </a:pPr>
              <a:t>38</a:t>
            </a:fld>
            <a:endParaRPr lang="es" sz="1200">
              <a:solidFill>
                <a:srgbClr val="90AC2B"/>
              </a:solidFill>
              <a:latin typeface="Lato"/>
              <a:ea typeface="Lato"/>
              <a:cs typeface="Lato"/>
              <a:sym typeface="Lato"/>
            </a:endParaRPr>
          </a:p>
        </p:txBody>
      </p:sp>
      <p:graphicFrame>
        <p:nvGraphicFramePr>
          <p:cNvPr id="133" name="Gráfico 132"/>
          <p:cNvGraphicFramePr/>
          <p:nvPr>
            <p:extLst/>
          </p:nvPr>
        </p:nvGraphicFramePr>
        <p:xfrm>
          <a:off x="2086604" y="2549782"/>
          <a:ext cx="2253724" cy="1684305"/>
        </p:xfrm>
        <a:graphic>
          <a:graphicData uri="http://schemas.openxmlformats.org/drawingml/2006/chart">
            <c:chart xmlns:c="http://schemas.openxmlformats.org/drawingml/2006/chart" xmlns:r="http://schemas.openxmlformats.org/officeDocument/2006/relationships" r:id="rId7"/>
          </a:graphicData>
        </a:graphic>
      </p:graphicFrame>
      <p:sp>
        <p:nvSpPr>
          <p:cNvPr id="160" name="Shape 2165"/>
          <p:cNvSpPr txBox="1"/>
          <p:nvPr/>
        </p:nvSpPr>
        <p:spPr>
          <a:xfrm>
            <a:off x="6868912" y="1446030"/>
            <a:ext cx="2068557" cy="232237"/>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a:buClr>
                <a:srgbClr val="382A2A"/>
              </a:buClr>
              <a:buSzPct val="25000"/>
              <a:defRPr sz="1200" b="1">
                <a:solidFill>
                  <a:schemeClr val="tx2">
                    <a:lumMod val="50000"/>
                  </a:schemeClr>
                </a:solidFill>
                <a:latin typeface="Merriweather"/>
              </a:defRPr>
            </a:lvl1pPr>
          </a:lstStyle>
          <a:p>
            <a:r>
              <a:rPr lang="es-ES" dirty="0">
                <a:solidFill>
                  <a:schemeClr val="tx2">
                    <a:lumMod val="25000"/>
                  </a:schemeClr>
                </a:solidFill>
                <a:sym typeface="Lato"/>
              </a:rPr>
              <a:t>Marca de la Smart tv</a:t>
            </a:r>
            <a:endParaRPr lang="es" dirty="0">
              <a:solidFill>
                <a:schemeClr val="tx2">
                  <a:lumMod val="25000"/>
                </a:schemeClr>
              </a:solidFill>
              <a:sym typeface="Lato"/>
            </a:endParaRPr>
          </a:p>
        </p:txBody>
      </p:sp>
      <p:sp>
        <p:nvSpPr>
          <p:cNvPr id="43" name="Shape 1072"/>
          <p:cNvSpPr txBox="1"/>
          <p:nvPr/>
        </p:nvSpPr>
        <p:spPr>
          <a:xfrm>
            <a:off x="576609" y="423671"/>
            <a:ext cx="9811575" cy="660228"/>
          </a:xfrm>
          <a:prstGeom prst="rect">
            <a:avLst/>
          </a:prstGeom>
          <a:noFill/>
          <a:ln>
            <a:noFill/>
          </a:ln>
        </p:spPr>
        <p:txBody>
          <a:bodyPr lIns="91425" tIns="91425" rIns="91425" bIns="91425" anchor="ctr" anchorCtr="0">
            <a:noAutofit/>
          </a:bodyPr>
          <a:lstStyle/>
          <a:p>
            <a:pPr>
              <a:buClr>
                <a:srgbClr val="90AC2B"/>
              </a:buClr>
              <a:buSzPct val="25000"/>
              <a:defRPr/>
            </a:pPr>
            <a:r>
              <a:rPr lang="es-ES" sz="1700" b="1" dirty="0">
                <a:solidFill>
                  <a:schemeClr val="tx2">
                    <a:lumMod val="25000"/>
                  </a:schemeClr>
                </a:solidFill>
                <a:latin typeface="Merriweather"/>
                <a:ea typeface="Merriweather"/>
                <a:cs typeface="Merriweather"/>
                <a:sym typeface="Merriweather"/>
              </a:rPr>
              <a:t>La Smart Tv sigue su progresión ascendente. En línea con la mayor satisfacción con el dispositivo, se incrementa la frecuencia de uso de Smart tv. </a:t>
            </a:r>
            <a:endParaRPr lang="es" sz="1700" dirty="0">
              <a:solidFill>
                <a:schemeClr val="tx2">
                  <a:lumMod val="25000"/>
                </a:schemeClr>
              </a:solidFill>
              <a:latin typeface="Merriweather"/>
              <a:ea typeface="Merriweather"/>
              <a:cs typeface="Merriweather"/>
              <a:sym typeface="Merriweather"/>
            </a:endParaRPr>
          </a:p>
        </p:txBody>
      </p:sp>
      <p:graphicFrame>
        <p:nvGraphicFramePr>
          <p:cNvPr id="46" name="Gráfico 45"/>
          <p:cNvGraphicFramePr/>
          <p:nvPr>
            <p:extLst/>
          </p:nvPr>
        </p:nvGraphicFramePr>
        <p:xfrm>
          <a:off x="7262777" y="1768194"/>
          <a:ext cx="2751674" cy="2204442"/>
        </p:xfrm>
        <a:graphic>
          <a:graphicData uri="http://schemas.openxmlformats.org/drawingml/2006/chart">
            <c:chart xmlns:c="http://schemas.openxmlformats.org/drawingml/2006/chart" xmlns:r="http://schemas.openxmlformats.org/officeDocument/2006/relationships" r:id="rId8"/>
          </a:graphicData>
        </a:graphic>
      </p:graphicFrame>
      <p:sp>
        <p:nvSpPr>
          <p:cNvPr id="26" name="Shape 2165"/>
          <p:cNvSpPr txBox="1"/>
          <p:nvPr/>
        </p:nvSpPr>
        <p:spPr>
          <a:xfrm>
            <a:off x="1691424" y="2019993"/>
            <a:ext cx="3268225" cy="232237"/>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a:buClr>
                <a:srgbClr val="382A2A"/>
              </a:buClr>
              <a:buSzPct val="25000"/>
              <a:defRPr sz="1200" b="1">
                <a:solidFill>
                  <a:schemeClr val="tx2">
                    <a:lumMod val="50000"/>
                  </a:schemeClr>
                </a:solidFill>
                <a:latin typeface="Merriweather"/>
              </a:defRPr>
            </a:lvl1pPr>
          </a:lstStyle>
          <a:p>
            <a:r>
              <a:rPr lang="es-ES" dirty="0">
                <a:solidFill>
                  <a:schemeClr val="tx2">
                    <a:lumMod val="25000"/>
                  </a:schemeClr>
                </a:solidFill>
                <a:sym typeface="Lato"/>
              </a:rPr>
              <a:t>Han conectado la Smart tv a Internet</a:t>
            </a:r>
            <a:endParaRPr lang="es" dirty="0">
              <a:solidFill>
                <a:schemeClr val="tx2">
                  <a:lumMod val="25000"/>
                </a:schemeClr>
              </a:solidFill>
              <a:sym typeface="Lato"/>
            </a:endParaRPr>
          </a:p>
        </p:txBody>
      </p:sp>
      <p:pic>
        <p:nvPicPr>
          <p:cNvPr id="29" name="Shape 2604"/>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196380" y="2395755"/>
            <a:ext cx="261075" cy="271275"/>
          </a:xfrm>
          <a:prstGeom prst="rect">
            <a:avLst/>
          </a:prstGeom>
          <a:noFill/>
          <a:ln>
            <a:noFill/>
          </a:ln>
        </p:spPr>
      </p:pic>
      <p:sp>
        <p:nvSpPr>
          <p:cNvPr id="37" name="Shape 2191"/>
          <p:cNvSpPr txBox="1"/>
          <p:nvPr/>
        </p:nvSpPr>
        <p:spPr>
          <a:xfrm>
            <a:off x="9023149" y="3696576"/>
            <a:ext cx="1486382" cy="296699"/>
          </a:xfrm>
          <a:prstGeom prst="rect">
            <a:avLst/>
          </a:prstGeom>
          <a:noFill/>
          <a:ln>
            <a:noFill/>
          </a:ln>
        </p:spPr>
        <p:txBody>
          <a:bodyPr lIns="91425" tIns="91425" rIns="91425" bIns="91425" anchor="t" anchorCtr="0">
            <a:noAutofit/>
          </a:bodyPr>
          <a:lstStyle/>
          <a:p>
            <a:pPr>
              <a:buClr>
                <a:srgbClr val="382C2B"/>
              </a:buClr>
              <a:buSzPct val="25000"/>
              <a:defRPr/>
            </a:pPr>
            <a:r>
              <a:rPr lang="es" sz="800" b="1" dirty="0">
                <a:solidFill>
                  <a:schemeClr val="tx1">
                    <a:lumMod val="65000"/>
                    <a:lumOff val="35000"/>
                  </a:schemeClr>
                </a:solidFill>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Tienen Smart tv </a:t>
            </a:r>
            <a:r>
              <a:rPr lang="es" sz="800" b="1" dirty="0">
                <a:solidFill>
                  <a:schemeClr val="tx1">
                    <a:lumMod val="65000"/>
                    <a:lumOff val="35000"/>
                  </a:schemeClr>
                </a:solidFill>
                <a:latin typeface="Lato"/>
                <a:ea typeface="Lato"/>
                <a:cs typeface="Lato"/>
                <a:sym typeface="Lato"/>
              </a:rPr>
              <a:t>(682)</a:t>
            </a:r>
          </a:p>
        </p:txBody>
      </p:sp>
      <p:pic>
        <p:nvPicPr>
          <p:cNvPr id="1028" name="Picture 4" descr="http://mimovilandroid.com/wp-content/uploads/2012/08/Sony-Logo.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98191" y="2453683"/>
            <a:ext cx="539150" cy="1078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edia.licdn.com/mpr/mpr/shrink_200_200/AAEAAQAAAAAAAAZWAAAAJDVkZWUxZmRjLWVkNjEtNGUyOC04YWJkLTcwMTFkYmUxYjI1Mg.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93827" y="2651098"/>
            <a:ext cx="196681" cy="1966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betterbuys.com/wp-content/uploads/2015/04/Logo_OKI.svg_.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185201" y="3391476"/>
            <a:ext cx="425255" cy="119308"/>
          </a:xfrm>
          <a:prstGeom prst="rect">
            <a:avLst/>
          </a:prstGeom>
          <a:noFill/>
          <a:extLst>
            <a:ext uri="{909E8E84-426E-40DD-AFC4-6F175D3DCCD1}">
              <a14:hiddenFill xmlns:a14="http://schemas.microsoft.com/office/drawing/2010/main">
                <a:solidFill>
                  <a:srgbClr val="FFFFFF"/>
                </a:solidFill>
              </a14:hiddenFill>
            </a:ext>
          </a:extLst>
        </p:spPr>
      </p:pic>
      <p:sp>
        <p:nvSpPr>
          <p:cNvPr id="31" name="Shape 2165"/>
          <p:cNvSpPr txBox="1"/>
          <p:nvPr/>
        </p:nvSpPr>
        <p:spPr>
          <a:xfrm>
            <a:off x="6439962" y="4176214"/>
            <a:ext cx="3675481" cy="232237"/>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a:buClr>
                <a:srgbClr val="382A2A"/>
              </a:buClr>
              <a:buSzPct val="25000"/>
              <a:defRPr sz="1200" b="1">
                <a:solidFill>
                  <a:schemeClr val="tx2">
                    <a:lumMod val="50000"/>
                  </a:schemeClr>
                </a:solidFill>
                <a:latin typeface="Merriweather"/>
              </a:defRPr>
            </a:lvl1pPr>
          </a:lstStyle>
          <a:p>
            <a:r>
              <a:rPr lang="es-ES" dirty="0">
                <a:solidFill>
                  <a:schemeClr val="tx2">
                    <a:lumMod val="25000"/>
                  </a:schemeClr>
                </a:solidFill>
                <a:sym typeface="Lato"/>
              </a:rPr>
              <a:t>Frecuencia conectan la Smart tv a  Internet</a:t>
            </a:r>
            <a:endParaRPr lang="es" dirty="0">
              <a:solidFill>
                <a:schemeClr val="tx2">
                  <a:lumMod val="25000"/>
                </a:schemeClr>
              </a:solidFill>
              <a:sym typeface="Lato"/>
            </a:endParaRPr>
          </a:p>
        </p:txBody>
      </p:sp>
      <p:graphicFrame>
        <p:nvGraphicFramePr>
          <p:cNvPr id="33" name="Gráfico 10"/>
          <p:cNvGraphicFramePr/>
          <p:nvPr>
            <p:extLst/>
          </p:nvPr>
        </p:nvGraphicFramePr>
        <p:xfrm>
          <a:off x="6762890" y="4721760"/>
          <a:ext cx="2479986" cy="1557752"/>
        </p:xfrm>
        <a:graphic>
          <a:graphicData uri="http://schemas.openxmlformats.org/drawingml/2006/chart">
            <c:chart xmlns:c="http://schemas.openxmlformats.org/drawingml/2006/chart" xmlns:r="http://schemas.openxmlformats.org/officeDocument/2006/relationships" r:id="rId13"/>
          </a:graphicData>
        </a:graphic>
      </p:graphicFrame>
      <p:sp>
        <p:nvSpPr>
          <p:cNvPr id="36" name="Rectángulo 35"/>
          <p:cNvSpPr/>
          <p:nvPr/>
        </p:nvSpPr>
        <p:spPr>
          <a:xfrm>
            <a:off x="1828909" y="4752529"/>
            <a:ext cx="4282868" cy="73202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38" name="Gráfico 37"/>
          <p:cNvGraphicFramePr/>
          <p:nvPr>
            <p:extLst>
              <p:ext uri="{D42A27DB-BD31-4B8C-83A1-F6EECF244321}">
                <p14:modId xmlns:p14="http://schemas.microsoft.com/office/powerpoint/2010/main" val="616764181"/>
              </p:ext>
            </p:extLst>
          </p:nvPr>
        </p:nvGraphicFramePr>
        <p:xfrm>
          <a:off x="1828910" y="4646733"/>
          <a:ext cx="4222495" cy="1062650"/>
        </p:xfrm>
        <a:graphic>
          <a:graphicData uri="http://schemas.openxmlformats.org/drawingml/2006/chart">
            <c:chart xmlns:c="http://schemas.openxmlformats.org/drawingml/2006/chart" xmlns:r="http://schemas.openxmlformats.org/officeDocument/2006/relationships" r:id="rId14"/>
          </a:graphicData>
        </a:graphic>
      </p:graphicFrame>
      <p:sp>
        <p:nvSpPr>
          <p:cNvPr id="42" name="Shape 2165"/>
          <p:cNvSpPr txBox="1"/>
          <p:nvPr/>
        </p:nvSpPr>
        <p:spPr>
          <a:xfrm>
            <a:off x="1851060" y="4230404"/>
            <a:ext cx="2571683" cy="232237"/>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a:buClr>
                <a:srgbClr val="382A2A"/>
              </a:buClr>
              <a:buSzPct val="25000"/>
              <a:defRPr sz="1200" b="1">
                <a:solidFill>
                  <a:schemeClr val="tx2">
                    <a:lumMod val="50000"/>
                  </a:schemeClr>
                </a:solidFill>
                <a:latin typeface="Merriweather"/>
              </a:defRPr>
            </a:lvl1pPr>
          </a:lstStyle>
          <a:p>
            <a:r>
              <a:rPr lang="es-ES" dirty="0">
                <a:solidFill>
                  <a:schemeClr val="tx2">
                    <a:lumMod val="25000"/>
                  </a:schemeClr>
                </a:solidFill>
                <a:sym typeface="Lato"/>
              </a:rPr>
              <a:t>Satisfacción con la Smart tv</a:t>
            </a:r>
            <a:endParaRPr lang="es" dirty="0">
              <a:solidFill>
                <a:schemeClr val="tx2">
                  <a:lumMod val="25000"/>
                </a:schemeClr>
              </a:solidFill>
              <a:sym typeface="Lato"/>
            </a:endParaRPr>
          </a:p>
        </p:txBody>
      </p:sp>
      <p:sp>
        <p:nvSpPr>
          <p:cNvPr id="45" name="Shape 2191"/>
          <p:cNvSpPr txBox="1"/>
          <p:nvPr/>
        </p:nvSpPr>
        <p:spPr>
          <a:xfrm>
            <a:off x="8494146" y="6216886"/>
            <a:ext cx="2084394" cy="296699"/>
          </a:xfrm>
          <a:prstGeom prst="rect">
            <a:avLst/>
          </a:prstGeom>
          <a:noFill/>
          <a:ln>
            <a:noFill/>
          </a:ln>
        </p:spPr>
        <p:txBody>
          <a:bodyPr lIns="91425" tIns="91425" rIns="91425" bIns="91425" anchor="t" anchorCtr="0">
            <a:noAutofit/>
          </a:bodyPr>
          <a:lstStyle/>
          <a:p>
            <a:pPr>
              <a:buClr>
                <a:srgbClr val="382C2B"/>
              </a:buClr>
              <a:buSzPct val="25000"/>
              <a:defRPr/>
            </a:pPr>
            <a:r>
              <a:rPr lang="es" sz="800" b="1" dirty="0">
                <a:solidFill>
                  <a:schemeClr val="tx1">
                    <a:lumMod val="65000"/>
                    <a:lumOff val="35000"/>
                  </a:schemeClr>
                </a:solidFill>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Conectan </a:t>
            </a:r>
            <a:r>
              <a:rPr lang="es-ES" sz="800" b="1" dirty="0" err="1">
                <a:solidFill>
                  <a:schemeClr val="tx1">
                    <a:lumMod val="65000"/>
                    <a:lumOff val="35000"/>
                  </a:schemeClr>
                </a:solidFill>
                <a:latin typeface="Lato"/>
                <a:ea typeface="Lato"/>
                <a:cs typeface="Lato"/>
                <a:sym typeface="Lato"/>
              </a:rPr>
              <a:t>Smar</a:t>
            </a:r>
            <a:r>
              <a:rPr lang="es-ES" sz="800" b="1" dirty="0">
                <a:solidFill>
                  <a:schemeClr val="tx1">
                    <a:lumMod val="65000"/>
                    <a:lumOff val="35000"/>
                  </a:schemeClr>
                </a:solidFill>
                <a:latin typeface="Lato"/>
                <a:ea typeface="Lato"/>
                <a:cs typeface="Lato"/>
                <a:sym typeface="Lato"/>
              </a:rPr>
              <a:t>t tv a Internet </a:t>
            </a:r>
            <a:r>
              <a:rPr lang="es" sz="800" b="1" dirty="0">
                <a:solidFill>
                  <a:schemeClr val="tx1">
                    <a:lumMod val="65000"/>
                    <a:lumOff val="35000"/>
                  </a:schemeClr>
                </a:solidFill>
                <a:latin typeface="Lato"/>
                <a:ea typeface="Lato"/>
                <a:cs typeface="Lato"/>
                <a:sym typeface="Lato"/>
              </a:rPr>
              <a:t>(556)</a:t>
            </a:r>
          </a:p>
        </p:txBody>
      </p:sp>
      <p:grpSp>
        <p:nvGrpSpPr>
          <p:cNvPr id="27" name="Grupo 26"/>
          <p:cNvGrpSpPr/>
          <p:nvPr/>
        </p:nvGrpSpPr>
        <p:grpSpPr>
          <a:xfrm>
            <a:off x="4528275" y="6513585"/>
            <a:ext cx="2999939" cy="221567"/>
            <a:chOff x="2533867" y="6507883"/>
            <a:chExt cx="2999939" cy="221567"/>
          </a:xfrm>
        </p:grpSpPr>
        <p:sp>
          <p:nvSpPr>
            <p:cNvPr id="28" name="Flecha: hacia abajo 27"/>
            <p:cNvSpPr/>
            <p:nvPr/>
          </p:nvSpPr>
          <p:spPr>
            <a:xfrm>
              <a:off x="2671889" y="6535239"/>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Flecha: hacia abajo 29"/>
            <p:cNvSpPr/>
            <p:nvPr/>
          </p:nvSpPr>
          <p:spPr>
            <a:xfrm rot="10800000">
              <a:off x="2533867" y="6516510"/>
              <a:ext cx="138022" cy="194211"/>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CuadroTexto 31"/>
            <p:cNvSpPr txBox="1"/>
            <p:nvPr/>
          </p:nvSpPr>
          <p:spPr>
            <a:xfrm>
              <a:off x="2777923" y="6507883"/>
              <a:ext cx="2755883" cy="215444"/>
            </a:xfrm>
            <a:prstGeom prst="rect">
              <a:avLst/>
            </a:prstGeom>
            <a:noFill/>
          </p:spPr>
          <p:txBody>
            <a:bodyPr wrap="none" rtlCol="0">
              <a:spAutoFit/>
            </a:bodyPr>
            <a:lstStyle/>
            <a:p>
              <a:r>
                <a:rPr lang="es-ES" sz="800" dirty="0">
                  <a:solidFill>
                    <a:schemeClr val="tx1">
                      <a:lumMod val="65000"/>
                      <a:lumOff val="35000"/>
                    </a:schemeClr>
                  </a:solidFill>
                  <a:latin typeface="Lato" panose="020B0604020202020204" charset="0"/>
                </a:rPr>
                <a:t>Diferencias significativas al 95% de confianza frente 2015</a:t>
              </a:r>
            </a:p>
          </p:txBody>
        </p:sp>
      </p:grpSp>
      <p:sp>
        <p:nvSpPr>
          <p:cNvPr id="39" name="Shape 2191"/>
          <p:cNvSpPr txBox="1"/>
          <p:nvPr/>
        </p:nvSpPr>
        <p:spPr>
          <a:xfrm>
            <a:off x="8937469" y="5874291"/>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6">
                    <a:lumMod val="60000"/>
                    <a:lumOff val="40000"/>
                  </a:schemeClr>
                </a:solidFill>
                <a:latin typeface="Lato"/>
                <a:ea typeface="Lato"/>
                <a:cs typeface="Lato"/>
                <a:sym typeface="Lato"/>
              </a:rPr>
              <a:t>- 8 pts. Vs 2015</a:t>
            </a:r>
            <a:endParaRPr lang="es" sz="700" b="1" dirty="0">
              <a:solidFill>
                <a:schemeClr val="accent6">
                  <a:lumMod val="60000"/>
                  <a:lumOff val="40000"/>
                </a:schemeClr>
              </a:solidFill>
              <a:latin typeface="Lato"/>
              <a:ea typeface="Lato"/>
              <a:cs typeface="Lato"/>
              <a:sym typeface="Lato"/>
            </a:endParaRPr>
          </a:p>
        </p:txBody>
      </p:sp>
      <p:sp>
        <p:nvSpPr>
          <p:cNvPr id="40" name="Shape 2191"/>
          <p:cNvSpPr txBox="1"/>
          <p:nvPr/>
        </p:nvSpPr>
        <p:spPr>
          <a:xfrm>
            <a:off x="8927210" y="4791470"/>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3"/>
                </a:solidFill>
                <a:latin typeface="Lato"/>
                <a:ea typeface="Lato"/>
                <a:cs typeface="Lato"/>
                <a:sym typeface="Lato"/>
              </a:rPr>
              <a:t>+ 7 pts. Vs 2015</a:t>
            </a:r>
            <a:endParaRPr lang="es" sz="700" b="1" dirty="0">
              <a:solidFill>
                <a:schemeClr val="accent3"/>
              </a:solidFill>
              <a:latin typeface="Lato"/>
              <a:ea typeface="Lato"/>
              <a:cs typeface="Lato"/>
              <a:sym typeface="Lato"/>
            </a:endParaRPr>
          </a:p>
        </p:txBody>
      </p:sp>
      <p:sp>
        <p:nvSpPr>
          <p:cNvPr id="41" name="Flecha: hacia abajo 40"/>
          <p:cNvSpPr/>
          <p:nvPr/>
        </p:nvSpPr>
        <p:spPr>
          <a:xfrm rot="10800000">
            <a:off x="8883415" y="4826694"/>
            <a:ext cx="138022" cy="194211"/>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4" name="Flecha: hacia abajo 43"/>
          <p:cNvSpPr/>
          <p:nvPr/>
        </p:nvSpPr>
        <p:spPr>
          <a:xfrm>
            <a:off x="8883415" y="5959058"/>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Shape 2191"/>
          <p:cNvSpPr txBox="1"/>
          <p:nvPr/>
        </p:nvSpPr>
        <p:spPr>
          <a:xfrm>
            <a:off x="5251055" y="5359148"/>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3"/>
                </a:solidFill>
                <a:latin typeface="Lato"/>
                <a:ea typeface="Lato"/>
                <a:cs typeface="Lato"/>
                <a:sym typeface="Lato"/>
              </a:rPr>
              <a:t>+ 6 pts. Vs 2015</a:t>
            </a:r>
            <a:endParaRPr lang="es" sz="700" b="1" dirty="0">
              <a:solidFill>
                <a:schemeClr val="accent3"/>
              </a:solidFill>
              <a:latin typeface="Lato"/>
              <a:ea typeface="Lato"/>
              <a:cs typeface="Lato"/>
              <a:sym typeface="Lato"/>
            </a:endParaRPr>
          </a:p>
        </p:txBody>
      </p:sp>
      <p:sp>
        <p:nvSpPr>
          <p:cNvPr id="49" name="Flecha: hacia abajo 48"/>
          <p:cNvSpPr/>
          <p:nvPr/>
        </p:nvSpPr>
        <p:spPr>
          <a:xfrm rot="10800000">
            <a:off x="5207260" y="5394372"/>
            <a:ext cx="138022" cy="194211"/>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0" name="Shape 2191"/>
          <p:cNvSpPr txBox="1"/>
          <p:nvPr/>
        </p:nvSpPr>
        <p:spPr>
          <a:xfrm>
            <a:off x="2133145" y="5282895"/>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6">
                    <a:lumMod val="60000"/>
                    <a:lumOff val="40000"/>
                  </a:schemeClr>
                </a:solidFill>
                <a:latin typeface="Lato"/>
                <a:ea typeface="Lato"/>
                <a:cs typeface="Lato"/>
                <a:sym typeface="Lato"/>
              </a:rPr>
              <a:t>- 4 pts. Vs 2015</a:t>
            </a:r>
            <a:endParaRPr lang="es" sz="700" b="1" dirty="0">
              <a:solidFill>
                <a:schemeClr val="accent6">
                  <a:lumMod val="60000"/>
                  <a:lumOff val="40000"/>
                </a:schemeClr>
              </a:solidFill>
              <a:latin typeface="Lato"/>
              <a:ea typeface="Lato"/>
              <a:cs typeface="Lato"/>
              <a:sym typeface="Lato"/>
            </a:endParaRPr>
          </a:p>
        </p:txBody>
      </p:sp>
      <p:sp>
        <p:nvSpPr>
          <p:cNvPr id="51" name="Flecha: hacia abajo 50"/>
          <p:cNvSpPr/>
          <p:nvPr/>
        </p:nvSpPr>
        <p:spPr>
          <a:xfrm>
            <a:off x="2079091" y="5367662"/>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Shape 2191"/>
          <p:cNvSpPr txBox="1"/>
          <p:nvPr/>
        </p:nvSpPr>
        <p:spPr>
          <a:xfrm>
            <a:off x="1958411" y="5505000"/>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6">
                    <a:lumMod val="60000"/>
                    <a:lumOff val="40000"/>
                  </a:schemeClr>
                </a:solidFill>
                <a:latin typeface="Lato"/>
                <a:ea typeface="Lato"/>
                <a:cs typeface="Lato"/>
                <a:sym typeface="Lato"/>
              </a:rPr>
              <a:t>- 3 pts. Vs 2015</a:t>
            </a:r>
            <a:endParaRPr lang="es" sz="700" b="1" dirty="0">
              <a:solidFill>
                <a:schemeClr val="accent6">
                  <a:lumMod val="60000"/>
                  <a:lumOff val="40000"/>
                </a:schemeClr>
              </a:solidFill>
              <a:latin typeface="Lato"/>
              <a:ea typeface="Lato"/>
              <a:cs typeface="Lato"/>
              <a:sym typeface="Lato"/>
            </a:endParaRPr>
          </a:p>
        </p:txBody>
      </p:sp>
      <p:sp>
        <p:nvSpPr>
          <p:cNvPr id="53" name="Flecha: hacia abajo 52"/>
          <p:cNvSpPr/>
          <p:nvPr/>
        </p:nvSpPr>
        <p:spPr>
          <a:xfrm>
            <a:off x="1904357" y="5589767"/>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141 CuadroTexto"/>
          <p:cNvSpPr txBox="1"/>
          <p:nvPr/>
        </p:nvSpPr>
        <p:spPr>
          <a:xfrm>
            <a:off x="1754881" y="1401663"/>
            <a:ext cx="2697781" cy="537625"/>
          </a:xfrm>
          <a:prstGeom prst="rect">
            <a:avLst/>
          </a:prstGeom>
          <a:ln>
            <a:solidFill>
              <a:schemeClr val="tx2">
                <a:lumMod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b="1" dirty="0">
                <a:solidFill>
                  <a:schemeClr val="tx2">
                    <a:lumMod val="25000"/>
                  </a:schemeClr>
                </a:solidFill>
                <a:latin typeface="Lato" pitchFamily="34" charset="0"/>
              </a:rPr>
              <a:t>49% TIENE SMART TV</a:t>
            </a:r>
          </a:p>
        </p:txBody>
      </p:sp>
      <p:sp>
        <p:nvSpPr>
          <p:cNvPr id="55" name="Shape 2191"/>
          <p:cNvSpPr txBox="1"/>
          <p:nvPr/>
        </p:nvSpPr>
        <p:spPr>
          <a:xfrm>
            <a:off x="4862588" y="1573299"/>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3"/>
                </a:solidFill>
                <a:latin typeface="Lato"/>
                <a:ea typeface="Lato"/>
                <a:cs typeface="Lato"/>
                <a:sym typeface="Lato"/>
              </a:rPr>
              <a:t>+ 7 pts. Vs 2015</a:t>
            </a:r>
            <a:endParaRPr lang="es" sz="700" b="1" dirty="0">
              <a:solidFill>
                <a:schemeClr val="accent3"/>
              </a:solidFill>
              <a:latin typeface="Lato"/>
              <a:ea typeface="Lato"/>
              <a:cs typeface="Lato"/>
              <a:sym typeface="Lato"/>
            </a:endParaRPr>
          </a:p>
        </p:txBody>
      </p:sp>
      <p:sp>
        <p:nvSpPr>
          <p:cNvPr id="56" name="Flecha: hacia abajo 55"/>
          <p:cNvSpPr/>
          <p:nvPr/>
        </p:nvSpPr>
        <p:spPr>
          <a:xfrm rot="10800000">
            <a:off x="4793577" y="1586926"/>
            <a:ext cx="138022" cy="194211"/>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47" name="Conector recto 46"/>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57"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0509531" y="89405"/>
            <a:ext cx="1714888" cy="1097280"/>
          </a:xfrm>
          <a:prstGeom prst="rect">
            <a:avLst/>
          </a:prstGeom>
          <a:solidFill>
            <a:srgbClr val="90A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9" name="Shape 3164"/>
          <p:cNvPicPr preferRelativeResize="0">
            <a:picLocks noChangeAspect="1"/>
          </p:cNvPicPr>
          <p:nvPr/>
        </p:nvPicPr>
        <p:blipFill>
          <a:blip r:embed="rId16">
            <a:alphaModFix/>
          </a:blip>
          <a:stretch>
            <a:fillRect/>
          </a:stretch>
        </p:blipFill>
        <p:spPr>
          <a:xfrm>
            <a:off x="11031909" y="329260"/>
            <a:ext cx="670132" cy="617570"/>
          </a:xfrm>
          <a:prstGeom prst="rect">
            <a:avLst/>
          </a:prstGeom>
          <a:noFill/>
          <a:ln>
            <a:noFill/>
          </a:ln>
        </p:spPr>
      </p:pic>
    </p:spTree>
    <p:extLst>
      <p:ext uri="{BB962C8B-B14F-4D97-AF65-F5344CB8AC3E}">
        <p14:creationId xmlns:p14="http://schemas.microsoft.com/office/powerpoint/2010/main" val="872694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41" name="Rectángulo 40"/>
          <p:cNvSpPr/>
          <p:nvPr/>
        </p:nvSpPr>
        <p:spPr>
          <a:xfrm>
            <a:off x="2876157" y="3566276"/>
            <a:ext cx="342693" cy="270711"/>
          </a:xfrm>
          <a:prstGeom prst="rect">
            <a:avLst/>
          </a:prstGeom>
          <a:solidFill>
            <a:srgbClr val="F2F2F2">
              <a:alpha val="60000"/>
            </a:srgbClr>
          </a:solidFill>
          <a:ln w="9525">
            <a:solidFill>
              <a:schemeClr val="tx2">
                <a:lumMod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_tradnl"/>
          </a:p>
        </p:txBody>
      </p:sp>
      <p:graphicFrame>
        <p:nvGraphicFramePr>
          <p:cNvPr id="133" name="Gráfico 132"/>
          <p:cNvGraphicFramePr/>
          <p:nvPr>
            <p:extLst>
              <p:ext uri="{D42A27DB-BD31-4B8C-83A1-F6EECF244321}">
                <p14:modId xmlns:p14="http://schemas.microsoft.com/office/powerpoint/2010/main" val="3544563744"/>
              </p:ext>
            </p:extLst>
          </p:nvPr>
        </p:nvGraphicFramePr>
        <p:xfrm>
          <a:off x="1631423" y="3036498"/>
          <a:ext cx="1658735" cy="15874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Gráfico 39"/>
          <p:cNvGraphicFramePr/>
          <p:nvPr>
            <p:extLst/>
          </p:nvPr>
        </p:nvGraphicFramePr>
        <p:xfrm>
          <a:off x="6515504" y="2278100"/>
          <a:ext cx="4825393" cy="4116330"/>
        </p:xfrm>
        <a:graphic>
          <a:graphicData uri="http://schemas.openxmlformats.org/drawingml/2006/chart">
            <c:chart xmlns:c="http://schemas.openxmlformats.org/drawingml/2006/chart" xmlns:r="http://schemas.openxmlformats.org/officeDocument/2006/relationships" r:id="rId4"/>
          </a:graphicData>
        </a:graphic>
      </p:graphicFrame>
      <p:sp>
        <p:nvSpPr>
          <p:cNvPr id="4" name="Flecha: cheurón 3"/>
          <p:cNvSpPr/>
          <p:nvPr/>
        </p:nvSpPr>
        <p:spPr>
          <a:xfrm>
            <a:off x="4741356" y="2745033"/>
            <a:ext cx="1923373" cy="3094349"/>
          </a:xfrm>
          <a:prstGeom prst="chevron">
            <a:avLst/>
          </a:prstGeom>
          <a:solidFill>
            <a:srgbClr val="4E8F5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Marcador de número de diapositiva 1"/>
          <p:cNvSpPr>
            <a:spLocks noGrp="1"/>
          </p:cNvSpPr>
          <p:nvPr>
            <p:ph type="sldNum" idx="12"/>
          </p:nvPr>
        </p:nvSpPr>
        <p:spPr/>
        <p:txBody>
          <a:bodyPr/>
          <a:lstStyle/>
          <a:p>
            <a:pPr>
              <a:buClr>
                <a:srgbClr val="90AC2B"/>
              </a:buClr>
              <a:buSzPct val="25000"/>
              <a:defRPr/>
            </a:pPr>
            <a:fld id="{00000000-1234-1234-1234-123412341234}" type="slidenum">
              <a:rPr lang="es" sz="1200">
                <a:solidFill>
                  <a:srgbClr val="90AC2B"/>
                </a:solidFill>
                <a:latin typeface="Lato"/>
                <a:ea typeface="Lato"/>
                <a:cs typeface="Lato"/>
                <a:sym typeface="Lato"/>
              </a:rPr>
              <a:pPr>
                <a:buClr>
                  <a:srgbClr val="90AC2B"/>
                </a:buClr>
                <a:buSzPct val="25000"/>
                <a:defRPr/>
              </a:pPr>
              <a:t>39</a:t>
            </a:fld>
            <a:endParaRPr lang="es" sz="1200">
              <a:solidFill>
                <a:srgbClr val="90AC2B"/>
              </a:solidFill>
              <a:latin typeface="Lato"/>
              <a:ea typeface="Lato"/>
              <a:cs typeface="Lato"/>
              <a:sym typeface="Lato"/>
            </a:endParaRPr>
          </a:p>
        </p:txBody>
      </p:sp>
      <p:sp>
        <p:nvSpPr>
          <p:cNvPr id="43" name="Shape 1072"/>
          <p:cNvSpPr txBox="1"/>
          <p:nvPr/>
        </p:nvSpPr>
        <p:spPr>
          <a:xfrm>
            <a:off x="616275" y="443048"/>
            <a:ext cx="9427135" cy="660228"/>
          </a:xfrm>
          <a:prstGeom prst="rect">
            <a:avLst/>
          </a:prstGeom>
          <a:noFill/>
          <a:ln>
            <a:noFill/>
          </a:ln>
        </p:spPr>
        <p:txBody>
          <a:bodyPr lIns="91425" tIns="91425" rIns="91425" bIns="91425" anchor="ctr" anchorCtr="0">
            <a:noAutofit/>
          </a:bodyPr>
          <a:lstStyle/>
          <a:p>
            <a:pPr>
              <a:buClr>
                <a:srgbClr val="90AC2B"/>
              </a:buClr>
              <a:buSzPct val="25000"/>
              <a:defRPr/>
            </a:pPr>
            <a:r>
              <a:rPr lang="es-ES" sz="1700" b="1" dirty="0">
                <a:solidFill>
                  <a:schemeClr val="tx2">
                    <a:lumMod val="25000"/>
                  </a:schemeClr>
                </a:solidFill>
                <a:latin typeface="Merriweather"/>
                <a:ea typeface="Merriweather"/>
                <a:cs typeface="Merriweather"/>
                <a:sym typeface="Merriweather"/>
              </a:rPr>
              <a:t>Las películas y series extranjeras siguen siendo las temáticas más vistas debido a la presencia de apps de IPTV y  </a:t>
            </a:r>
            <a:r>
              <a:rPr lang="es-ES" sz="1700" b="1" dirty="0" err="1">
                <a:solidFill>
                  <a:schemeClr val="tx2">
                    <a:lumMod val="25000"/>
                  </a:schemeClr>
                </a:solidFill>
                <a:latin typeface="Merriweather"/>
                <a:ea typeface="Merriweather"/>
                <a:cs typeface="Merriweather"/>
                <a:sym typeface="Merriweather"/>
              </a:rPr>
              <a:t>OTTs</a:t>
            </a:r>
            <a:r>
              <a:rPr lang="es-ES" sz="1700" dirty="0">
                <a:solidFill>
                  <a:schemeClr val="tx2">
                    <a:lumMod val="25000"/>
                  </a:schemeClr>
                </a:solidFill>
                <a:latin typeface="Merriweather"/>
                <a:ea typeface="Merriweather"/>
                <a:cs typeface="Merriweather"/>
                <a:sym typeface="Merriweather"/>
              </a:rPr>
              <a:t>. </a:t>
            </a:r>
          </a:p>
          <a:p>
            <a:pPr>
              <a:buClr>
                <a:srgbClr val="90AC2B"/>
              </a:buClr>
              <a:buSzPct val="25000"/>
              <a:defRPr/>
            </a:pPr>
            <a:r>
              <a:rPr lang="es-ES" dirty="0">
                <a:solidFill>
                  <a:schemeClr val="tx2">
                    <a:lumMod val="25000"/>
                  </a:schemeClr>
                </a:solidFill>
                <a:latin typeface="Merriweather"/>
                <a:ea typeface="Merriweather"/>
                <a:cs typeface="Merriweather"/>
                <a:sym typeface="Merriweather"/>
              </a:rPr>
              <a:t>El contenido vinculado a YouTube (música, documentales, humor) y el de la TDT (series españolas, deporte) pierden presencia en el Smart tv.</a:t>
            </a:r>
            <a:endParaRPr lang="es" dirty="0">
              <a:solidFill>
                <a:schemeClr val="tx2">
                  <a:lumMod val="25000"/>
                </a:schemeClr>
              </a:solidFill>
              <a:latin typeface="Merriweather"/>
              <a:ea typeface="Merriweather"/>
              <a:cs typeface="Merriweather"/>
              <a:sym typeface="Merriweather"/>
            </a:endParaRPr>
          </a:p>
        </p:txBody>
      </p:sp>
      <p:graphicFrame>
        <p:nvGraphicFramePr>
          <p:cNvPr id="39" name="Gráfico 38"/>
          <p:cNvGraphicFramePr/>
          <p:nvPr>
            <p:extLst/>
          </p:nvPr>
        </p:nvGraphicFramePr>
        <p:xfrm>
          <a:off x="3637043" y="2422721"/>
          <a:ext cx="4232932" cy="3827088"/>
        </p:xfrm>
        <a:graphic>
          <a:graphicData uri="http://schemas.openxmlformats.org/drawingml/2006/chart">
            <c:chart xmlns:c="http://schemas.openxmlformats.org/drawingml/2006/chart" xmlns:r="http://schemas.openxmlformats.org/officeDocument/2006/relationships" r:id="rId5"/>
          </a:graphicData>
        </a:graphic>
      </p:graphicFrame>
      <p:cxnSp>
        <p:nvCxnSpPr>
          <p:cNvPr id="47" name="Conector recto 46"/>
          <p:cNvCxnSpPr/>
          <p:nvPr/>
        </p:nvCxnSpPr>
        <p:spPr>
          <a:xfrm flipV="1">
            <a:off x="3593913" y="2201503"/>
            <a:ext cx="0" cy="4239482"/>
          </a:xfrm>
          <a:prstGeom prst="line">
            <a:avLst/>
          </a:prstGeom>
          <a:ln>
            <a:solidFill>
              <a:schemeClr val="tx2">
                <a:lumMod val="25000"/>
              </a:schemeClr>
            </a:solidFill>
          </a:ln>
        </p:spPr>
        <p:style>
          <a:lnRef idx="1">
            <a:schemeClr val="accent2"/>
          </a:lnRef>
          <a:fillRef idx="0">
            <a:schemeClr val="accent2"/>
          </a:fillRef>
          <a:effectRef idx="0">
            <a:schemeClr val="accent2"/>
          </a:effectRef>
          <a:fontRef idx="minor">
            <a:schemeClr val="tx1"/>
          </a:fontRef>
        </p:style>
      </p:cxnSp>
      <p:sp>
        <p:nvSpPr>
          <p:cNvPr id="48" name="141 CuadroTexto"/>
          <p:cNvSpPr txBox="1"/>
          <p:nvPr/>
        </p:nvSpPr>
        <p:spPr>
          <a:xfrm>
            <a:off x="1757637" y="1456352"/>
            <a:ext cx="2022274" cy="19755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RPr/>
            </a:defPPr>
            <a:lvl1pPr>
              <a:buClr>
                <a:srgbClr val="382A2A"/>
              </a:buClr>
              <a:buSzPct val="25000"/>
              <a:defRPr sz="1200" b="1">
                <a:solidFill>
                  <a:schemeClr val="tx2">
                    <a:lumMod val="50000"/>
                  </a:schemeClr>
                </a:solidFill>
                <a:latin typeface="Merriweather"/>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es-ES" dirty="0">
                <a:solidFill>
                  <a:schemeClr val="tx2">
                    <a:lumMod val="25000"/>
                  </a:schemeClr>
                </a:solidFill>
              </a:rPr>
              <a:t>Utilizan Aplicaciones </a:t>
            </a:r>
          </a:p>
        </p:txBody>
      </p:sp>
      <p:cxnSp>
        <p:nvCxnSpPr>
          <p:cNvPr id="49" name="142 Conector recto"/>
          <p:cNvCxnSpPr>
            <a:cxnSpLocks/>
          </p:cNvCxnSpPr>
          <p:nvPr/>
        </p:nvCxnSpPr>
        <p:spPr>
          <a:xfrm>
            <a:off x="3637044" y="1631855"/>
            <a:ext cx="1113691" cy="0"/>
          </a:xfrm>
          <a:prstGeom prst="line">
            <a:avLst/>
          </a:prstGeom>
          <a:ln>
            <a:solidFill>
              <a:srgbClr val="4E8F54"/>
            </a:solidFill>
          </a:ln>
        </p:spPr>
        <p:style>
          <a:lnRef idx="1">
            <a:schemeClr val="accent1"/>
          </a:lnRef>
          <a:fillRef idx="0">
            <a:schemeClr val="accent1"/>
          </a:fillRef>
          <a:effectRef idx="0">
            <a:schemeClr val="accent1"/>
          </a:effectRef>
          <a:fontRef idx="minor">
            <a:schemeClr val="tx1"/>
          </a:fontRef>
        </p:style>
      </p:cxnSp>
      <p:sp>
        <p:nvSpPr>
          <p:cNvPr id="55" name="141 CuadroTexto"/>
          <p:cNvSpPr txBox="1"/>
          <p:nvPr/>
        </p:nvSpPr>
        <p:spPr>
          <a:xfrm>
            <a:off x="4745432" y="1456352"/>
            <a:ext cx="2104392" cy="19755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RPr/>
            </a:defPPr>
            <a:lvl1pPr>
              <a:buClr>
                <a:srgbClr val="382A2A"/>
              </a:buClr>
              <a:buSzPct val="25000"/>
              <a:defRPr sz="1200" b="1">
                <a:solidFill>
                  <a:schemeClr val="tx2">
                    <a:lumMod val="50000"/>
                  </a:schemeClr>
                </a:solidFill>
                <a:latin typeface="Merriweather"/>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es-ES" dirty="0">
                <a:solidFill>
                  <a:schemeClr val="tx2">
                    <a:lumMod val="25000"/>
                  </a:schemeClr>
                </a:solidFill>
              </a:rPr>
              <a:t>Qué Aplicaciones usan</a:t>
            </a:r>
          </a:p>
        </p:txBody>
      </p:sp>
      <p:sp>
        <p:nvSpPr>
          <p:cNvPr id="56" name="141 CuadroTexto"/>
          <p:cNvSpPr txBox="1"/>
          <p:nvPr/>
        </p:nvSpPr>
        <p:spPr>
          <a:xfrm>
            <a:off x="8383426" y="1456352"/>
            <a:ext cx="1867541" cy="19755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RPr/>
            </a:defPPr>
            <a:lvl1pPr>
              <a:buClr>
                <a:srgbClr val="382A2A"/>
              </a:buClr>
              <a:buSzPct val="25000"/>
              <a:defRPr sz="1200" b="1">
                <a:solidFill>
                  <a:schemeClr val="tx2">
                    <a:lumMod val="50000"/>
                  </a:schemeClr>
                </a:solidFill>
                <a:latin typeface="Merriweather"/>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es-ES" dirty="0">
                <a:solidFill>
                  <a:schemeClr val="tx2">
                    <a:lumMod val="25000"/>
                  </a:schemeClr>
                </a:solidFill>
              </a:rPr>
              <a:t>Qué Contenidos ven</a:t>
            </a:r>
          </a:p>
        </p:txBody>
      </p:sp>
      <p:cxnSp>
        <p:nvCxnSpPr>
          <p:cNvPr id="57" name="142 Conector recto"/>
          <p:cNvCxnSpPr>
            <a:cxnSpLocks/>
          </p:cNvCxnSpPr>
          <p:nvPr/>
        </p:nvCxnSpPr>
        <p:spPr>
          <a:xfrm>
            <a:off x="6738170" y="1631855"/>
            <a:ext cx="1584600" cy="0"/>
          </a:xfrm>
          <a:prstGeom prst="line">
            <a:avLst/>
          </a:prstGeom>
          <a:ln>
            <a:solidFill>
              <a:srgbClr val="4E8F54"/>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3218849" y="3904828"/>
            <a:ext cx="375064" cy="0"/>
          </a:xfrm>
          <a:prstGeom prst="line">
            <a:avLst/>
          </a:prstGeom>
          <a:ln>
            <a:solidFill>
              <a:schemeClr val="tx2">
                <a:lumMod val="25000"/>
              </a:schemeClr>
            </a:solidFill>
          </a:ln>
        </p:spPr>
        <p:style>
          <a:lnRef idx="1">
            <a:schemeClr val="accent2"/>
          </a:lnRef>
          <a:fillRef idx="0">
            <a:schemeClr val="accent2"/>
          </a:fillRef>
          <a:effectRef idx="0">
            <a:schemeClr val="accent2"/>
          </a:effectRef>
          <a:fontRef idx="minor">
            <a:schemeClr val="tx1"/>
          </a:fontRef>
        </p:style>
      </p:cxnSp>
      <p:sp>
        <p:nvSpPr>
          <p:cNvPr id="58" name="Flecha: cheurón 57"/>
          <p:cNvSpPr/>
          <p:nvPr/>
        </p:nvSpPr>
        <p:spPr>
          <a:xfrm>
            <a:off x="8014451" y="2745033"/>
            <a:ext cx="1923373" cy="3094349"/>
          </a:xfrm>
          <a:prstGeom prst="chevron">
            <a:avLst/>
          </a:prstGeom>
          <a:solidFill>
            <a:srgbClr val="4E8F5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9" name="Shape 2191"/>
          <p:cNvSpPr txBox="1"/>
          <p:nvPr/>
        </p:nvSpPr>
        <p:spPr>
          <a:xfrm>
            <a:off x="8606285" y="6216886"/>
            <a:ext cx="2084394" cy="296699"/>
          </a:xfrm>
          <a:prstGeom prst="rect">
            <a:avLst/>
          </a:prstGeom>
          <a:noFill/>
          <a:ln>
            <a:noFill/>
          </a:ln>
        </p:spPr>
        <p:txBody>
          <a:bodyPr lIns="91425" tIns="91425" rIns="91425" bIns="91425" anchor="t" anchorCtr="0">
            <a:noAutofit/>
          </a:bodyPr>
          <a:lstStyle/>
          <a:p>
            <a:pPr>
              <a:buClr>
                <a:srgbClr val="382C2B"/>
              </a:buClr>
              <a:buSzPct val="25000"/>
              <a:defRPr/>
            </a:pPr>
            <a:r>
              <a:rPr lang="es" sz="800" b="1" dirty="0">
                <a:solidFill>
                  <a:schemeClr val="tx1">
                    <a:lumMod val="65000"/>
                    <a:lumOff val="35000"/>
                  </a:schemeClr>
                </a:solidFill>
                <a:latin typeface="Lato"/>
                <a:ea typeface="Lato"/>
                <a:cs typeface="Lato"/>
                <a:sym typeface="Lato"/>
              </a:rPr>
              <a:t>Base: </a:t>
            </a:r>
            <a:r>
              <a:rPr lang="es-ES" sz="800" b="1" dirty="0">
                <a:solidFill>
                  <a:schemeClr val="tx1">
                    <a:lumMod val="65000"/>
                    <a:lumOff val="35000"/>
                  </a:schemeClr>
                </a:solidFill>
                <a:latin typeface="Lato"/>
                <a:ea typeface="Lato"/>
                <a:cs typeface="Lato"/>
                <a:sym typeface="Lato"/>
              </a:rPr>
              <a:t>Han utilizado Aplicaciones </a:t>
            </a:r>
            <a:r>
              <a:rPr lang="es" sz="800" b="1" dirty="0">
                <a:solidFill>
                  <a:schemeClr val="tx1">
                    <a:lumMod val="65000"/>
                    <a:lumOff val="35000"/>
                  </a:schemeClr>
                </a:solidFill>
                <a:latin typeface="Lato"/>
                <a:ea typeface="Lato"/>
                <a:cs typeface="Lato"/>
                <a:sym typeface="Lato"/>
              </a:rPr>
              <a:t>(389)</a:t>
            </a:r>
          </a:p>
        </p:txBody>
      </p:sp>
      <p:grpSp>
        <p:nvGrpSpPr>
          <p:cNvPr id="20" name="Grupo 19"/>
          <p:cNvGrpSpPr/>
          <p:nvPr/>
        </p:nvGrpSpPr>
        <p:grpSpPr>
          <a:xfrm>
            <a:off x="5475366" y="6478832"/>
            <a:ext cx="2999939" cy="221567"/>
            <a:chOff x="2533867" y="6507883"/>
            <a:chExt cx="2999939" cy="221567"/>
          </a:xfrm>
        </p:grpSpPr>
        <p:sp>
          <p:nvSpPr>
            <p:cNvPr id="21" name="Flecha: hacia abajo 20"/>
            <p:cNvSpPr/>
            <p:nvPr/>
          </p:nvSpPr>
          <p:spPr>
            <a:xfrm>
              <a:off x="2671889" y="6535239"/>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hacia abajo 21"/>
            <p:cNvSpPr/>
            <p:nvPr/>
          </p:nvSpPr>
          <p:spPr>
            <a:xfrm rot="10800000">
              <a:off x="2533867" y="6516510"/>
              <a:ext cx="138022" cy="194211"/>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CuadroTexto 22"/>
            <p:cNvSpPr txBox="1"/>
            <p:nvPr/>
          </p:nvSpPr>
          <p:spPr>
            <a:xfrm>
              <a:off x="2777923" y="6507883"/>
              <a:ext cx="2755883" cy="215444"/>
            </a:xfrm>
            <a:prstGeom prst="rect">
              <a:avLst/>
            </a:prstGeom>
            <a:noFill/>
          </p:spPr>
          <p:txBody>
            <a:bodyPr wrap="none" rtlCol="0">
              <a:spAutoFit/>
            </a:bodyPr>
            <a:lstStyle/>
            <a:p>
              <a:r>
                <a:rPr lang="es-ES" sz="800" dirty="0">
                  <a:solidFill>
                    <a:schemeClr val="tx1">
                      <a:lumMod val="65000"/>
                      <a:lumOff val="35000"/>
                    </a:schemeClr>
                  </a:solidFill>
                  <a:latin typeface="Lato" panose="020B0604020202020204" charset="0"/>
                </a:rPr>
                <a:t>Diferencias significativas al 95% de confianza frente 2015</a:t>
              </a:r>
            </a:p>
          </p:txBody>
        </p:sp>
      </p:grpSp>
      <p:sp>
        <p:nvSpPr>
          <p:cNvPr id="24" name="Flecha: hacia abajo 23"/>
          <p:cNvSpPr/>
          <p:nvPr/>
        </p:nvSpPr>
        <p:spPr>
          <a:xfrm>
            <a:off x="7163539" y="2647927"/>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Shape 2191"/>
          <p:cNvSpPr txBox="1"/>
          <p:nvPr/>
        </p:nvSpPr>
        <p:spPr>
          <a:xfrm>
            <a:off x="6823301" y="2770644"/>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6">
                    <a:lumMod val="60000"/>
                    <a:lumOff val="40000"/>
                  </a:schemeClr>
                </a:solidFill>
                <a:latin typeface="Lato"/>
                <a:ea typeface="Lato"/>
                <a:cs typeface="Lato"/>
                <a:sym typeface="Lato"/>
              </a:rPr>
              <a:t>- 7 pts. Vs 2015</a:t>
            </a:r>
            <a:endParaRPr lang="es" sz="700" b="1" dirty="0">
              <a:solidFill>
                <a:schemeClr val="accent6">
                  <a:lumMod val="60000"/>
                  <a:lumOff val="40000"/>
                </a:schemeClr>
              </a:solidFill>
              <a:latin typeface="Lato"/>
              <a:ea typeface="Lato"/>
              <a:cs typeface="Lato"/>
              <a:sym typeface="Lato"/>
            </a:endParaRPr>
          </a:p>
        </p:txBody>
      </p:sp>
      <p:sp>
        <p:nvSpPr>
          <p:cNvPr id="27" name="Flecha: hacia abajo 26"/>
          <p:cNvSpPr/>
          <p:nvPr/>
        </p:nvSpPr>
        <p:spPr>
          <a:xfrm>
            <a:off x="6120684" y="4046535"/>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Shape 2191"/>
          <p:cNvSpPr txBox="1"/>
          <p:nvPr/>
        </p:nvSpPr>
        <p:spPr>
          <a:xfrm>
            <a:off x="6018816" y="4148145"/>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6">
                    <a:lumMod val="60000"/>
                    <a:lumOff val="40000"/>
                  </a:schemeClr>
                </a:solidFill>
                <a:latin typeface="Lato"/>
                <a:ea typeface="Lato"/>
                <a:cs typeface="Lato"/>
                <a:sym typeface="Lato"/>
              </a:rPr>
              <a:t>- 8 pts. Vs 2015</a:t>
            </a:r>
            <a:endParaRPr lang="es" sz="700" b="1" dirty="0">
              <a:solidFill>
                <a:schemeClr val="accent6">
                  <a:lumMod val="60000"/>
                  <a:lumOff val="40000"/>
                </a:schemeClr>
              </a:solidFill>
              <a:latin typeface="Lato"/>
              <a:ea typeface="Lato"/>
              <a:cs typeface="Lato"/>
              <a:sym typeface="Lato"/>
            </a:endParaRPr>
          </a:p>
        </p:txBody>
      </p:sp>
      <p:sp>
        <p:nvSpPr>
          <p:cNvPr id="29" name="Flecha: hacia abajo 28"/>
          <p:cNvSpPr/>
          <p:nvPr/>
        </p:nvSpPr>
        <p:spPr>
          <a:xfrm>
            <a:off x="9795607" y="2895577"/>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Shape 2191"/>
          <p:cNvSpPr txBox="1"/>
          <p:nvPr/>
        </p:nvSpPr>
        <p:spPr>
          <a:xfrm>
            <a:off x="9835044" y="2844332"/>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6">
                    <a:lumMod val="60000"/>
                    <a:lumOff val="40000"/>
                  </a:schemeClr>
                </a:solidFill>
                <a:latin typeface="Lato"/>
                <a:ea typeface="Lato"/>
                <a:cs typeface="Lato"/>
                <a:sym typeface="Lato"/>
              </a:rPr>
              <a:t>- 8 pts. Vs 2015</a:t>
            </a:r>
            <a:endParaRPr lang="es" sz="700" b="1" dirty="0">
              <a:solidFill>
                <a:schemeClr val="accent6">
                  <a:lumMod val="60000"/>
                  <a:lumOff val="40000"/>
                </a:schemeClr>
              </a:solidFill>
              <a:latin typeface="Lato"/>
              <a:ea typeface="Lato"/>
              <a:cs typeface="Lato"/>
              <a:sym typeface="Lato"/>
            </a:endParaRPr>
          </a:p>
        </p:txBody>
      </p:sp>
      <p:sp>
        <p:nvSpPr>
          <p:cNvPr id="31" name="Flecha: hacia abajo 30"/>
          <p:cNvSpPr/>
          <p:nvPr/>
        </p:nvSpPr>
        <p:spPr>
          <a:xfrm>
            <a:off x="9564601" y="3160258"/>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Shape 2191"/>
          <p:cNvSpPr txBox="1"/>
          <p:nvPr/>
        </p:nvSpPr>
        <p:spPr>
          <a:xfrm>
            <a:off x="9604038" y="3109013"/>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6">
                    <a:lumMod val="60000"/>
                    <a:lumOff val="40000"/>
                  </a:schemeClr>
                </a:solidFill>
                <a:latin typeface="Lato"/>
                <a:ea typeface="Lato"/>
                <a:cs typeface="Lato"/>
                <a:sym typeface="Lato"/>
              </a:rPr>
              <a:t>- 13 pts. Vs 2015</a:t>
            </a:r>
            <a:endParaRPr lang="es" sz="700" b="1" dirty="0">
              <a:solidFill>
                <a:schemeClr val="accent6">
                  <a:lumMod val="60000"/>
                  <a:lumOff val="40000"/>
                </a:schemeClr>
              </a:solidFill>
              <a:latin typeface="Lato"/>
              <a:ea typeface="Lato"/>
              <a:cs typeface="Lato"/>
              <a:sym typeface="Lato"/>
            </a:endParaRPr>
          </a:p>
        </p:txBody>
      </p:sp>
      <p:sp>
        <p:nvSpPr>
          <p:cNvPr id="33" name="Flecha: hacia abajo 32"/>
          <p:cNvSpPr/>
          <p:nvPr/>
        </p:nvSpPr>
        <p:spPr>
          <a:xfrm>
            <a:off x="9459563" y="3414900"/>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Shape 2191"/>
          <p:cNvSpPr txBox="1"/>
          <p:nvPr/>
        </p:nvSpPr>
        <p:spPr>
          <a:xfrm>
            <a:off x="9543450" y="3363655"/>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6">
                    <a:lumMod val="60000"/>
                    <a:lumOff val="40000"/>
                  </a:schemeClr>
                </a:solidFill>
                <a:latin typeface="Lato"/>
                <a:ea typeface="Lato"/>
                <a:cs typeface="Lato"/>
                <a:sym typeface="Lato"/>
              </a:rPr>
              <a:t>- 7 pts. Vs 2015</a:t>
            </a:r>
            <a:endParaRPr lang="es" sz="700" b="1" dirty="0">
              <a:solidFill>
                <a:schemeClr val="accent6">
                  <a:lumMod val="60000"/>
                  <a:lumOff val="40000"/>
                </a:schemeClr>
              </a:solidFill>
              <a:latin typeface="Lato"/>
              <a:ea typeface="Lato"/>
              <a:cs typeface="Lato"/>
              <a:sym typeface="Lato"/>
            </a:endParaRPr>
          </a:p>
        </p:txBody>
      </p:sp>
      <p:sp>
        <p:nvSpPr>
          <p:cNvPr id="35" name="Flecha: hacia abajo 34"/>
          <p:cNvSpPr/>
          <p:nvPr/>
        </p:nvSpPr>
        <p:spPr>
          <a:xfrm>
            <a:off x="9349018" y="3687950"/>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Flecha: hacia abajo 36"/>
          <p:cNvSpPr/>
          <p:nvPr/>
        </p:nvSpPr>
        <p:spPr>
          <a:xfrm>
            <a:off x="9349018" y="3935598"/>
            <a:ext cx="138022" cy="19421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Shape 2191"/>
          <p:cNvSpPr txBox="1"/>
          <p:nvPr/>
        </p:nvSpPr>
        <p:spPr>
          <a:xfrm>
            <a:off x="9475829" y="3630449"/>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6">
                    <a:lumMod val="60000"/>
                    <a:lumOff val="40000"/>
                  </a:schemeClr>
                </a:solidFill>
                <a:latin typeface="Lato"/>
                <a:ea typeface="Lato"/>
                <a:cs typeface="Lato"/>
                <a:sym typeface="Lato"/>
              </a:rPr>
              <a:t>- 11 pts. Vs 2015</a:t>
            </a:r>
            <a:endParaRPr lang="es" sz="700" b="1" dirty="0">
              <a:solidFill>
                <a:schemeClr val="accent6">
                  <a:lumMod val="60000"/>
                  <a:lumOff val="40000"/>
                </a:schemeClr>
              </a:solidFill>
              <a:latin typeface="Lato"/>
              <a:ea typeface="Lato"/>
              <a:cs typeface="Lato"/>
              <a:sym typeface="Lato"/>
            </a:endParaRPr>
          </a:p>
        </p:txBody>
      </p:sp>
      <p:sp>
        <p:nvSpPr>
          <p:cNvPr id="44" name="Shape 2191"/>
          <p:cNvSpPr txBox="1"/>
          <p:nvPr/>
        </p:nvSpPr>
        <p:spPr>
          <a:xfrm>
            <a:off x="9427249" y="3857637"/>
            <a:ext cx="956520" cy="296699"/>
          </a:xfrm>
          <a:prstGeom prst="rect">
            <a:avLst/>
          </a:prstGeom>
          <a:noFill/>
          <a:ln>
            <a:noFill/>
          </a:ln>
        </p:spPr>
        <p:txBody>
          <a:bodyPr lIns="91425" tIns="91425" rIns="91425" bIns="91425" anchor="t" anchorCtr="0">
            <a:noAutofit/>
          </a:bodyPr>
          <a:lstStyle/>
          <a:p>
            <a:pPr>
              <a:buClr>
                <a:srgbClr val="382C2B"/>
              </a:buClr>
              <a:buSzPct val="25000"/>
              <a:defRPr/>
            </a:pPr>
            <a:r>
              <a:rPr lang="es-ES" sz="700" b="1" dirty="0">
                <a:solidFill>
                  <a:schemeClr val="accent6">
                    <a:lumMod val="60000"/>
                    <a:lumOff val="40000"/>
                  </a:schemeClr>
                </a:solidFill>
                <a:latin typeface="Lato"/>
                <a:ea typeface="Lato"/>
                <a:cs typeface="Lato"/>
                <a:sym typeface="Lato"/>
              </a:rPr>
              <a:t>- 8 pts. Vs 2015</a:t>
            </a:r>
            <a:endParaRPr lang="es" sz="700" b="1" dirty="0">
              <a:solidFill>
                <a:schemeClr val="accent6">
                  <a:lumMod val="60000"/>
                  <a:lumOff val="40000"/>
                </a:schemeClr>
              </a:solidFill>
              <a:latin typeface="Lato"/>
              <a:ea typeface="Lato"/>
              <a:cs typeface="Lato"/>
              <a:sym typeface="Lato"/>
            </a:endParaRPr>
          </a:p>
        </p:txBody>
      </p:sp>
      <p:sp>
        <p:nvSpPr>
          <p:cNvPr id="45" name="Rectángulo 44"/>
          <p:cNvSpPr/>
          <p:nvPr/>
        </p:nvSpPr>
        <p:spPr>
          <a:xfrm>
            <a:off x="8927066" y="2837631"/>
            <a:ext cx="1653779" cy="1316704"/>
          </a:xfrm>
          <a:prstGeom prst="rect">
            <a:avLst/>
          </a:prstGeom>
          <a:noFill/>
          <a:ln w="190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Rectángulo 45"/>
          <p:cNvSpPr/>
          <p:nvPr/>
        </p:nvSpPr>
        <p:spPr>
          <a:xfrm>
            <a:off x="6741833" y="2557155"/>
            <a:ext cx="917423" cy="508432"/>
          </a:xfrm>
          <a:prstGeom prst="rect">
            <a:avLst/>
          </a:prstGeom>
          <a:noFill/>
          <a:ln w="190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Rectángulo 49"/>
          <p:cNvSpPr/>
          <p:nvPr/>
        </p:nvSpPr>
        <p:spPr>
          <a:xfrm>
            <a:off x="5820748" y="3990573"/>
            <a:ext cx="917423" cy="368367"/>
          </a:xfrm>
          <a:prstGeom prst="rect">
            <a:avLst/>
          </a:prstGeom>
          <a:noFill/>
          <a:ln w="190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Shape 2191"/>
          <p:cNvSpPr txBox="1"/>
          <p:nvPr/>
        </p:nvSpPr>
        <p:spPr>
          <a:xfrm>
            <a:off x="4975957" y="1719325"/>
            <a:ext cx="1486382" cy="296699"/>
          </a:xfrm>
          <a:prstGeom prst="rect">
            <a:avLst/>
          </a:prstGeom>
          <a:noFill/>
          <a:ln>
            <a:noFill/>
          </a:ln>
        </p:spPr>
        <p:txBody>
          <a:bodyPr lIns="91425" tIns="91425" rIns="91425" bIns="91425" anchor="t" anchorCtr="0">
            <a:noAutofit/>
          </a:bodyPr>
          <a:lstStyle/>
          <a:p>
            <a:pPr algn="ctr">
              <a:buClr>
                <a:srgbClr val="382C2B"/>
              </a:buClr>
              <a:buSzPct val="25000"/>
              <a:defRPr/>
            </a:pPr>
            <a:r>
              <a:rPr lang="es-ES" sz="800" b="1" dirty="0">
                <a:solidFill>
                  <a:schemeClr val="tx1">
                    <a:lumMod val="65000"/>
                    <a:lumOff val="35000"/>
                  </a:schemeClr>
                </a:solidFill>
                <a:latin typeface="Lato"/>
                <a:ea typeface="Lato"/>
                <a:cs typeface="Lato"/>
                <a:sym typeface="Lato"/>
              </a:rPr>
              <a:t>Usuarios  ven en Smart TV</a:t>
            </a:r>
            <a:endParaRPr lang="es" sz="800" b="1" dirty="0">
              <a:solidFill>
                <a:schemeClr val="tx1">
                  <a:lumMod val="65000"/>
                  <a:lumOff val="35000"/>
                </a:schemeClr>
              </a:solidFill>
              <a:latin typeface="Lato"/>
              <a:ea typeface="Lato"/>
              <a:cs typeface="Lato"/>
              <a:sym typeface="Lato"/>
            </a:endParaRPr>
          </a:p>
        </p:txBody>
      </p:sp>
      <p:cxnSp>
        <p:nvCxnSpPr>
          <p:cNvPr id="63" name="Conector recto 62"/>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64"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
        <p:nvSpPr>
          <p:cNvPr id="66" name="Rectángulo 65"/>
          <p:cNvSpPr/>
          <p:nvPr/>
        </p:nvSpPr>
        <p:spPr>
          <a:xfrm>
            <a:off x="10509531" y="89405"/>
            <a:ext cx="1714888" cy="1097280"/>
          </a:xfrm>
          <a:prstGeom prst="rect">
            <a:avLst/>
          </a:prstGeom>
          <a:solidFill>
            <a:srgbClr val="90A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7" name="Shape 3164"/>
          <p:cNvPicPr preferRelativeResize="0">
            <a:picLocks noChangeAspect="1"/>
          </p:cNvPicPr>
          <p:nvPr/>
        </p:nvPicPr>
        <p:blipFill>
          <a:blip r:embed="rId7">
            <a:alphaModFix/>
          </a:blip>
          <a:stretch>
            <a:fillRect/>
          </a:stretch>
        </p:blipFill>
        <p:spPr>
          <a:xfrm>
            <a:off x="11031909" y="329260"/>
            <a:ext cx="670132" cy="617570"/>
          </a:xfrm>
          <a:prstGeom prst="rect">
            <a:avLst/>
          </a:prstGeom>
          <a:noFill/>
          <a:ln>
            <a:noFill/>
          </a:ln>
        </p:spPr>
      </p:pic>
    </p:spTree>
    <p:extLst>
      <p:ext uri="{BB962C8B-B14F-4D97-AF65-F5344CB8AC3E}">
        <p14:creationId xmlns:p14="http://schemas.microsoft.com/office/powerpoint/2010/main" val="88699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p:nvPr/>
        </p:nvSpPr>
        <p:spPr>
          <a:xfrm>
            <a:off x="756893" y="2385408"/>
            <a:ext cx="3239983" cy="1044828"/>
          </a:xfrm>
          <a:prstGeom prst="rect">
            <a:avLst/>
          </a:prstGeom>
          <a:noFill/>
          <a:ln>
            <a:noFill/>
          </a:ln>
        </p:spPr>
        <p:txBody>
          <a:bodyPr lIns="91425" tIns="91425" rIns="91425" bIns="91425" anchor="t" anchorCtr="0">
            <a:noAutofit/>
          </a:bodyPr>
          <a:lstStyle/>
          <a:p>
            <a:pPr algn="ctr">
              <a:buClr>
                <a:srgbClr val="382A2A"/>
              </a:buClr>
              <a:buSzPct val="25000"/>
            </a:pPr>
            <a:r>
              <a:rPr lang="es-ES" b="1" dirty="0">
                <a:solidFill>
                  <a:srgbClr val="382A2A"/>
                </a:solidFill>
                <a:latin typeface="Merriweather"/>
                <a:ea typeface="Merriweather"/>
                <a:cs typeface="Merriweather"/>
                <a:sym typeface="Merriweather"/>
              </a:rPr>
              <a:t>Analizar la evolución del consumo audiovisual de las principales plataformas: TDT, IPTV y OTT, así como los usuarios de las mismas</a:t>
            </a:r>
          </a:p>
          <a:p>
            <a:pPr algn="ctr">
              <a:buClr>
                <a:srgbClr val="382A2A"/>
              </a:buClr>
            </a:pPr>
            <a:endParaRPr b="1" dirty="0">
              <a:solidFill>
                <a:srgbClr val="382A2A"/>
              </a:solidFill>
              <a:latin typeface="Merriweather"/>
              <a:ea typeface="Merriweather"/>
              <a:cs typeface="Merriweather"/>
              <a:sym typeface="Merriweather"/>
            </a:endParaRPr>
          </a:p>
          <a:p>
            <a:pPr algn="ctr">
              <a:buClr>
                <a:srgbClr val="382A2A"/>
              </a:buClr>
            </a:pPr>
            <a:endParaRPr b="1" dirty="0">
              <a:solidFill>
                <a:srgbClr val="382A2A"/>
              </a:solidFill>
              <a:latin typeface="Merriweather"/>
              <a:ea typeface="Merriweather"/>
              <a:cs typeface="Merriweather"/>
              <a:sym typeface="Merriweather"/>
            </a:endParaRPr>
          </a:p>
          <a:p>
            <a:pPr algn="ctr">
              <a:buClr>
                <a:srgbClr val="382A2A"/>
              </a:buClr>
            </a:pPr>
            <a:endParaRPr b="1" dirty="0">
              <a:solidFill>
                <a:srgbClr val="FF0000"/>
              </a:solidFill>
              <a:latin typeface="Merriweather"/>
              <a:ea typeface="Merriweather"/>
              <a:cs typeface="Merriweather"/>
              <a:sym typeface="Merriweather"/>
            </a:endParaRPr>
          </a:p>
        </p:txBody>
      </p:sp>
      <p:sp>
        <p:nvSpPr>
          <p:cNvPr id="256" name="Shape 256"/>
          <p:cNvSpPr txBox="1"/>
          <p:nvPr/>
        </p:nvSpPr>
        <p:spPr>
          <a:xfrm>
            <a:off x="597408" y="380969"/>
            <a:ext cx="8936595"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1">
                    <a:lumMod val="75000"/>
                    <a:lumOff val="25000"/>
                  </a:schemeClr>
                </a:solidFill>
                <a:latin typeface="Merriweather"/>
                <a:sym typeface="Merriweather"/>
              </a:rPr>
              <a:t>Tres objetivos clave de esta oleada</a:t>
            </a:r>
          </a:p>
        </p:txBody>
      </p:sp>
      <p:sp>
        <p:nvSpPr>
          <p:cNvPr id="2" name="Rectángulo 1"/>
          <p:cNvSpPr/>
          <p:nvPr/>
        </p:nvSpPr>
        <p:spPr>
          <a:xfrm>
            <a:off x="7986098" y="4529386"/>
            <a:ext cx="3212733" cy="954107"/>
          </a:xfrm>
          <a:prstGeom prst="rect">
            <a:avLst/>
          </a:prstGeom>
        </p:spPr>
        <p:txBody>
          <a:bodyPr wrap="square">
            <a:spAutoFit/>
          </a:bodyPr>
          <a:lstStyle/>
          <a:p>
            <a:pPr algn="ctr">
              <a:buClr>
                <a:srgbClr val="382A2A"/>
              </a:buClr>
              <a:buSzPct val="25000"/>
            </a:pPr>
            <a:r>
              <a:rPr lang="es-ES" b="1" dirty="0">
                <a:solidFill>
                  <a:srgbClr val="382A2A"/>
                </a:solidFill>
                <a:latin typeface="Merriweather"/>
                <a:ea typeface="Merriweather"/>
                <a:cs typeface="Merriweather"/>
                <a:sym typeface="Merriweather"/>
              </a:rPr>
              <a:t>Explorar el recuerdo de formatos publicitarios de manera transversal a los dispositivos y plataformas</a:t>
            </a:r>
          </a:p>
        </p:txBody>
      </p:sp>
      <p:sp>
        <p:nvSpPr>
          <p:cNvPr id="3" name="Rectángulo 2"/>
          <p:cNvSpPr/>
          <p:nvPr/>
        </p:nvSpPr>
        <p:spPr>
          <a:xfrm>
            <a:off x="4476971" y="3189680"/>
            <a:ext cx="3239983" cy="1384995"/>
          </a:xfrm>
          <a:prstGeom prst="rect">
            <a:avLst/>
          </a:prstGeom>
        </p:spPr>
        <p:txBody>
          <a:bodyPr wrap="square">
            <a:spAutoFit/>
          </a:bodyPr>
          <a:lstStyle/>
          <a:p>
            <a:pPr algn="ctr">
              <a:buClr>
                <a:srgbClr val="382A2A"/>
              </a:buClr>
              <a:buSzPct val="25000"/>
            </a:pPr>
            <a:r>
              <a:rPr lang="es-ES" b="1" dirty="0">
                <a:solidFill>
                  <a:srgbClr val="382A2A"/>
                </a:solidFill>
                <a:latin typeface="Merriweather"/>
                <a:ea typeface="Merriweather"/>
                <a:cs typeface="Merriweather"/>
                <a:sym typeface="Merriweather"/>
              </a:rPr>
              <a:t>Explorar como cambia el equipamiento tecnológico de los usuarios en el hogar y el momento de las nuevas pantallas: Smart TV y Smartphone</a:t>
            </a:r>
          </a:p>
        </p:txBody>
      </p:sp>
      <p:sp>
        <p:nvSpPr>
          <p:cNvPr id="9" name="Rombo 8"/>
          <p:cNvSpPr/>
          <p:nvPr/>
        </p:nvSpPr>
        <p:spPr>
          <a:xfrm>
            <a:off x="8920043" y="5833698"/>
            <a:ext cx="1344842" cy="84888"/>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ombo 9"/>
          <p:cNvSpPr/>
          <p:nvPr/>
        </p:nvSpPr>
        <p:spPr>
          <a:xfrm>
            <a:off x="5424541" y="4703340"/>
            <a:ext cx="1344842" cy="84888"/>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ombo 10"/>
          <p:cNvSpPr/>
          <p:nvPr/>
        </p:nvSpPr>
        <p:spPr>
          <a:xfrm>
            <a:off x="1704463" y="3751554"/>
            <a:ext cx="1344842" cy="84888"/>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ombo 11"/>
          <p:cNvSpPr/>
          <p:nvPr/>
        </p:nvSpPr>
        <p:spPr>
          <a:xfrm>
            <a:off x="2242772" y="1710113"/>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ombo 12"/>
          <p:cNvSpPr/>
          <p:nvPr/>
        </p:nvSpPr>
        <p:spPr>
          <a:xfrm>
            <a:off x="5962850" y="2665393"/>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ombo 13"/>
          <p:cNvSpPr/>
          <p:nvPr/>
        </p:nvSpPr>
        <p:spPr>
          <a:xfrm>
            <a:off x="9458352" y="3810165"/>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756893" y="1536192"/>
            <a:ext cx="3239983" cy="2663275"/>
          </a:xfrm>
          <a:prstGeom prst="rect">
            <a:avLst/>
          </a:prstGeom>
          <a:noFill/>
          <a:ln w="63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riángulo isósceles 19"/>
          <p:cNvSpPr/>
          <p:nvPr/>
        </p:nvSpPr>
        <p:spPr>
          <a:xfrm rot="2652911">
            <a:off x="3872246" y="1488684"/>
            <a:ext cx="231648" cy="121920"/>
          </a:xfrm>
          <a:prstGeom prst="triangle">
            <a:avLst/>
          </a:prstGeom>
          <a:no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p:cNvSpPr/>
          <p:nvPr/>
        </p:nvSpPr>
        <p:spPr>
          <a:xfrm>
            <a:off x="4476971" y="2510547"/>
            <a:ext cx="3239983" cy="2663275"/>
          </a:xfrm>
          <a:prstGeom prst="rect">
            <a:avLst/>
          </a:prstGeom>
          <a:noFill/>
          <a:ln w="63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Triángulo isósceles 21"/>
          <p:cNvSpPr/>
          <p:nvPr/>
        </p:nvSpPr>
        <p:spPr>
          <a:xfrm rot="2652911">
            <a:off x="7592324" y="2463039"/>
            <a:ext cx="231648" cy="121920"/>
          </a:xfrm>
          <a:prstGeom prst="triangle">
            <a:avLst/>
          </a:prstGeom>
          <a:no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7972473" y="3634809"/>
            <a:ext cx="3239983" cy="2663275"/>
          </a:xfrm>
          <a:prstGeom prst="rect">
            <a:avLst/>
          </a:prstGeom>
          <a:noFill/>
          <a:ln w="63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isósceles 23"/>
          <p:cNvSpPr/>
          <p:nvPr/>
        </p:nvSpPr>
        <p:spPr>
          <a:xfrm rot="2652911">
            <a:off x="11081642" y="3587301"/>
            <a:ext cx="231648" cy="121920"/>
          </a:xfrm>
          <a:prstGeom prst="triangle">
            <a:avLst/>
          </a:prstGeom>
          <a:no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0006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graphicFrame>
        <p:nvGraphicFramePr>
          <p:cNvPr id="44" name="Gráfico 43"/>
          <p:cNvGraphicFramePr/>
          <p:nvPr>
            <p:extLst>
              <p:ext uri="{D42A27DB-BD31-4B8C-83A1-F6EECF244321}">
                <p14:modId xmlns:p14="http://schemas.microsoft.com/office/powerpoint/2010/main" val="787173922"/>
              </p:ext>
            </p:extLst>
          </p:nvPr>
        </p:nvGraphicFramePr>
        <p:xfrm>
          <a:off x="7077632" y="2005363"/>
          <a:ext cx="3825484" cy="4406638"/>
        </p:xfrm>
        <a:graphic>
          <a:graphicData uri="http://schemas.openxmlformats.org/drawingml/2006/chart">
            <c:chart xmlns:c="http://schemas.openxmlformats.org/drawingml/2006/chart" xmlns:r="http://schemas.openxmlformats.org/officeDocument/2006/relationships" r:id="rId3"/>
          </a:graphicData>
        </a:graphic>
      </p:graphicFrame>
      <p:sp>
        <p:nvSpPr>
          <p:cNvPr id="1631" name="Shape 1631"/>
          <p:cNvSpPr/>
          <p:nvPr/>
        </p:nvSpPr>
        <p:spPr>
          <a:xfrm>
            <a:off x="2764276" y="4042902"/>
            <a:ext cx="453532" cy="257033"/>
          </a:xfrm>
          <a:prstGeom prst="rect">
            <a:avLst/>
          </a:prstGeom>
          <a:solidFill>
            <a:srgbClr val="F2F2F2">
              <a:alpha val="60000"/>
            </a:srgbClr>
          </a:solidFill>
          <a:ln w="9525" cap="flat" cmpd="sng">
            <a:solidFill>
              <a:schemeClr val="accent2"/>
            </a:solidFill>
            <a:prstDash val="solid"/>
            <a:round/>
            <a:headEnd type="none" w="med" len="med"/>
            <a:tailEnd type="none" w="med" len="med"/>
          </a:ln>
        </p:spPr>
        <p:txBody>
          <a:bodyPr lIns="91425" tIns="45700" rIns="91425" bIns="45700" anchor="ctr" anchorCtr="0">
            <a:noAutofit/>
          </a:bodyPr>
          <a:lstStyle/>
          <a:p>
            <a:pPr algn="ctr">
              <a:buClr>
                <a:srgbClr val="000000"/>
              </a:buClr>
            </a:pPr>
            <a:endParaRPr>
              <a:solidFill>
                <a:schemeClr val="dk1"/>
              </a:solidFill>
            </a:endParaRPr>
          </a:p>
        </p:txBody>
      </p:sp>
      <p:sp>
        <p:nvSpPr>
          <p:cNvPr id="1633" name="Shape 1633"/>
          <p:cNvSpPr/>
          <p:nvPr/>
        </p:nvSpPr>
        <p:spPr>
          <a:xfrm>
            <a:off x="3421206" y="2768403"/>
            <a:ext cx="2893851" cy="2253036"/>
          </a:xfrm>
          <a:prstGeom prst="rect">
            <a:avLst/>
          </a:prstGeom>
          <a:solidFill>
            <a:srgbClr val="F2F2F2">
              <a:alpha val="60000"/>
            </a:srgbClr>
          </a:solidFill>
          <a:ln w="9525" cap="flat" cmpd="sng">
            <a:solidFill>
              <a:schemeClr val="tx2">
                <a:lumMod val="25000"/>
              </a:schemeClr>
            </a:solidFill>
            <a:prstDash val="solid"/>
            <a:round/>
            <a:headEnd type="none" w="med" len="med"/>
            <a:tailEnd type="none" w="med" len="med"/>
          </a:ln>
        </p:spPr>
        <p:txBody>
          <a:bodyPr lIns="91425" tIns="45700" rIns="91425" bIns="45700" anchor="ctr" anchorCtr="0">
            <a:noAutofit/>
          </a:bodyPr>
          <a:lstStyle/>
          <a:p>
            <a:pPr algn="ctr">
              <a:buClr>
                <a:srgbClr val="000000"/>
              </a:buClr>
            </a:pPr>
            <a:endParaRPr>
              <a:solidFill>
                <a:schemeClr val="dk1"/>
              </a:solidFill>
            </a:endParaRPr>
          </a:p>
        </p:txBody>
      </p:sp>
      <p:pic>
        <p:nvPicPr>
          <p:cNvPr id="1634" name="Shape 1634"/>
          <p:cNvPicPr preferRelativeResize="0"/>
          <p:nvPr/>
        </p:nvPicPr>
        <p:blipFill rotWithShape="1">
          <a:blip r:embed="rId4">
            <a:alphaModFix/>
          </a:blip>
          <a:srcRect/>
          <a:stretch/>
        </p:blipFill>
        <p:spPr>
          <a:xfrm>
            <a:off x="4546049" y="1964607"/>
            <a:ext cx="370792" cy="343977"/>
          </a:xfrm>
          <a:prstGeom prst="rect">
            <a:avLst/>
          </a:prstGeom>
          <a:noFill/>
          <a:ln>
            <a:noFill/>
          </a:ln>
        </p:spPr>
      </p:pic>
      <p:sp>
        <p:nvSpPr>
          <p:cNvPr id="1635" name="Shape 1635"/>
          <p:cNvSpPr txBox="1">
            <a:spLocks noGrp="1"/>
          </p:cNvSpPr>
          <p:nvPr>
            <p:ph type="sldNum" idx="12"/>
          </p:nvPr>
        </p:nvSpPr>
        <p:spPr>
          <a:xfrm>
            <a:off x="9835251" y="6341602"/>
            <a:ext cx="548699" cy="524999"/>
          </a:xfrm>
          <a:prstGeom prst="rect">
            <a:avLst/>
          </a:prstGeom>
          <a:noFill/>
          <a:ln>
            <a:noFill/>
          </a:ln>
        </p:spPr>
        <p:txBody>
          <a:bodyPr lIns="91425" tIns="91425" rIns="91425" bIns="91425" anchor="ctr" anchorCtr="0">
            <a:noAutofit/>
          </a:bodyPr>
          <a:lstStyle/>
          <a:p>
            <a:pPr>
              <a:buClr>
                <a:srgbClr val="90AC2B"/>
              </a:buClr>
              <a:buSzPct val="25000"/>
            </a:pPr>
            <a:fld id="{00000000-1234-1234-1234-123412341234}" type="slidenum">
              <a:rPr lang="es-ES" sz="1200">
                <a:solidFill>
                  <a:srgbClr val="90AC2B"/>
                </a:solidFill>
                <a:latin typeface="Lato"/>
                <a:ea typeface="Lato"/>
                <a:cs typeface="Lato"/>
                <a:sym typeface="Lato"/>
              </a:rPr>
              <a:pPr>
                <a:buClr>
                  <a:srgbClr val="90AC2B"/>
                </a:buClr>
                <a:buSzPct val="25000"/>
              </a:pPr>
              <a:t>40</a:t>
            </a:fld>
            <a:endParaRPr lang="es-ES" sz="1200">
              <a:solidFill>
                <a:srgbClr val="90AC2B"/>
              </a:solidFill>
              <a:latin typeface="Lato"/>
              <a:ea typeface="Lato"/>
              <a:cs typeface="Lato"/>
              <a:sym typeface="Lato"/>
            </a:endParaRPr>
          </a:p>
        </p:txBody>
      </p:sp>
      <p:sp>
        <p:nvSpPr>
          <p:cNvPr id="1636" name="Shape 1636"/>
          <p:cNvSpPr txBox="1"/>
          <p:nvPr/>
        </p:nvSpPr>
        <p:spPr>
          <a:xfrm>
            <a:off x="649116" y="325851"/>
            <a:ext cx="9484235" cy="926840"/>
          </a:xfrm>
          <a:prstGeom prst="rect">
            <a:avLst/>
          </a:prstGeom>
          <a:noFill/>
          <a:ln>
            <a:noFill/>
          </a:ln>
        </p:spPr>
        <p:txBody>
          <a:bodyPr lIns="91425" tIns="91425" rIns="91425" bIns="91425" anchor="ctr" anchorCtr="0">
            <a:noAutofit/>
          </a:bodyPr>
          <a:lstStyle/>
          <a:p>
            <a:pPr>
              <a:buClr>
                <a:srgbClr val="90AC2B"/>
              </a:buClr>
              <a:buSzPct val="25000"/>
            </a:pPr>
            <a:r>
              <a:rPr lang="es-ES" sz="1700" b="1" dirty="0">
                <a:solidFill>
                  <a:schemeClr val="tx1"/>
                </a:solidFill>
                <a:latin typeface="Merriweather"/>
                <a:ea typeface="Merriweather"/>
                <a:cs typeface="Merriweather"/>
                <a:sym typeface="Merriweather"/>
              </a:rPr>
              <a:t>Cae el consumo de los contenidos genéricos de YouTube en Smartphone pero se mantienen los de mayor valor para el usuario (</a:t>
            </a:r>
            <a:r>
              <a:rPr lang="es-ES" sz="1700" b="1" dirty="0" err="1">
                <a:solidFill>
                  <a:schemeClr val="tx1"/>
                </a:solidFill>
                <a:latin typeface="Merriweather"/>
                <a:ea typeface="Merriweather"/>
                <a:cs typeface="Merriweather"/>
                <a:sym typeface="Merriweather"/>
              </a:rPr>
              <a:t>YouTubers</a:t>
            </a:r>
            <a:r>
              <a:rPr lang="es-ES" sz="1700" b="1" dirty="0">
                <a:solidFill>
                  <a:schemeClr val="tx1"/>
                </a:solidFill>
                <a:latin typeface="Merriweather"/>
                <a:ea typeface="Merriweather"/>
                <a:cs typeface="Merriweather"/>
                <a:sym typeface="Merriweather"/>
              </a:rPr>
              <a:t>, series, fútbol..) </a:t>
            </a:r>
          </a:p>
          <a:p>
            <a:pPr>
              <a:buClr>
                <a:srgbClr val="90AC2B"/>
              </a:buClr>
              <a:buSzPct val="25000"/>
            </a:pPr>
            <a:r>
              <a:rPr lang="es-ES" sz="1700" dirty="0">
                <a:solidFill>
                  <a:schemeClr val="tx2">
                    <a:lumMod val="25000"/>
                  </a:schemeClr>
                </a:solidFill>
                <a:latin typeface="Merriweather"/>
                <a:ea typeface="Merriweather"/>
                <a:cs typeface="Merriweather"/>
                <a:sym typeface="Merriweather"/>
              </a:rPr>
              <a:t>Se incrementa el número de Gigas contratados en la tarifa móvil.</a:t>
            </a:r>
          </a:p>
        </p:txBody>
      </p:sp>
      <p:sp>
        <p:nvSpPr>
          <p:cNvPr id="1637" name="Shape 1637"/>
          <p:cNvSpPr txBox="1"/>
          <p:nvPr/>
        </p:nvSpPr>
        <p:spPr>
          <a:xfrm>
            <a:off x="4066435" y="1560268"/>
            <a:ext cx="1957013" cy="232236"/>
          </a:xfrm>
          <a:prstGeom prst="rect">
            <a:avLst/>
          </a:prstGeom>
          <a:noFill/>
          <a:ln>
            <a:noFill/>
          </a:ln>
        </p:spPr>
        <p:txBody>
          <a:bodyPr lIns="91425" tIns="91425" rIns="91425" bIns="91425" anchor="t" anchorCtr="0">
            <a:noAutofit/>
          </a:bodyPr>
          <a:lstStyle/>
          <a:p>
            <a:pPr>
              <a:buClr>
                <a:srgbClr val="382A2A"/>
              </a:buClr>
              <a:buSzPct val="25000"/>
            </a:pPr>
            <a:r>
              <a:rPr lang="es-ES" sz="1200" b="1" dirty="0">
                <a:solidFill>
                  <a:schemeClr val="tx2">
                    <a:lumMod val="25000"/>
                  </a:schemeClr>
                </a:solidFill>
                <a:latin typeface="Merriweather"/>
                <a:ea typeface="Merriweather"/>
                <a:cs typeface="Merriweather"/>
                <a:sym typeface="Merriweather"/>
              </a:rPr>
              <a:t>Megas mensuales</a:t>
            </a:r>
          </a:p>
        </p:txBody>
      </p:sp>
      <p:sp>
        <p:nvSpPr>
          <p:cNvPr id="1638" name="Shape 1638"/>
          <p:cNvSpPr txBox="1"/>
          <p:nvPr/>
        </p:nvSpPr>
        <p:spPr>
          <a:xfrm>
            <a:off x="8331201" y="6216886"/>
            <a:ext cx="2194163" cy="296699"/>
          </a:xfrm>
          <a:prstGeom prst="rect">
            <a:avLst/>
          </a:prstGeom>
          <a:noFill/>
          <a:ln>
            <a:noFill/>
          </a:ln>
        </p:spPr>
        <p:txBody>
          <a:bodyPr lIns="91425" tIns="91425" rIns="91425" bIns="91425" anchor="t" anchorCtr="0">
            <a:noAutofit/>
          </a:bodyPr>
          <a:lstStyle/>
          <a:p>
            <a:pPr>
              <a:buClr>
                <a:srgbClr val="382C2B"/>
              </a:buClr>
              <a:buSzPct val="25000"/>
            </a:pPr>
            <a:r>
              <a:rPr lang="es-ES" sz="800" b="1">
                <a:solidFill>
                  <a:srgbClr val="595959"/>
                </a:solidFill>
                <a:latin typeface="Lato"/>
                <a:ea typeface="Lato"/>
                <a:cs typeface="Lato"/>
                <a:sym typeface="Lato"/>
              </a:rPr>
              <a:t>Base: Tienen Smartphone en el hogar (1276)</a:t>
            </a:r>
          </a:p>
        </p:txBody>
      </p:sp>
      <p:cxnSp>
        <p:nvCxnSpPr>
          <p:cNvPr id="1639" name="Shape 1639"/>
          <p:cNvCxnSpPr/>
          <p:nvPr/>
        </p:nvCxnSpPr>
        <p:spPr>
          <a:xfrm>
            <a:off x="3224169" y="4169630"/>
            <a:ext cx="200398" cy="0"/>
          </a:xfrm>
          <a:prstGeom prst="straightConnector1">
            <a:avLst/>
          </a:prstGeom>
          <a:noFill/>
          <a:ln w="9525" cap="flat" cmpd="sng">
            <a:solidFill>
              <a:schemeClr val="tx2">
                <a:lumMod val="25000"/>
              </a:schemeClr>
            </a:solidFill>
            <a:prstDash val="solid"/>
            <a:round/>
            <a:headEnd type="none" w="med" len="med"/>
            <a:tailEnd type="none" w="med" len="med"/>
          </a:ln>
        </p:spPr>
      </p:cxnSp>
      <p:pic>
        <p:nvPicPr>
          <p:cNvPr id="1641" name="Shape 1641"/>
          <p:cNvPicPr preferRelativeResize="0"/>
          <p:nvPr/>
        </p:nvPicPr>
        <p:blipFill rotWithShape="1">
          <a:blip r:embed="rId5">
            <a:alphaModFix/>
          </a:blip>
          <a:srcRect/>
          <a:stretch/>
        </p:blipFill>
        <p:spPr>
          <a:xfrm>
            <a:off x="2097534" y="2926747"/>
            <a:ext cx="360061" cy="556180"/>
          </a:xfrm>
          <a:prstGeom prst="rect">
            <a:avLst/>
          </a:prstGeom>
          <a:noFill/>
          <a:ln>
            <a:noFill/>
          </a:ln>
        </p:spPr>
      </p:pic>
      <p:sp>
        <p:nvSpPr>
          <p:cNvPr id="1643" name="Shape 1643"/>
          <p:cNvSpPr txBox="1"/>
          <p:nvPr/>
        </p:nvSpPr>
        <p:spPr>
          <a:xfrm>
            <a:off x="8937898" y="1906586"/>
            <a:ext cx="565855" cy="197552"/>
          </a:xfrm>
          <a:prstGeom prst="rect">
            <a:avLst/>
          </a:prstGeom>
          <a:noFill/>
          <a:ln>
            <a:noFill/>
          </a:ln>
        </p:spPr>
        <p:txBody>
          <a:bodyPr lIns="91425" tIns="45700" rIns="91425" bIns="45700" anchor="ctr" anchorCtr="0">
            <a:noAutofit/>
          </a:bodyPr>
          <a:lstStyle/>
          <a:p>
            <a:pPr>
              <a:buClr>
                <a:srgbClr val="4E8F54"/>
              </a:buClr>
              <a:buSzPct val="25000"/>
            </a:pPr>
            <a:r>
              <a:rPr lang="es-ES" sz="1000" b="1" i="1" u="sng">
                <a:solidFill>
                  <a:schemeClr val="accent3"/>
                </a:solidFill>
                <a:latin typeface="Lato"/>
                <a:ea typeface="Lato"/>
                <a:cs typeface="Lato"/>
                <a:sym typeface="Lato"/>
              </a:rPr>
              <a:t>Total</a:t>
            </a:r>
          </a:p>
        </p:txBody>
      </p:sp>
      <p:sp>
        <p:nvSpPr>
          <p:cNvPr id="1644" name="Shape 1644"/>
          <p:cNvSpPr txBox="1"/>
          <p:nvPr/>
        </p:nvSpPr>
        <p:spPr>
          <a:xfrm>
            <a:off x="1794972" y="2603396"/>
            <a:ext cx="1038267" cy="197552"/>
          </a:xfrm>
          <a:prstGeom prst="rect">
            <a:avLst/>
          </a:prstGeom>
          <a:noFill/>
          <a:ln>
            <a:noFill/>
          </a:ln>
        </p:spPr>
        <p:txBody>
          <a:bodyPr lIns="91425" tIns="45700" rIns="91425" bIns="45700" anchor="ctr" anchorCtr="0">
            <a:noAutofit/>
          </a:bodyPr>
          <a:lstStyle/>
          <a:p>
            <a:pPr algn="ctr">
              <a:buClr>
                <a:srgbClr val="4E8F54"/>
              </a:buClr>
              <a:buSzPct val="25000"/>
            </a:pPr>
            <a:r>
              <a:rPr lang="es-ES" sz="1000" b="1" i="1" u="sng" dirty="0">
                <a:solidFill>
                  <a:schemeClr val="accent3"/>
                </a:solidFill>
                <a:latin typeface="Lato"/>
                <a:ea typeface="Lato"/>
                <a:cs typeface="Lato"/>
                <a:sym typeface="Lato"/>
              </a:rPr>
              <a:t>Tarifa de datos</a:t>
            </a:r>
          </a:p>
        </p:txBody>
      </p:sp>
      <p:sp>
        <p:nvSpPr>
          <p:cNvPr id="1645" name="Shape 1645"/>
          <p:cNvSpPr txBox="1"/>
          <p:nvPr/>
        </p:nvSpPr>
        <p:spPr>
          <a:xfrm>
            <a:off x="7526615" y="1573432"/>
            <a:ext cx="3037342" cy="232236"/>
          </a:xfrm>
          <a:prstGeom prst="rect">
            <a:avLst/>
          </a:prstGeom>
          <a:noFill/>
          <a:ln>
            <a:noFill/>
          </a:ln>
        </p:spPr>
        <p:txBody>
          <a:bodyPr lIns="91425" tIns="91425" rIns="91425" bIns="91425" anchor="t" anchorCtr="0">
            <a:noAutofit/>
          </a:bodyPr>
          <a:lstStyle/>
          <a:p>
            <a:pPr>
              <a:buClr>
                <a:srgbClr val="382A2A"/>
              </a:buClr>
              <a:buSzPct val="25000"/>
            </a:pPr>
            <a:r>
              <a:rPr lang="es-ES" sz="1200" b="1" dirty="0">
                <a:solidFill>
                  <a:schemeClr val="tx2">
                    <a:lumMod val="25000"/>
                  </a:schemeClr>
                </a:solidFill>
                <a:latin typeface="Merriweather"/>
                <a:ea typeface="Merriweather"/>
                <a:cs typeface="Merriweather"/>
                <a:sym typeface="Merriweather"/>
              </a:rPr>
              <a:t>Qué contenidos ven en Smartphone</a:t>
            </a:r>
          </a:p>
        </p:txBody>
      </p:sp>
      <p:sp>
        <p:nvSpPr>
          <p:cNvPr id="1646" name="Shape 1646"/>
          <p:cNvSpPr txBox="1"/>
          <p:nvPr/>
        </p:nvSpPr>
        <p:spPr>
          <a:xfrm>
            <a:off x="3675294" y="5260767"/>
            <a:ext cx="1385002" cy="296699"/>
          </a:xfrm>
          <a:prstGeom prst="rect">
            <a:avLst/>
          </a:prstGeom>
          <a:noFill/>
          <a:ln>
            <a:noFill/>
          </a:ln>
        </p:spPr>
        <p:txBody>
          <a:bodyPr lIns="91425" tIns="91425" rIns="91425" bIns="91425" anchor="t" anchorCtr="0">
            <a:noAutofit/>
          </a:bodyPr>
          <a:lstStyle/>
          <a:p>
            <a:pPr>
              <a:buClr>
                <a:srgbClr val="382C2B"/>
              </a:buClr>
              <a:buSzPct val="25000"/>
            </a:pPr>
            <a:r>
              <a:rPr lang="es-ES" sz="800" b="1">
                <a:solidFill>
                  <a:srgbClr val="595959"/>
                </a:solidFill>
                <a:latin typeface="Lato"/>
                <a:ea typeface="Lato"/>
                <a:cs typeface="Lato"/>
                <a:sym typeface="Lato"/>
              </a:rPr>
              <a:t>Base: Tienen Datos (992)</a:t>
            </a:r>
          </a:p>
        </p:txBody>
      </p:sp>
      <p:grpSp>
        <p:nvGrpSpPr>
          <p:cNvPr id="1647" name="Shape 1647"/>
          <p:cNvGrpSpPr/>
          <p:nvPr/>
        </p:nvGrpSpPr>
        <p:grpSpPr>
          <a:xfrm>
            <a:off x="4528275" y="6513584"/>
            <a:ext cx="2999939" cy="221567"/>
            <a:chOff x="2533867" y="6507882"/>
            <a:chExt cx="2999939" cy="221567"/>
          </a:xfrm>
        </p:grpSpPr>
        <p:sp>
          <p:nvSpPr>
            <p:cNvPr id="1648" name="Shape 1648"/>
            <p:cNvSpPr/>
            <p:nvPr/>
          </p:nvSpPr>
          <p:spPr>
            <a:xfrm>
              <a:off x="2671889" y="6535239"/>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49" name="Shape 1649"/>
            <p:cNvSpPr/>
            <p:nvPr/>
          </p:nvSpPr>
          <p:spPr>
            <a:xfrm rot="10800000">
              <a:off x="2533867" y="6516510"/>
              <a:ext cx="138022" cy="194210"/>
            </a:xfrm>
            <a:prstGeom prst="downArrow">
              <a:avLst>
                <a:gd name="adj1" fmla="val 50000"/>
                <a:gd name="adj2" fmla="val 50000"/>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50" name="Shape 1650"/>
            <p:cNvSpPr txBox="1"/>
            <p:nvPr/>
          </p:nvSpPr>
          <p:spPr>
            <a:xfrm>
              <a:off x="2777923" y="6507882"/>
              <a:ext cx="2755883" cy="215443"/>
            </a:xfrm>
            <a:prstGeom prst="rect">
              <a:avLst/>
            </a:prstGeom>
            <a:noFill/>
            <a:ln>
              <a:noFill/>
            </a:ln>
          </p:spPr>
          <p:txBody>
            <a:bodyPr lIns="91425" tIns="45700" rIns="91425" bIns="45700" anchor="t" anchorCtr="0">
              <a:noAutofit/>
            </a:bodyPr>
            <a:lstStyle/>
            <a:p>
              <a:pPr>
                <a:buClr>
                  <a:srgbClr val="595959"/>
                </a:buClr>
                <a:buSzPct val="25000"/>
              </a:pPr>
              <a:r>
                <a:rPr lang="es-ES" sz="800">
                  <a:solidFill>
                    <a:srgbClr val="595959"/>
                  </a:solidFill>
                  <a:latin typeface="Lato"/>
                  <a:ea typeface="Lato"/>
                  <a:cs typeface="Lato"/>
                  <a:sym typeface="Lato"/>
                </a:rPr>
                <a:t>Diferencias significativas al 95% de confianza frente 2015</a:t>
              </a:r>
            </a:p>
          </p:txBody>
        </p:sp>
      </p:grpSp>
      <p:sp>
        <p:nvSpPr>
          <p:cNvPr id="1651" name="Shape 1651"/>
          <p:cNvSpPr/>
          <p:nvPr/>
        </p:nvSpPr>
        <p:spPr>
          <a:xfrm>
            <a:off x="5044942" y="3849164"/>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52" name="Shape 1652"/>
          <p:cNvSpPr txBox="1"/>
          <p:nvPr/>
        </p:nvSpPr>
        <p:spPr>
          <a:xfrm>
            <a:off x="5140995" y="3801834"/>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- 10 pts. Vs 2015</a:t>
            </a:r>
          </a:p>
        </p:txBody>
      </p:sp>
      <p:sp>
        <p:nvSpPr>
          <p:cNvPr id="1653" name="Shape 1653"/>
          <p:cNvSpPr txBox="1"/>
          <p:nvPr/>
        </p:nvSpPr>
        <p:spPr>
          <a:xfrm>
            <a:off x="5477701" y="3175426"/>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chemeClr val="accent3"/>
                </a:solidFill>
                <a:latin typeface="Lato"/>
                <a:ea typeface="Lato"/>
                <a:cs typeface="Lato"/>
                <a:sym typeface="Lato"/>
              </a:rPr>
              <a:t>+ 8 pts. Vs 2015</a:t>
            </a:r>
          </a:p>
        </p:txBody>
      </p:sp>
      <p:sp>
        <p:nvSpPr>
          <p:cNvPr id="1654" name="Shape 1654"/>
          <p:cNvSpPr/>
          <p:nvPr/>
        </p:nvSpPr>
        <p:spPr>
          <a:xfrm rot="10800000">
            <a:off x="5409844" y="3213056"/>
            <a:ext cx="138022" cy="194210"/>
          </a:xfrm>
          <a:prstGeom prst="downArrow">
            <a:avLst>
              <a:gd name="adj1" fmla="val 50000"/>
              <a:gd name="adj2" fmla="val 50000"/>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cxnSp>
        <p:nvCxnSpPr>
          <p:cNvPr id="1655" name="Shape 1655"/>
          <p:cNvCxnSpPr/>
          <p:nvPr/>
        </p:nvCxnSpPr>
        <p:spPr>
          <a:xfrm>
            <a:off x="5044942" y="2834270"/>
            <a:ext cx="0" cy="852827"/>
          </a:xfrm>
          <a:prstGeom prst="straightConnector1">
            <a:avLst/>
          </a:prstGeom>
          <a:noFill/>
          <a:ln w="9525" cap="flat" cmpd="sng">
            <a:solidFill>
              <a:srgbClr val="595959"/>
            </a:solidFill>
            <a:prstDash val="solid"/>
            <a:round/>
            <a:headEnd type="none" w="med" len="med"/>
            <a:tailEnd type="none" w="med" len="med"/>
          </a:ln>
        </p:spPr>
      </p:cxnSp>
      <p:sp>
        <p:nvSpPr>
          <p:cNvPr id="1656" name="Shape 1656"/>
          <p:cNvSpPr txBox="1"/>
          <p:nvPr/>
        </p:nvSpPr>
        <p:spPr>
          <a:xfrm>
            <a:off x="4994878" y="3141235"/>
            <a:ext cx="603636" cy="322574"/>
          </a:xfrm>
          <a:prstGeom prst="rect">
            <a:avLst/>
          </a:prstGeom>
          <a:noFill/>
          <a:ln>
            <a:noFill/>
          </a:ln>
        </p:spPr>
        <p:txBody>
          <a:bodyPr lIns="91425" tIns="91425" rIns="91425" bIns="91425" anchor="t" anchorCtr="0">
            <a:noAutofit/>
          </a:bodyPr>
          <a:lstStyle/>
          <a:p>
            <a:pPr>
              <a:buClr>
                <a:srgbClr val="382C2B"/>
              </a:buClr>
              <a:buSzPct val="25000"/>
            </a:pPr>
            <a:r>
              <a:rPr lang="es-ES" sz="900" b="1">
                <a:solidFill>
                  <a:srgbClr val="595959"/>
                </a:solidFill>
                <a:latin typeface="Lato"/>
                <a:ea typeface="Lato"/>
                <a:cs typeface="Lato"/>
                <a:sym typeface="Lato"/>
              </a:rPr>
              <a:t>38%</a:t>
            </a:r>
          </a:p>
        </p:txBody>
      </p:sp>
      <p:sp>
        <p:nvSpPr>
          <p:cNvPr id="1657" name="Shape 1657"/>
          <p:cNvSpPr/>
          <p:nvPr/>
        </p:nvSpPr>
        <p:spPr>
          <a:xfrm>
            <a:off x="1873340" y="3553542"/>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58" name="Shape 1658"/>
          <p:cNvSpPr txBox="1"/>
          <p:nvPr/>
        </p:nvSpPr>
        <p:spPr>
          <a:xfrm>
            <a:off x="1969394" y="3506213"/>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- 4 pts. Vs 2015</a:t>
            </a:r>
          </a:p>
        </p:txBody>
      </p:sp>
      <p:sp>
        <p:nvSpPr>
          <p:cNvPr id="1659" name="Shape 1659"/>
          <p:cNvSpPr/>
          <p:nvPr/>
        </p:nvSpPr>
        <p:spPr>
          <a:xfrm>
            <a:off x="9868355" y="2191102"/>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60" name="Shape 1660"/>
          <p:cNvSpPr txBox="1"/>
          <p:nvPr/>
        </p:nvSpPr>
        <p:spPr>
          <a:xfrm>
            <a:off x="9964409" y="2143774"/>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- 17 pts. Vs 2015</a:t>
            </a:r>
          </a:p>
        </p:txBody>
      </p:sp>
      <p:sp>
        <p:nvSpPr>
          <p:cNvPr id="1661" name="Shape 1661"/>
          <p:cNvSpPr/>
          <p:nvPr/>
        </p:nvSpPr>
        <p:spPr>
          <a:xfrm>
            <a:off x="9872069" y="2532458"/>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62" name="Shape 1662"/>
          <p:cNvSpPr txBox="1"/>
          <p:nvPr/>
        </p:nvSpPr>
        <p:spPr>
          <a:xfrm>
            <a:off x="9968121" y="2485129"/>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- 18 pts. Vs 2015</a:t>
            </a:r>
          </a:p>
        </p:txBody>
      </p:sp>
      <p:sp>
        <p:nvSpPr>
          <p:cNvPr id="1663" name="Shape 1663"/>
          <p:cNvSpPr/>
          <p:nvPr/>
        </p:nvSpPr>
        <p:spPr>
          <a:xfrm>
            <a:off x="9773239" y="3179631"/>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64" name="Shape 1664"/>
          <p:cNvSpPr txBox="1"/>
          <p:nvPr/>
        </p:nvSpPr>
        <p:spPr>
          <a:xfrm>
            <a:off x="9869291" y="3132301"/>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- 9 pts. Vs 2015</a:t>
            </a:r>
          </a:p>
        </p:txBody>
      </p:sp>
      <p:sp>
        <p:nvSpPr>
          <p:cNvPr id="1665" name="Shape 1665"/>
          <p:cNvSpPr/>
          <p:nvPr/>
        </p:nvSpPr>
        <p:spPr>
          <a:xfrm>
            <a:off x="9339209" y="3484248"/>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66" name="Shape 1666"/>
          <p:cNvSpPr txBox="1"/>
          <p:nvPr/>
        </p:nvSpPr>
        <p:spPr>
          <a:xfrm>
            <a:off x="9435263" y="3436920"/>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- 21 pts. Vs 2015</a:t>
            </a:r>
          </a:p>
        </p:txBody>
      </p:sp>
      <p:sp>
        <p:nvSpPr>
          <p:cNvPr id="1667" name="Shape 1667"/>
          <p:cNvSpPr/>
          <p:nvPr/>
        </p:nvSpPr>
        <p:spPr>
          <a:xfrm>
            <a:off x="9258009" y="5079869"/>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68" name="Shape 1668"/>
          <p:cNvSpPr txBox="1"/>
          <p:nvPr/>
        </p:nvSpPr>
        <p:spPr>
          <a:xfrm>
            <a:off x="9354063" y="5032540"/>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- 10 pts. Vs 2015</a:t>
            </a:r>
          </a:p>
        </p:txBody>
      </p:sp>
      <p:sp>
        <p:nvSpPr>
          <p:cNvPr id="1669" name="Shape 1669"/>
          <p:cNvSpPr/>
          <p:nvPr/>
        </p:nvSpPr>
        <p:spPr>
          <a:xfrm>
            <a:off x="9216040" y="5710657"/>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70" name="Shape 1670"/>
          <p:cNvSpPr txBox="1"/>
          <p:nvPr/>
        </p:nvSpPr>
        <p:spPr>
          <a:xfrm>
            <a:off x="9312092" y="5663329"/>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- 10 pts. Vs 2015</a:t>
            </a:r>
          </a:p>
        </p:txBody>
      </p:sp>
      <p:sp>
        <p:nvSpPr>
          <p:cNvPr id="1671" name="Shape 1671"/>
          <p:cNvSpPr/>
          <p:nvPr/>
        </p:nvSpPr>
        <p:spPr>
          <a:xfrm>
            <a:off x="7673774" y="2147575"/>
            <a:ext cx="3125234" cy="598758"/>
          </a:xfrm>
          <a:prstGeom prst="rect">
            <a:avLst/>
          </a:prstGeom>
          <a:noFill/>
          <a:ln w="12700" cap="flat" cmpd="sng">
            <a:solidFill>
              <a:schemeClr val="tx2">
                <a:lumMod val="25000"/>
              </a:schemeClr>
            </a:solidFill>
            <a:prstDash val="solid"/>
            <a:round/>
            <a:headEnd type="none" w="med" len="med"/>
            <a:tailEnd type="none" w="med" len="med"/>
          </a:ln>
        </p:spPr>
        <p:txBody>
          <a:bodyPr lIns="91425" tIns="45700" rIns="91425" bIns="45700" anchor="ctr" anchorCtr="0">
            <a:noAutofit/>
          </a:bodyPr>
          <a:lstStyle/>
          <a:p>
            <a:pPr algn="ctr">
              <a:buClr>
                <a:schemeClr val="dk1"/>
              </a:buClr>
            </a:pPr>
            <a:endParaRPr sz="1000">
              <a:solidFill>
                <a:srgbClr val="595959"/>
              </a:solidFill>
              <a:latin typeface="Lato"/>
              <a:ea typeface="Lato"/>
              <a:cs typeface="Lato"/>
              <a:sym typeface="Lato"/>
            </a:endParaRPr>
          </a:p>
        </p:txBody>
      </p:sp>
      <p:sp>
        <p:nvSpPr>
          <p:cNvPr id="1672" name="Shape 1672"/>
          <p:cNvSpPr/>
          <p:nvPr/>
        </p:nvSpPr>
        <p:spPr>
          <a:xfrm>
            <a:off x="7638463" y="3102400"/>
            <a:ext cx="3125234" cy="598758"/>
          </a:xfrm>
          <a:prstGeom prst="rect">
            <a:avLst/>
          </a:prstGeom>
          <a:noFill/>
          <a:ln w="12700" cap="flat" cmpd="sng">
            <a:solidFill>
              <a:schemeClr val="tx2">
                <a:lumMod val="25000"/>
              </a:schemeClr>
            </a:solidFill>
            <a:prstDash val="solid"/>
            <a:round/>
            <a:headEnd type="none" w="med" len="med"/>
            <a:tailEnd type="none" w="med" len="med"/>
          </a:ln>
        </p:spPr>
        <p:txBody>
          <a:bodyPr lIns="91425" tIns="45700" rIns="91425" bIns="45700" anchor="ctr" anchorCtr="0">
            <a:noAutofit/>
          </a:bodyPr>
          <a:lstStyle/>
          <a:p>
            <a:pPr algn="ctr">
              <a:buClr>
                <a:schemeClr val="dk1"/>
              </a:buClr>
            </a:pPr>
            <a:endParaRPr sz="1000">
              <a:solidFill>
                <a:srgbClr val="595959"/>
              </a:solidFill>
              <a:latin typeface="Lato"/>
              <a:ea typeface="Lato"/>
              <a:cs typeface="Lato"/>
              <a:sym typeface="Lato"/>
            </a:endParaRPr>
          </a:p>
        </p:txBody>
      </p:sp>
      <p:graphicFrame>
        <p:nvGraphicFramePr>
          <p:cNvPr id="45" name="Gráfico 44"/>
          <p:cNvGraphicFramePr/>
          <p:nvPr>
            <p:extLst/>
          </p:nvPr>
        </p:nvGraphicFramePr>
        <p:xfrm>
          <a:off x="1585100" y="3506213"/>
          <a:ext cx="1658735" cy="15874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Gráfico 45"/>
          <p:cNvGraphicFramePr/>
          <p:nvPr>
            <p:extLst/>
          </p:nvPr>
        </p:nvGraphicFramePr>
        <p:xfrm>
          <a:off x="3483192" y="2694563"/>
          <a:ext cx="2345170" cy="2492362"/>
        </p:xfrm>
        <a:graphic>
          <a:graphicData uri="http://schemas.openxmlformats.org/drawingml/2006/chart">
            <c:chart xmlns:c="http://schemas.openxmlformats.org/drawingml/2006/chart" xmlns:r="http://schemas.openxmlformats.org/officeDocument/2006/relationships" r:id="rId7"/>
          </a:graphicData>
        </a:graphic>
      </p:graphicFrame>
      <p:cxnSp>
        <p:nvCxnSpPr>
          <p:cNvPr id="47" name="Conector recto 46"/>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48"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
        <p:nvSpPr>
          <p:cNvPr id="49" name="Rectángulo 48"/>
          <p:cNvSpPr/>
          <p:nvPr/>
        </p:nvSpPr>
        <p:spPr>
          <a:xfrm>
            <a:off x="10509531" y="89405"/>
            <a:ext cx="1714888" cy="1097280"/>
          </a:xfrm>
          <a:prstGeom prst="rect">
            <a:avLst/>
          </a:prstGeom>
          <a:solidFill>
            <a:srgbClr val="90A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9"/>
          <a:stretch>
            <a:fillRect/>
          </a:stretch>
        </p:blipFill>
        <p:spPr>
          <a:xfrm>
            <a:off x="10976797" y="247867"/>
            <a:ext cx="780356" cy="78035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graphicFrame>
        <p:nvGraphicFramePr>
          <p:cNvPr id="51" name="Gráfico 50"/>
          <p:cNvGraphicFramePr/>
          <p:nvPr>
            <p:extLst>
              <p:ext uri="{D42A27DB-BD31-4B8C-83A1-F6EECF244321}">
                <p14:modId xmlns:p14="http://schemas.microsoft.com/office/powerpoint/2010/main" val="3777166243"/>
              </p:ext>
            </p:extLst>
          </p:nvPr>
        </p:nvGraphicFramePr>
        <p:xfrm>
          <a:off x="1980429" y="2043527"/>
          <a:ext cx="3825484" cy="4406638"/>
        </p:xfrm>
        <a:graphic>
          <a:graphicData uri="http://schemas.openxmlformats.org/drawingml/2006/chart">
            <c:chart xmlns:c="http://schemas.openxmlformats.org/drawingml/2006/chart" xmlns:r="http://schemas.openxmlformats.org/officeDocument/2006/relationships" r:id="rId3"/>
          </a:graphicData>
        </a:graphic>
      </p:graphicFrame>
      <p:sp>
        <p:nvSpPr>
          <p:cNvPr id="1678" name="Shape 1678"/>
          <p:cNvSpPr txBox="1"/>
          <p:nvPr/>
        </p:nvSpPr>
        <p:spPr>
          <a:xfrm>
            <a:off x="569714" y="193868"/>
            <a:ext cx="9710544" cy="1245871"/>
          </a:xfrm>
          <a:prstGeom prst="rect">
            <a:avLst/>
          </a:prstGeom>
          <a:noFill/>
          <a:ln>
            <a:noFill/>
          </a:ln>
        </p:spPr>
        <p:txBody>
          <a:bodyPr lIns="91425" tIns="91425" rIns="91425" bIns="91425" anchor="ctr" anchorCtr="0">
            <a:noAutofit/>
          </a:bodyPr>
          <a:lstStyle/>
          <a:p>
            <a:pPr>
              <a:buClr>
                <a:srgbClr val="90AC2B"/>
              </a:buClr>
              <a:buSzPct val="25000"/>
            </a:pPr>
            <a:r>
              <a:rPr lang="es-ES" sz="1800" b="1" dirty="0">
                <a:solidFill>
                  <a:schemeClr val="tx2">
                    <a:lumMod val="25000"/>
                  </a:schemeClr>
                </a:solidFill>
                <a:latin typeface="Merriweather"/>
                <a:ea typeface="Merriweather"/>
                <a:cs typeface="Merriweather"/>
                <a:sym typeface="Merriweather"/>
              </a:rPr>
              <a:t>Este menor consumo de ciertos contenidos afecta a la frecuencia de acceso a YouTube.  </a:t>
            </a:r>
            <a:r>
              <a:rPr lang="es-ES" sz="1800" dirty="0">
                <a:solidFill>
                  <a:schemeClr val="tx2">
                    <a:lumMod val="25000"/>
                  </a:schemeClr>
                </a:solidFill>
                <a:latin typeface="Merriweather"/>
                <a:ea typeface="Merriweather"/>
                <a:cs typeface="Merriweather"/>
                <a:sym typeface="Merriweather"/>
              </a:rPr>
              <a:t>Por el contrario, se incrementa notablemente el uso de las apps de </a:t>
            </a:r>
            <a:r>
              <a:rPr lang="es-ES" sz="1800" dirty="0" err="1">
                <a:solidFill>
                  <a:schemeClr val="tx2">
                    <a:lumMod val="25000"/>
                  </a:schemeClr>
                </a:solidFill>
                <a:latin typeface="Merriweather"/>
                <a:ea typeface="Merriweather"/>
                <a:cs typeface="Merriweather"/>
                <a:sym typeface="Merriweather"/>
              </a:rPr>
              <a:t>OTTs</a:t>
            </a:r>
            <a:r>
              <a:rPr lang="es-ES" sz="1800" dirty="0">
                <a:solidFill>
                  <a:schemeClr val="tx2">
                    <a:lumMod val="25000"/>
                  </a:schemeClr>
                </a:solidFill>
                <a:latin typeface="Merriweather"/>
                <a:ea typeface="Merriweather"/>
                <a:cs typeface="Merriweather"/>
                <a:sym typeface="Merriweather"/>
              </a:rPr>
              <a:t>, </a:t>
            </a:r>
            <a:r>
              <a:rPr lang="es-ES" sz="1800" dirty="0" err="1">
                <a:solidFill>
                  <a:schemeClr val="tx2">
                    <a:lumMod val="25000"/>
                  </a:schemeClr>
                </a:solidFill>
                <a:latin typeface="Merriweather"/>
                <a:ea typeface="Merriweather"/>
                <a:cs typeface="Merriweather"/>
                <a:sym typeface="Merriweather"/>
              </a:rPr>
              <a:t>IPTVs</a:t>
            </a:r>
            <a:r>
              <a:rPr lang="es-ES" sz="1800" dirty="0">
                <a:solidFill>
                  <a:schemeClr val="tx2">
                    <a:lumMod val="25000"/>
                  </a:schemeClr>
                </a:solidFill>
                <a:latin typeface="Merriweather"/>
                <a:ea typeface="Merriweather"/>
                <a:cs typeface="Merriweather"/>
                <a:sym typeface="Merriweather"/>
              </a:rPr>
              <a:t> y canales TDT.</a:t>
            </a:r>
          </a:p>
        </p:txBody>
      </p:sp>
      <p:sp>
        <p:nvSpPr>
          <p:cNvPr id="1679" name="Shape 1679"/>
          <p:cNvSpPr txBox="1"/>
          <p:nvPr/>
        </p:nvSpPr>
        <p:spPr>
          <a:xfrm>
            <a:off x="8401004" y="6288201"/>
            <a:ext cx="2124359" cy="296699"/>
          </a:xfrm>
          <a:prstGeom prst="rect">
            <a:avLst/>
          </a:prstGeom>
          <a:noFill/>
          <a:ln>
            <a:noFill/>
          </a:ln>
        </p:spPr>
        <p:txBody>
          <a:bodyPr lIns="91425" tIns="91425" rIns="91425" bIns="91425" anchor="t" anchorCtr="0">
            <a:noAutofit/>
          </a:bodyPr>
          <a:lstStyle/>
          <a:p>
            <a:pPr>
              <a:buClr>
                <a:srgbClr val="382C2B"/>
              </a:buClr>
              <a:buSzPct val="25000"/>
            </a:pPr>
            <a:r>
              <a:rPr lang="es-ES" sz="800" b="1" dirty="0">
                <a:solidFill>
                  <a:srgbClr val="595959"/>
                </a:solidFill>
                <a:latin typeface="Lato"/>
                <a:ea typeface="Lato"/>
                <a:cs typeface="Lato"/>
                <a:sym typeface="Lato"/>
              </a:rPr>
              <a:t>Base: Tienen Smartphone en el hogar (921)</a:t>
            </a:r>
          </a:p>
        </p:txBody>
      </p:sp>
      <p:sp>
        <p:nvSpPr>
          <p:cNvPr id="1680" name="Shape 1680"/>
          <p:cNvSpPr txBox="1"/>
          <p:nvPr/>
        </p:nvSpPr>
        <p:spPr>
          <a:xfrm>
            <a:off x="569713" y="1319929"/>
            <a:ext cx="4720757" cy="335459"/>
          </a:xfrm>
          <a:prstGeom prst="rect">
            <a:avLst/>
          </a:prstGeom>
          <a:noFill/>
          <a:ln>
            <a:noFill/>
          </a:ln>
        </p:spPr>
        <p:txBody>
          <a:bodyPr lIns="91425" tIns="91425" rIns="91425" bIns="91425" anchor="t" anchorCtr="0">
            <a:noAutofit/>
          </a:bodyPr>
          <a:lstStyle/>
          <a:p>
            <a:pPr>
              <a:buClr>
                <a:srgbClr val="382A2A"/>
              </a:buClr>
              <a:buSzPct val="25000"/>
            </a:pPr>
            <a:r>
              <a:rPr lang="es-ES" sz="1200" b="1" dirty="0">
                <a:solidFill>
                  <a:schemeClr val="tx2">
                    <a:lumMod val="25000"/>
                  </a:schemeClr>
                </a:solidFill>
                <a:latin typeface="Merriweather"/>
                <a:ea typeface="Merriweather"/>
                <a:cs typeface="Merriweather"/>
                <a:sym typeface="Merriweather"/>
              </a:rPr>
              <a:t>Frecuencia ven contenidos que ven desde el Smartphone</a:t>
            </a:r>
          </a:p>
        </p:txBody>
      </p:sp>
      <p:sp>
        <p:nvSpPr>
          <p:cNvPr id="1681" name="Shape 1681"/>
          <p:cNvSpPr txBox="1"/>
          <p:nvPr/>
        </p:nvSpPr>
        <p:spPr>
          <a:xfrm>
            <a:off x="3464956" y="1845974"/>
            <a:ext cx="1296309" cy="210212"/>
          </a:xfrm>
          <a:prstGeom prst="rect">
            <a:avLst/>
          </a:prstGeom>
          <a:noFill/>
          <a:ln>
            <a:noFill/>
          </a:ln>
        </p:spPr>
        <p:txBody>
          <a:bodyPr lIns="91425" tIns="45700" rIns="91425" bIns="45700" anchor="ctr" anchorCtr="0">
            <a:noAutofit/>
          </a:bodyPr>
          <a:lstStyle/>
          <a:p>
            <a:pPr algn="ctr">
              <a:buClr>
                <a:srgbClr val="4E8F54"/>
              </a:buClr>
              <a:buSzPct val="25000"/>
            </a:pPr>
            <a:r>
              <a:rPr lang="es-ES" sz="900" b="1">
                <a:solidFill>
                  <a:schemeClr val="accent3"/>
                </a:solidFill>
                <a:latin typeface="Lato"/>
                <a:ea typeface="Lato"/>
                <a:cs typeface="Lato"/>
                <a:sym typeface="Lato"/>
              </a:rPr>
              <a:t>Han probado</a:t>
            </a:r>
          </a:p>
        </p:txBody>
      </p:sp>
      <p:sp>
        <p:nvSpPr>
          <p:cNvPr id="1682" name="Shape 1682"/>
          <p:cNvSpPr txBox="1"/>
          <p:nvPr/>
        </p:nvSpPr>
        <p:spPr>
          <a:xfrm>
            <a:off x="5233895" y="1858636"/>
            <a:ext cx="1402051" cy="184891"/>
          </a:xfrm>
          <a:prstGeom prst="rect">
            <a:avLst/>
          </a:prstGeom>
          <a:noFill/>
          <a:ln>
            <a:noFill/>
          </a:ln>
        </p:spPr>
        <p:txBody>
          <a:bodyPr lIns="91425" tIns="45700" rIns="91425" bIns="45700" anchor="ctr" anchorCtr="0">
            <a:noAutofit/>
          </a:bodyPr>
          <a:lstStyle/>
          <a:p>
            <a:pPr algn="ctr">
              <a:buClr>
                <a:srgbClr val="4E8F54"/>
              </a:buClr>
              <a:buSzPct val="25000"/>
            </a:pPr>
            <a:r>
              <a:rPr lang="es-ES" sz="900" b="1" dirty="0">
                <a:solidFill>
                  <a:schemeClr val="accent3"/>
                </a:solidFill>
                <a:latin typeface="Lato"/>
                <a:ea typeface="Lato"/>
                <a:cs typeface="Lato"/>
                <a:sym typeface="Lato"/>
              </a:rPr>
              <a:t>Usan habitualmente</a:t>
            </a:r>
          </a:p>
        </p:txBody>
      </p:sp>
      <p:graphicFrame>
        <p:nvGraphicFramePr>
          <p:cNvPr id="1684" name="Shape 1684"/>
          <p:cNvGraphicFramePr/>
          <p:nvPr/>
        </p:nvGraphicFramePr>
        <p:xfrm>
          <a:off x="5444637" y="2180717"/>
          <a:ext cx="804250" cy="4150000"/>
        </p:xfrm>
        <a:graphic>
          <a:graphicData uri="http://schemas.openxmlformats.org/drawingml/2006/table">
            <a:tbl>
              <a:tblPr>
                <a:noFill/>
                <a:tableStyleId>{36008A5A-9F3F-4B90-BCE3-0F9BBEB27879}</a:tableStyleId>
              </a:tblPr>
              <a:tblGrid>
                <a:gridCol w="804250">
                  <a:extLst>
                    <a:ext uri="{9D8B030D-6E8A-4147-A177-3AD203B41FA5}">
                      <a16:colId xmlns:a16="http://schemas.microsoft.com/office/drawing/2014/main" xmlns="" val="20000"/>
                    </a:ext>
                  </a:extLst>
                </a:gridCol>
              </a:tblGrid>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81%</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0"/>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12%</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1"/>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9%</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2"/>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10%</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3"/>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25%</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4"/>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6%</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5"/>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7%</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6"/>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7%</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7"/>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5%</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8"/>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4%</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9"/>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10%</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10"/>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8%</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11"/>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2%</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12"/>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4%</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13"/>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3%</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14"/>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3%</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15"/>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2%</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16"/>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1%</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17"/>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2%</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18"/>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1%</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19"/>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1%</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20"/>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0%</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21"/>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0%</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22"/>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0%</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23"/>
                  </a:ext>
                </a:extLst>
              </a:tr>
              <a:tr h="166000">
                <a:tc>
                  <a:txBody>
                    <a:bodyPr/>
                    <a:lstStyle/>
                    <a:p>
                      <a:pPr marL="0" marR="0" lvl="0" indent="0" algn="ctr" rtl="0">
                        <a:lnSpc>
                          <a:spcPct val="100000"/>
                        </a:lnSpc>
                        <a:spcBef>
                          <a:spcPts val="0"/>
                        </a:spcBef>
                        <a:spcAft>
                          <a:spcPts val="0"/>
                        </a:spcAft>
                        <a:buClr>
                          <a:srgbClr val="595959"/>
                        </a:buClr>
                        <a:buSzPct val="25000"/>
                        <a:buFont typeface="Lato"/>
                        <a:buNone/>
                      </a:pPr>
                      <a:r>
                        <a:rPr lang="es-ES" sz="1000" b="0" i="0" u="none" strike="noStrike" cap="none">
                          <a:solidFill>
                            <a:srgbClr val="595959"/>
                          </a:solidFill>
                          <a:latin typeface="Lato"/>
                          <a:ea typeface="Lato"/>
                          <a:cs typeface="Lato"/>
                          <a:sym typeface="Lato"/>
                        </a:rPr>
                        <a:t>6%</a:t>
                      </a:r>
                    </a:p>
                  </a:txBody>
                  <a:tcPr marL="6000" marR="6000" marT="600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24"/>
                  </a:ext>
                </a:extLst>
              </a:tr>
            </a:tbl>
          </a:graphicData>
        </a:graphic>
      </p:graphicFrame>
      <p:sp>
        <p:nvSpPr>
          <p:cNvPr id="1685" name="Shape 1685"/>
          <p:cNvSpPr txBox="1"/>
          <p:nvPr/>
        </p:nvSpPr>
        <p:spPr>
          <a:xfrm>
            <a:off x="4253166" y="3117595"/>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chemeClr val="accent3"/>
                </a:solidFill>
                <a:latin typeface="Lato"/>
                <a:ea typeface="Lato"/>
                <a:cs typeface="Lato"/>
                <a:sym typeface="Lato"/>
              </a:rPr>
              <a:t>+ 8 pts. Vs 2015</a:t>
            </a:r>
          </a:p>
        </p:txBody>
      </p:sp>
      <p:sp>
        <p:nvSpPr>
          <p:cNvPr id="1686" name="Shape 1686"/>
          <p:cNvSpPr/>
          <p:nvPr/>
        </p:nvSpPr>
        <p:spPr>
          <a:xfrm rot="10800000">
            <a:off x="4185309" y="3155226"/>
            <a:ext cx="138022" cy="194210"/>
          </a:xfrm>
          <a:prstGeom prst="downArrow">
            <a:avLst>
              <a:gd name="adj1" fmla="val 50000"/>
              <a:gd name="adj2" fmla="val 50000"/>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87" name="Shape 1687"/>
          <p:cNvSpPr txBox="1"/>
          <p:nvPr/>
        </p:nvSpPr>
        <p:spPr>
          <a:xfrm>
            <a:off x="4184342" y="3769638"/>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chemeClr val="accent3"/>
                </a:solidFill>
                <a:latin typeface="Lato"/>
                <a:ea typeface="Lato"/>
                <a:cs typeface="Lato"/>
                <a:sym typeface="Lato"/>
              </a:rPr>
              <a:t>+ 12 pts. Vs 2015</a:t>
            </a:r>
          </a:p>
        </p:txBody>
      </p:sp>
      <p:sp>
        <p:nvSpPr>
          <p:cNvPr id="1688" name="Shape 1688"/>
          <p:cNvSpPr/>
          <p:nvPr/>
        </p:nvSpPr>
        <p:spPr>
          <a:xfrm rot="10800000">
            <a:off x="4116485" y="3807269"/>
            <a:ext cx="138022" cy="194210"/>
          </a:xfrm>
          <a:prstGeom prst="downArrow">
            <a:avLst>
              <a:gd name="adj1" fmla="val 50000"/>
              <a:gd name="adj2" fmla="val 50000"/>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89" name="Shape 1689"/>
          <p:cNvSpPr txBox="1"/>
          <p:nvPr/>
        </p:nvSpPr>
        <p:spPr>
          <a:xfrm>
            <a:off x="4184342" y="3950417"/>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chemeClr val="accent3"/>
                </a:solidFill>
                <a:latin typeface="Lato"/>
                <a:ea typeface="Lato"/>
                <a:cs typeface="Lato"/>
                <a:sym typeface="Lato"/>
              </a:rPr>
              <a:t>+ 9 pts. Vs 2015</a:t>
            </a:r>
          </a:p>
        </p:txBody>
      </p:sp>
      <p:sp>
        <p:nvSpPr>
          <p:cNvPr id="1690" name="Shape 1690"/>
          <p:cNvSpPr/>
          <p:nvPr/>
        </p:nvSpPr>
        <p:spPr>
          <a:xfrm rot="10800000">
            <a:off x="4116485" y="3988047"/>
            <a:ext cx="138022" cy="194210"/>
          </a:xfrm>
          <a:prstGeom prst="downArrow">
            <a:avLst>
              <a:gd name="adj1" fmla="val 50000"/>
              <a:gd name="adj2" fmla="val 50000"/>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93" name="Shape 1693"/>
          <p:cNvSpPr/>
          <p:nvPr/>
        </p:nvSpPr>
        <p:spPr>
          <a:xfrm>
            <a:off x="5985198" y="2172377"/>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694" name="Shape 1694"/>
          <p:cNvSpPr txBox="1"/>
          <p:nvPr/>
        </p:nvSpPr>
        <p:spPr>
          <a:xfrm>
            <a:off x="6032156" y="2100501"/>
            <a:ext cx="794331"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- 6 pts. Vs 2015</a:t>
            </a:r>
          </a:p>
        </p:txBody>
      </p:sp>
      <p:grpSp>
        <p:nvGrpSpPr>
          <p:cNvPr id="1699" name="Shape 1699"/>
          <p:cNvGrpSpPr/>
          <p:nvPr/>
        </p:nvGrpSpPr>
        <p:grpSpPr>
          <a:xfrm>
            <a:off x="4528275" y="6513584"/>
            <a:ext cx="2999939" cy="221567"/>
            <a:chOff x="2533867" y="6507882"/>
            <a:chExt cx="2999939" cy="221567"/>
          </a:xfrm>
        </p:grpSpPr>
        <p:sp>
          <p:nvSpPr>
            <p:cNvPr id="1700" name="Shape 1700"/>
            <p:cNvSpPr/>
            <p:nvPr/>
          </p:nvSpPr>
          <p:spPr>
            <a:xfrm>
              <a:off x="2671889" y="6535239"/>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701" name="Shape 1701"/>
            <p:cNvSpPr/>
            <p:nvPr/>
          </p:nvSpPr>
          <p:spPr>
            <a:xfrm rot="10800000">
              <a:off x="2533867" y="6516510"/>
              <a:ext cx="138022" cy="194210"/>
            </a:xfrm>
            <a:prstGeom prst="downArrow">
              <a:avLst>
                <a:gd name="adj1" fmla="val 50000"/>
                <a:gd name="adj2" fmla="val 50000"/>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702" name="Shape 1702"/>
            <p:cNvSpPr txBox="1"/>
            <p:nvPr/>
          </p:nvSpPr>
          <p:spPr>
            <a:xfrm>
              <a:off x="2777923" y="6507882"/>
              <a:ext cx="2755883" cy="215443"/>
            </a:xfrm>
            <a:prstGeom prst="rect">
              <a:avLst/>
            </a:prstGeom>
            <a:noFill/>
            <a:ln>
              <a:noFill/>
            </a:ln>
          </p:spPr>
          <p:txBody>
            <a:bodyPr lIns="91425" tIns="45700" rIns="91425" bIns="45700" anchor="t" anchorCtr="0">
              <a:noAutofit/>
            </a:bodyPr>
            <a:lstStyle/>
            <a:p>
              <a:pPr>
                <a:buClr>
                  <a:srgbClr val="595959"/>
                </a:buClr>
                <a:buSzPct val="25000"/>
              </a:pPr>
              <a:r>
                <a:rPr lang="es-ES" sz="800">
                  <a:solidFill>
                    <a:srgbClr val="595959"/>
                  </a:solidFill>
                  <a:latin typeface="Lato"/>
                  <a:ea typeface="Lato"/>
                  <a:cs typeface="Lato"/>
                  <a:sym typeface="Lato"/>
                </a:rPr>
                <a:t>Diferencias significativas al 95% de confianza frente 2015</a:t>
              </a:r>
            </a:p>
          </p:txBody>
        </p:sp>
      </p:grpSp>
      <p:sp>
        <p:nvSpPr>
          <p:cNvPr id="1703" name="Shape 1703"/>
          <p:cNvSpPr/>
          <p:nvPr/>
        </p:nvSpPr>
        <p:spPr>
          <a:xfrm>
            <a:off x="3043049" y="2138353"/>
            <a:ext cx="3746091" cy="237287"/>
          </a:xfrm>
          <a:prstGeom prst="rect">
            <a:avLst/>
          </a:prstGeom>
          <a:noFill/>
          <a:ln w="12700" cap="flat" cmpd="sng">
            <a:solidFill>
              <a:schemeClr val="tx2">
                <a:lumMod val="25000"/>
              </a:schemeClr>
            </a:solidFill>
            <a:prstDash val="solid"/>
            <a:round/>
            <a:headEnd type="none" w="med" len="med"/>
            <a:tailEnd type="none" w="med" len="med"/>
          </a:ln>
        </p:spPr>
        <p:txBody>
          <a:bodyPr lIns="91425" tIns="45700" rIns="91425" bIns="45700" anchor="ctr" anchorCtr="0">
            <a:noAutofit/>
          </a:bodyPr>
          <a:lstStyle/>
          <a:p>
            <a:pPr algn="ctr">
              <a:buClr>
                <a:schemeClr val="dk1"/>
              </a:buClr>
            </a:pPr>
            <a:endParaRPr sz="1000">
              <a:solidFill>
                <a:srgbClr val="595959"/>
              </a:solidFill>
              <a:latin typeface="Lato"/>
              <a:ea typeface="Lato"/>
              <a:cs typeface="Lato"/>
              <a:sym typeface="Lato"/>
            </a:endParaRPr>
          </a:p>
        </p:txBody>
      </p:sp>
      <p:sp>
        <p:nvSpPr>
          <p:cNvPr id="1704" name="Shape 1704"/>
          <p:cNvSpPr/>
          <p:nvPr/>
        </p:nvSpPr>
        <p:spPr>
          <a:xfrm>
            <a:off x="2462529" y="3803080"/>
            <a:ext cx="2706770" cy="406405"/>
          </a:xfrm>
          <a:prstGeom prst="rect">
            <a:avLst/>
          </a:prstGeom>
          <a:noFill/>
          <a:ln w="12700" cap="flat" cmpd="sng">
            <a:solidFill>
              <a:schemeClr val="tx2">
                <a:lumMod val="25000"/>
              </a:schemeClr>
            </a:solidFill>
            <a:prstDash val="solid"/>
            <a:round/>
            <a:headEnd type="none" w="med" len="med"/>
            <a:tailEnd type="none" w="med" len="med"/>
          </a:ln>
        </p:spPr>
        <p:txBody>
          <a:bodyPr lIns="91425" tIns="45700" rIns="91425" bIns="45700" anchor="ctr" anchorCtr="0">
            <a:noAutofit/>
          </a:bodyPr>
          <a:lstStyle/>
          <a:p>
            <a:pPr algn="ctr">
              <a:buClr>
                <a:schemeClr val="dk1"/>
              </a:buClr>
            </a:pPr>
            <a:endParaRPr sz="1000">
              <a:solidFill>
                <a:srgbClr val="595959"/>
              </a:solidFill>
              <a:latin typeface="Lato"/>
              <a:ea typeface="Lato"/>
              <a:cs typeface="Lato"/>
              <a:sym typeface="Lato"/>
            </a:endParaRPr>
          </a:p>
        </p:txBody>
      </p:sp>
      <p:cxnSp>
        <p:nvCxnSpPr>
          <p:cNvPr id="1705" name="Shape 1705"/>
          <p:cNvCxnSpPr/>
          <p:nvPr/>
        </p:nvCxnSpPr>
        <p:spPr>
          <a:xfrm>
            <a:off x="6802941" y="2257092"/>
            <a:ext cx="245160" cy="0"/>
          </a:xfrm>
          <a:prstGeom prst="straightConnector1">
            <a:avLst/>
          </a:prstGeom>
          <a:noFill/>
          <a:ln w="9525" cap="flat" cmpd="sng">
            <a:solidFill>
              <a:schemeClr val="tx2">
                <a:lumMod val="25000"/>
              </a:schemeClr>
            </a:solidFill>
            <a:prstDash val="solid"/>
            <a:round/>
            <a:headEnd type="none" w="med" len="med"/>
            <a:tailEnd type="none" w="med" len="med"/>
          </a:ln>
        </p:spPr>
      </p:cxnSp>
      <p:pic>
        <p:nvPicPr>
          <p:cNvPr id="1706" name="Shape 1706" descr="https://lh5.ggpht.com/jZ8XCjpCQWWZ5GLhbjRAufsw3JXePHUJVfEvMH3D055ghq0dyiSP3YxfSc_czPhtCLSO=w30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60682" y="1750049"/>
            <a:ext cx="402062" cy="402062"/>
          </a:xfrm>
          <a:prstGeom prst="rect">
            <a:avLst/>
          </a:prstGeom>
          <a:noFill/>
          <a:ln>
            <a:noFill/>
          </a:ln>
        </p:spPr>
      </p:pic>
      <p:sp>
        <p:nvSpPr>
          <p:cNvPr id="1707" name="Shape 1707"/>
          <p:cNvSpPr txBox="1"/>
          <p:nvPr/>
        </p:nvSpPr>
        <p:spPr>
          <a:xfrm>
            <a:off x="7491074" y="2291675"/>
            <a:ext cx="2541281" cy="366057"/>
          </a:xfrm>
          <a:prstGeom prst="rect">
            <a:avLst/>
          </a:prstGeom>
          <a:noFill/>
          <a:ln>
            <a:noFill/>
          </a:ln>
        </p:spPr>
        <p:txBody>
          <a:bodyPr lIns="91425" tIns="45700" rIns="91425" bIns="45700" anchor="ctr" anchorCtr="0">
            <a:noAutofit/>
          </a:bodyPr>
          <a:lstStyle/>
          <a:p>
            <a:pPr algn="ctr">
              <a:buClr>
                <a:srgbClr val="4E8F54"/>
              </a:buClr>
              <a:buSzPct val="25000"/>
            </a:pPr>
            <a:r>
              <a:rPr lang="es-ES" sz="900" b="1" dirty="0">
                <a:solidFill>
                  <a:schemeClr val="accent3"/>
                </a:solidFill>
                <a:latin typeface="Lato"/>
                <a:ea typeface="Lato"/>
                <a:cs typeface="Lato"/>
                <a:sym typeface="Lato"/>
              </a:rPr>
              <a:t>CONSUMEN YOU TUBE EN EL ÚLTIMO MES </a:t>
            </a:r>
            <a:r>
              <a:rPr lang="es-ES" sz="1050" b="1" dirty="0">
                <a:solidFill>
                  <a:schemeClr val="accent3"/>
                </a:solidFill>
                <a:latin typeface="Lato"/>
                <a:ea typeface="Lato"/>
                <a:cs typeface="Lato"/>
                <a:sym typeface="Lato"/>
              </a:rPr>
              <a:t>DESDE EL SMARTPHONE </a:t>
            </a:r>
          </a:p>
          <a:p>
            <a:pPr algn="ctr">
              <a:buClr>
                <a:srgbClr val="000000"/>
              </a:buClr>
            </a:pPr>
            <a:endParaRPr sz="1050" b="1" dirty="0">
              <a:solidFill>
                <a:schemeClr val="accent3"/>
              </a:solidFill>
              <a:latin typeface="Lato"/>
              <a:ea typeface="Lato"/>
              <a:cs typeface="Lato"/>
              <a:sym typeface="Lato"/>
            </a:endParaRPr>
          </a:p>
          <a:p>
            <a:pPr algn="ctr">
              <a:buClr>
                <a:srgbClr val="4E8F54"/>
              </a:buClr>
              <a:buSzPct val="25000"/>
            </a:pPr>
            <a:r>
              <a:rPr lang="es-ES" b="1" dirty="0">
                <a:solidFill>
                  <a:schemeClr val="accent3"/>
                </a:solidFill>
                <a:latin typeface="Lato"/>
                <a:ea typeface="Lato"/>
                <a:cs typeface="Lato"/>
                <a:sym typeface="Lato"/>
              </a:rPr>
              <a:t>56%</a:t>
            </a:r>
          </a:p>
        </p:txBody>
      </p:sp>
      <p:sp>
        <p:nvSpPr>
          <p:cNvPr id="1708" name="Shape 1708"/>
          <p:cNvSpPr/>
          <p:nvPr/>
        </p:nvSpPr>
        <p:spPr>
          <a:xfrm>
            <a:off x="8999807" y="2610153"/>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709" name="Shape 1709"/>
          <p:cNvSpPr/>
          <p:nvPr/>
        </p:nvSpPr>
        <p:spPr>
          <a:xfrm>
            <a:off x="9137829" y="2611089"/>
            <a:ext cx="702097" cy="192341"/>
          </a:xfrm>
          <a:prstGeom prst="rect">
            <a:avLst/>
          </a:prstGeom>
          <a:noFill/>
          <a:ln w="12700" cap="flat" cmpd="sng">
            <a:solidFill>
              <a:schemeClr val="accent2"/>
            </a:solidFill>
            <a:prstDash val="solid"/>
            <a:round/>
            <a:headEnd type="none" w="med" len="med"/>
            <a:tailEnd type="none" w="med" len="med"/>
          </a:ln>
        </p:spPr>
        <p:txBody>
          <a:bodyPr lIns="91425" tIns="45700" rIns="91425" bIns="45700" anchor="ctr" anchorCtr="0">
            <a:noAutofit/>
          </a:bodyPr>
          <a:lstStyle/>
          <a:p>
            <a:pPr algn="ctr">
              <a:buClr>
                <a:schemeClr val="dk1"/>
              </a:buClr>
            </a:pPr>
            <a:endParaRPr sz="1000">
              <a:solidFill>
                <a:srgbClr val="595959"/>
              </a:solidFill>
              <a:latin typeface="Lato"/>
              <a:ea typeface="Lato"/>
              <a:cs typeface="Lato"/>
              <a:sym typeface="Lato"/>
            </a:endParaRPr>
          </a:p>
        </p:txBody>
      </p:sp>
      <p:sp>
        <p:nvSpPr>
          <p:cNvPr id="1710" name="Shape 1710"/>
          <p:cNvSpPr txBox="1"/>
          <p:nvPr/>
        </p:nvSpPr>
        <p:spPr>
          <a:xfrm>
            <a:off x="9083036" y="2558910"/>
            <a:ext cx="956519" cy="296699"/>
          </a:xfrm>
          <a:prstGeom prst="rect">
            <a:avLst/>
          </a:prstGeom>
          <a:noFill/>
          <a:ln>
            <a:noFill/>
          </a:ln>
        </p:spPr>
        <p:txBody>
          <a:bodyPr lIns="91425" tIns="91425" rIns="91425" bIns="91425" anchor="ctr" anchorCtr="0">
            <a:noAutofit/>
          </a:bodyPr>
          <a:lstStyle/>
          <a:p>
            <a:pPr>
              <a:buClr>
                <a:srgbClr val="382C2B"/>
              </a:buClr>
              <a:buSzPct val="25000"/>
            </a:pPr>
            <a:r>
              <a:rPr lang="es-ES" sz="700" b="1">
                <a:solidFill>
                  <a:srgbClr val="D07375"/>
                </a:solidFill>
                <a:latin typeface="Lato"/>
                <a:ea typeface="Lato"/>
                <a:cs typeface="Lato"/>
                <a:sym typeface="Lato"/>
              </a:rPr>
              <a:t>- 6 pts. Vs 2015</a:t>
            </a:r>
          </a:p>
        </p:txBody>
      </p:sp>
      <p:cxnSp>
        <p:nvCxnSpPr>
          <p:cNvPr id="1711" name="Shape 1711"/>
          <p:cNvCxnSpPr/>
          <p:nvPr/>
        </p:nvCxnSpPr>
        <p:spPr>
          <a:xfrm>
            <a:off x="7048102" y="1592584"/>
            <a:ext cx="8853" cy="3051744"/>
          </a:xfrm>
          <a:prstGeom prst="straightConnector1">
            <a:avLst/>
          </a:prstGeom>
          <a:noFill/>
          <a:ln w="9525" cap="flat" cmpd="sng">
            <a:solidFill>
              <a:schemeClr val="tx2">
                <a:lumMod val="25000"/>
              </a:schemeClr>
            </a:solidFill>
            <a:prstDash val="solid"/>
            <a:round/>
            <a:headEnd type="none" w="med" len="med"/>
            <a:tailEnd type="none" w="med" len="med"/>
          </a:ln>
        </p:spPr>
      </p:cxnSp>
      <p:sp>
        <p:nvSpPr>
          <p:cNvPr id="1712" name="Shape 1712"/>
          <p:cNvSpPr txBox="1"/>
          <p:nvPr/>
        </p:nvSpPr>
        <p:spPr>
          <a:xfrm>
            <a:off x="7049676" y="1698777"/>
            <a:ext cx="1913068" cy="366057"/>
          </a:xfrm>
          <a:prstGeom prst="rect">
            <a:avLst/>
          </a:prstGeom>
          <a:noFill/>
          <a:ln>
            <a:noFill/>
          </a:ln>
        </p:spPr>
        <p:txBody>
          <a:bodyPr lIns="91425" tIns="45700" rIns="91425" bIns="45700" anchor="ctr" anchorCtr="0">
            <a:noAutofit/>
          </a:bodyPr>
          <a:lstStyle/>
          <a:p>
            <a:pPr>
              <a:lnSpc>
                <a:spcPct val="150000"/>
              </a:lnSpc>
              <a:buClr>
                <a:srgbClr val="595959"/>
              </a:buClr>
              <a:buSzPct val="25000"/>
            </a:pPr>
            <a:r>
              <a:rPr lang="es-ES" sz="1000" b="1" i="1" dirty="0">
                <a:solidFill>
                  <a:schemeClr val="tx2">
                    <a:lumMod val="25000"/>
                  </a:schemeClr>
                </a:solidFill>
                <a:latin typeface="Lato"/>
                <a:ea typeface="Lato"/>
                <a:cs typeface="Lato"/>
                <a:sym typeface="Lato"/>
              </a:rPr>
              <a:t>Habíamos visto que…</a:t>
            </a:r>
          </a:p>
        </p:txBody>
      </p:sp>
      <p:sp>
        <p:nvSpPr>
          <p:cNvPr id="1713" name="Shape 1713"/>
          <p:cNvSpPr txBox="1"/>
          <p:nvPr/>
        </p:nvSpPr>
        <p:spPr>
          <a:xfrm>
            <a:off x="7319217" y="4034564"/>
            <a:ext cx="2716332" cy="538608"/>
          </a:xfrm>
          <a:prstGeom prst="rect">
            <a:avLst/>
          </a:prstGeom>
          <a:noFill/>
          <a:ln>
            <a:noFill/>
          </a:ln>
        </p:spPr>
        <p:txBody>
          <a:bodyPr lIns="91425" tIns="45700" rIns="91425" bIns="45700" anchor="t" anchorCtr="0">
            <a:noAutofit/>
          </a:bodyPr>
          <a:lstStyle/>
          <a:p>
            <a:pPr algn="ctr">
              <a:buClr>
                <a:srgbClr val="4E8F54"/>
              </a:buClr>
              <a:buSzPct val="25000"/>
            </a:pPr>
            <a:r>
              <a:rPr lang="es-ES" sz="900" b="1">
                <a:solidFill>
                  <a:schemeClr val="accent3"/>
                </a:solidFill>
                <a:latin typeface="Lato"/>
                <a:ea typeface="Lato"/>
                <a:cs typeface="Lato"/>
                <a:sym typeface="Lato"/>
              </a:rPr>
              <a:t>DATOS DE EGM 2016</a:t>
            </a:r>
          </a:p>
          <a:p>
            <a:pPr algn="ctr">
              <a:buClr>
                <a:srgbClr val="4E8F54"/>
              </a:buClr>
              <a:buSzPct val="25000"/>
            </a:pPr>
            <a:r>
              <a:rPr lang="es-ES" sz="900" b="1">
                <a:solidFill>
                  <a:schemeClr val="accent3"/>
                </a:solidFill>
                <a:latin typeface="Lato"/>
                <a:ea typeface="Lato"/>
                <a:cs typeface="Lato"/>
                <a:sym typeface="Lato"/>
              </a:rPr>
              <a:t>Mayor crecimiento de Internautas respecto de </a:t>
            </a:r>
            <a:r>
              <a:rPr lang="es-ES" sz="1100" b="1">
                <a:solidFill>
                  <a:schemeClr val="accent3"/>
                </a:solidFill>
                <a:latin typeface="Lato"/>
                <a:ea typeface="Lato"/>
                <a:cs typeface="Lato"/>
                <a:sym typeface="Lato"/>
              </a:rPr>
              <a:t>usuarios You Tube (+2,7 pts)</a:t>
            </a:r>
          </a:p>
        </p:txBody>
      </p:sp>
      <p:pic>
        <p:nvPicPr>
          <p:cNvPr id="1714" name="Shape 17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88574" y="3289031"/>
            <a:ext cx="338435" cy="338435"/>
          </a:xfrm>
          <a:prstGeom prst="rect">
            <a:avLst/>
          </a:prstGeom>
          <a:noFill/>
          <a:ln>
            <a:noFill/>
          </a:ln>
        </p:spPr>
      </p:pic>
      <p:sp>
        <p:nvSpPr>
          <p:cNvPr id="1715" name="Shape 1715"/>
          <p:cNvSpPr txBox="1"/>
          <p:nvPr/>
        </p:nvSpPr>
        <p:spPr>
          <a:xfrm>
            <a:off x="7301501" y="3666497"/>
            <a:ext cx="1255472" cy="261609"/>
          </a:xfrm>
          <a:prstGeom prst="rect">
            <a:avLst/>
          </a:prstGeom>
          <a:noFill/>
          <a:ln>
            <a:noFill/>
          </a:ln>
        </p:spPr>
        <p:txBody>
          <a:bodyPr lIns="91425" tIns="45700" rIns="91425" bIns="45700" anchor="t" anchorCtr="0">
            <a:noAutofit/>
          </a:bodyPr>
          <a:lstStyle/>
          <a:p>
            <a:pPr>
              <a:buClr>
                <a:schemeClr val="accent3"/>
              </a:buClr>
              <a:buSzPct val="25000"/>
            </a:pPr>
            <a:r>
              <a:rPr lang="es-ES" sz="1100">
                <a:solidFill>
                  <a:schemeClr val="accent3"/>
                </a:solidFill>
                <a:latin typeface="Lato"/>
                <a:ea typeface="Lato"/>
                <a:cs typeface="Lato"/>
                <a:sym typeface="Lato"/>
              </a:rPr>
              <a:t>+5,2 pts. vs. 2015</a:t>
            </a:r>
          </a:p>
        </p:txBody>
      </p:sp>
      <p:pic>
        <p:nvPicPr>
          <p:cNvPr id="1716" name="Shape 1716" descr="https://lh5.ggpht.com/jZ8XCjpCQWWZ5GLhbjRAufsw3JXePHUJVfEvMH3D055ghq0dyiSP3YxfSc_czPhtCLSO=w30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853722" y="3257216"/>
            <a:ext cx="402062" cy="402062"/>
          </a:xfrm>
          <a:prstGeom prst="rect">
            <a:avLst/>
          </a:prstGeom>
          <a:noFill/>
          <a:ln>
            <a:noFill/>
          </a:ln>
        </p:spPr>
      </p:pic>
      <p:sp>
        <p:nvSpPr>
          <p:cNvPr id="1717" name="Shape 1717"/>
          <p:cNvSpPr txBox="1"/>
          <p:nvPr/>
        </p:nvSpPr>
        <p:spPr>
          <a:xfrm>
            <a:off x="9024785" y="3644724"/>
            <a:ext cx="1255472" cy="261609"/>
          </a:xfrm>
          <a:prstGeom prst="rect">
            <a:avLst/>
          </a:prstGeom>
          <a:noFill/>
          <a:ln>
            <a:noFill/>
          </a:ln>
        </p:spPr>
        <p:txBody>
          <a:bodyPr lIns="91425" tIns="45700" rIns="91425" bIns="45700" anchor="t" anchorCtr="0">
            <a:noAutofit/>
          </a:bodyPr>
          <a:lstStyle/>
          <a:p>
            <a:pPr>
              <a:buClr>
                <a:schemeClr val="accent3"/>
              </a:buClr>
              <a:buSzPct val="25000"/>
            </a:pPr>
            <a:r>
              <a:rPr lang="es-ES" sz="1100">
                <a:solidFill>
                  <a:schemeClr val="accent3"/>
                </a:solidFill>
                <a:latin typeface="Lato"/>
                <a:ea typeface="Lato"/>
                <a:cs typeface="Lato"/>
                <a:sym typeface="Lato"/>
              </a:rPr>
              <a:t>+2,5 pts. vs. 2015</a:t>
            </a:r>
          </a:p>
        </p:txBody>
      </p:sp>
      <p:sp>
        <p:nvSpPr>
          <p:cNvPr id="1718" name="Shape 1718"/>
          <p:cNvSpPr/>
          <p:nvPr/>
        </p:nvSpPr>
        <p:spPr>
          <a:xfrm>
            <a:off x="9026450" y="3644724"/>
            <a:ext cx="1255472" cy="276117"/>
          </a:xfrm>
          <a:prstGeom prst="rect">
            <a:avLst/>
          </a:prstGeom>
          <a:noFill/>
          <a:ln w="12700" cap="flat" cmpd="sng">
            <a:solidFill>
              <a:schemeClr val="tx2">
                <a:lumMod val="25000"/>
              </a:schemeClr>
            </a:solidFill>
            <a:prstDash val="solid"/>
            <a:round/>
            <a:headEnd type="none" w="med" len="med"/>
            <a:tailEnd type="none" w="med" len="med"/>
          </a:ln>
        </p:spPr>
        <p:txBody>
          <a:bodyPr lIns="91425" tIns="45700" rIns="91425" bIns="45700" anchor="ctr" anchorCtr="0">
            <a:noAutofit/>
          </a:bodyPr>
          <a:lstStyle/>
          <a:p>
            <a:pPr algn="ctr">
              <a:buClr>
                <a:schemeClr val="dk1"/>
              </a:buClr>
            </a:pPr>
            <a:endParaRPr sz="1000">
              <a:solidFill>
                <a:srgbClr val="595959"/>
              </a:solidFill>
              <a:latin typeface="Lato"/>
              <a:ea typeface="Lato"/>
              <a:cs typeface="Lato"/>
              <a:sym typeface="Lato"/>
            </a:endParaRPr>
          </a:p>
        </p:txBody>
      </p:sp>
      <p:sp>
        <p:nvSpPr>
          <p:cNvPr id="1719" name="Shape 1719"/>
          <p:cNvSpPr/>
          <p:nvPr/>
        </p:nvSpPr>
        <p:spPr>
          <a:xfrm>
            <a:off x="7265833" y="3664874"/>
            <a:ext cx="1255472" cy="276117"/>
          </a:xfrm>
          <a:prstGeom prst="rect">
            <a:avLst/>
          </a:prstGeom>
          <a:no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algn="ctr">
              <a:buClr>
                <a:schemeClr val="dk1"/>
              </a:buClr>
            </a:pPr>
            <a:endParaRPr sz="1000">
              <a:solidFill>
                <a:srgbClr val="595959"/>
              </a:solidFill>
              <a:latin typeface="Lato"/>
              <a:ea typeface="Lato"/>
              <a:cs typeface="Lato"/>
              <a:sym typeface="Lato"/>
            </a:endParaRPr>
          </a:p>
        </p:txBody>
      </p:sp>
      <p:sp>
        <p:nvSpPr>
          <p:cNvPr id="1720" name="Shape 1720"/>
          <p:cNvSpPr txBox="1"/>
          <p:nvPr/>
        </p:nvSpPr>
        <p:spPr>
          <a:xfrm>
            <a:off x="7502533" y="3267942"/>
            <a:ext cx="1077751" cy="366057"/>
          </a:xfrm>
          <a:prstGeom prst="rect">
            <a:avLst/>
          </a:prstGeom>
          <a:noFill/>
          <a:ln>
            <a:noFill/>
          </a:ln>
        </p:spPr>
        <p:txBody>
          <a:bodyPr lIns="91425" tIns="45700" rIns="91425" bIns="45700" anchor="ctr" anchorCtr="0">
            <a:noAutofit/>
          </a:bodyPr>
          <a:lstStyle/>
          <a:p>
            <a:pPr algn="ctr">
              <a:buClr>
                <a:srgbClr val="4E8F54"/>
              </a:buClr>
              <a:buSzPct val="25000"/>
            </a:pPr>
            <a:r>
              <a:rPr lang="es-ES" sz="900" b="1">
                <a:solidFill>
                  <a:schemeClr val="accent3"/>
                </a:solidFill>
                <a:latin typeface="Lato"/>
                <a:ea typeface="Lato"/>
                <a:cs typeface="Lato"/>
                <a:sym typeface="Lato"/>
              </a:rPr>
              <a:t>Acceso a Internet</a:t>
            </a:r>
          </a:p>
        </p:txBody>
      </p:sp>
      <p:sp>
        <p:nvSpPr>
          <p:cNvPr id="1721" name="Shape 1721"/>
          <p:cNvSpPr txBox="1"/>
          <p:nvPr/>
        </p:nvSpPr>
        <p:spPr>
          <a:xfrm>
            <a:off x="9181771" y="3267942"/>
            <a:ext cx="1215773" cy="366057"/>
          </a:xfrm>
          <a:prstGeom prst="rect">
            <a:avLst/>
          </a:prstGeom>
          <a:noFill/>
          <a:ln>
            <a:noFill/>
          </a:ln>
        </p:spPr>
        <p:txBody>
          <a:bodyPr lIns="91425" tIns="45700" rIns="91425" bIns="45700" anchor="ctr" anchorCtr="0">
            <a:noAutofit/>
          </a:bodyPr>
          <a:lstStyle/>
          <a:p>
            <a:pPr algn="ctr">
              <a:buClr>
                <a:srgbClr val="4E8F54"/>
              </a:buClr>
              <a:buSzPct val="25000"/>
            </a:pPr>
            <a:r>
              <a:rPr lang="es-ES" sz="900" b="1">
                <a:solidFill>
                  <a:schemeClr val="accent3"/>
                </a:solidFill>
                <a:latin typeface="Lato"/>
                <a:ea typeface="Lato"/>
                <a:cs typeface="Lato"/>
                <a:sym typeface="Lato"/>
              </a:rPr>
              <a:t>Acceso a You Tube</a:t>
            </a:r>
          </a:p>
        </p:txBody>
      </p:sp>
      <p:cxnSp>
        <p:nvCxnSpPr>
          <p:cNvPr id="1722" name="Shape 1722"/>
          <p:cNvCxnSpPr/>
          <p:nvPr/>
        </p:nvCxnSpPr>
        <p:spPr>
          <a:xfrm>
            <a:off x="7227228" y="3058297"/>
            <a:ext cx="3170314" cy="0"/>
          </a:xfrm>
          <a:prstGeom prst="straightConnector1">
            <a:avLst/>
          </a:prstGeom>
          <a:noFill/>
          <a:ln w="9525" cap="flat" cmpd="sng">
            <a:solidFill>
              <a:schemeClr val="tx2">
                <a:lumMod val="25000"/>
              </a:schemeClr>
            </a:solidFill>
            <a:prstDash val="dash"/>
            <a:round/>
            <a:headEnd type="none" w="med" len="med"/>
            <a:tailEnd type="none" w="med" len="med"/>
          </a:ln>
        </p:spPr>
      </p:cxnSp>
      <p:sp>
        <p:nvSpPr>
          <p:cNvPr id="1723" name="Shape 1723"/>
          <p:cNvSpPr txBox="1"/>
          <p:nvPr/>
        </p:nvSpPr>
        <p:spPr>
          <a:xfrm>
            <a:off x="1555998" y="3152555"/>
            <a:ext cx="2200316" cy="191068"/>
          </a:xfrm>
          <a:prstGeom prst="rect">
            <a:avLst/>
          </a:prstGeom>
          <a:solidFill>
            <a:schemeClr val="bg1"/>
          </a:solidFill>
          <a:ln>
            <a:noFill/>
          </a:ln>
        </p:spPr>
        <p:txBody>
          <a:bodyPr lIns="91425" tIns="45700" rIns="91425" bIns="45700" anchor="t" anchorCtr="0">
            <a:noAutofit/>
          </a:bodyPr>
          <a:lstStyle/>
          <a:p>
            <a:pPr>
              <a:buClr>
                <a:srgbClr val="595959"/>
              </a:buClr>
              <a:buSzPct val="25000"/>
            </a:pPr>
            <a:r>
              <a:rPr lang="es-ES" sz="900" dirty="0">
                <a:solidFill>
                  <a:srgbClr val="595959"/>
                </a:solidFill>
                <a:latin typeface="Lato"/>
                <a:ea typeface="Lato"/>
                <a:cs typeface="Lato"/>
                <a:sym typeface="Lato"/>
              </a:rPr>
              <a:t>Apps de canales de televisión tradicional</a:t>
            </a:r>
          </a:p>
        </p:txBody>
      </p:sp>
      <p:sp>
        <p:nvSpPr>
          <p:cNvPr id="1724" name="Shape 1724"/>
          <p:cNvSpPr/>
          <p:nvPr/>
        </p:nvSpPr>
        <p:spPr>
          <a:xfrm>
            <a:off x="1607741" y="3153958"/>
            <a:ext cx="3511225" cy="215144"/>
          </a:xfrm>
          <a:prstGeom prst="rect">
            <a:avLst/>
          </a:prstGeom>
          <a:noFill/>
          <a:ln w="12700" cap="flat" cmpd="sng">
            <a:solidFill>
              <a:schemeClr val="tx2">
                <a:lumMod val="25000"/>
              </a:schemeClr>
            </a:solidFill>
            <a:prstDash val="solid"/>
            <a:round/>
            <a:headEnd type="none" w="med" len="med"/>
            <a:tailEnd type="none" w="med" len="med"/>
          </a:ln>
        </p:spPr>
        <p:txBody>
          <a:bodyPr lIns="91425" tIns="45700" rIns="91425" bIns="45700" anchor="ctr" anchorCtr="0">
            <a:noAutofit/>
          </a:bodyPr>
          <a:lstStyle/>
          <a:p>
            <a:pPr algn="ctr">
              <a:buClr>
                <a:schemeClr val="dk1"/>
              </a:buClr>
            </a:pPr>
            <a:endParaRPr sz="1000">
              <a:solidFill>
                <a:srgbClr val="595959"/>
              </a:solidFill>
              <a:latin typeface="Lato"/>
              <a:ea typeface="Lato"/>
              <a:cs typeface="Lato"/>
              <a:sym typeface="Lato"/>
            </a:endParaRPr>
          </a:p>
        </p:txBody>
      </p:sp>
      <p:cxnSp>
        <p:nvCxnSpPr>
          <p:cNvPr id="50" name="Conector recto 49"/>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52"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
        <p:nvSpPr>
          <p:cNvPr id="53" name="Rectángulo 52"/>
          <p:cNvSpPr/>
          <p:nvPr/>
        </p:nvSpPr>
        <p:spPr>
          <a:xfrm>
            <a:off x="10509531" y="89405"/>
            <a:ext cx="1714888" cy="1097280"/>
          </a:xfrm>
          <a:prstGeom prst="rect">
            <a:avLst/>
          </a:prstGeom>
          <a:solidFill>
            <a:srgbClr val="90A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4" name="Imagen 53"/>
          <p:cNvPicPr>
            <a:picLocks noChangeAspect="1"/>
          </p:cNvPicPr>
          <p:nvPr/>
        </p:nvPicPr>
        <p:blipFill>
          <a:blip r:embed="rId7"/>
          <a:stretch>
            <a:fillRect/>
          </a:stretch>
        </p:blipFill>
        <p:spPr>
          <a:xfrm>
            <a:off x="10976797" y="247867"/>
            <a:ext cx="780356" cy="78035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graphicFrame>
        <p:nvGraphicFramePr>
          <p:cNvPr id="47" name="Gráfico 46"/>
          <p:cNvGraphicFramePr/>
          <p:nvPr>
            <p:extLst>
              <p:ext uri="{D42A27DB-BD31-4B8C-83A1-F6EECF244321}">
                <p14:modId xmlns:p14="http://schemas.microsoft.com/office/powerpoint/2010/main" val="3942229515"/>
              </p:ext>
            </p:extLst>
          </p:nvPr>
        </p:nvGraphicFramePr>
        <p:xfrm>
          <a:off x="4878893" y="2375086"/>
          <a:ext cx="5300531" cy="2021229"/>
        </p:xfrm>
        <a:graphic>
          <a:graphicData uri="http://schemas.openxmlformats.org/drawingml/2006/chart">
            <c:chart xmlns:c="http://schemas.openxmlformats.org/drawingml/2006/chart" xmlns:r="http://schemas.openxmlformats.org/officeDocument/2006/relationships" r:id="rId3"/>
          </a:graphicData>
        </a:graphic>
      </p:graphicFrame>
      <p:sp>
        <p:nvSpPr>
          <p:cNvPr id="1729" name="Shape 1729"/>
          <p:cNvSpPr txBox="1">
            <a:spLocks noGrp="1"/>
          </p:cNvSpPr>
          <p:nvPr>
            <p:ph type="sldNum" idx="12"/>
          </p:nvPr>
        </p:nvSpPr>
        <p:spPr>
          <a:xfrm>
            <a:off x="9835251" y="6341602"/>
            <a:ext cx="548699" cy="524999"/>
          </a:xfrm>
          <a:prstGeom prst="rect">
            <a:avLst/>
          </a:prstGeom>
          <a:noFill/>
          <a:ln>
            <a:noFill/>
          </a:ln>
        </p:spPr>
        <p:txBody>
          <a:bodyPr lIns="91425" tIns="91425" rIns="91425" bIns="91425" anchor="ctr" anchorCtr="0">
            <a:noAutofit/>
          </a:bodyPr>
          <a:lstStyle/>
          <a:p>
            <a:pPr>
              <a:buClr>
                <a:srgbClr val="90AC2B"/>
              </a:buClr>
              <a:buSzPct val="25000"/>
            </a:pPr>
            <a:fld id="{00000000-1234-1234-1234-123412341234}" type="slidenum">
              <a:rPr lang="es-ES" sz="1200">
                <a:solidFill>
                  <a:srgbClr val="90AC2B"/>
                </a:solidFill>
                <a:latin typeface="Lato"/>
                <a:ea typeface="Lato"/>
                <a:cs typeface="Lato"/>
                <a:sym typeface="Lato"/>
              </a:rPr>
              <a:pPr>
                <a:buClr>
                  <a:srgbClr val="90AC2B"/>
                </a:buClr>
                <a:buSzPct val="25000"/>
              </a:pPr>
              <a:t>42</a:t>
            </a:fld>
            <a:endParaRPr lang="es-ES" sz="1200">
              <a:solidFill>
                <a:srgbClr val="90AC2B"/>
              </a:solidFill>
              <a:latin typeface="Lato"/>
              <a:ea typeface="Lato"/>
              <a:cs typeface="Lato"/>
              <a:sym typeface="Lato"/>
            </a:endParaRPr>
          </a:p>
        </p:txBody>
      </p:sp>
      <p:sp>
        <p:nvSpPr>
          <p:cNvPr id="1730" name="Shape 1730"/>
          <p:cNvSpPr txBox="1"/>
          <p:nvPr/>
        </p:nvSpPr>
        <p:spPr>
          <a:xfrm>
            <a:off x="621792" y="283933"/>
            <a:ext cx="9557632" cy="1038451"/>
          </a:xfrm>
          <a:prstGeom prst="rect">
            <a:avLst/>
          </a:prstGeom>
          <a:noFill/>
          <a:ln>
            <a:noFill/>
          </a:ln>
        </p:spPr>
        <p:txBody>
          <a:bodyPr lIns="91425" tIns="91425" rIns="91425" bIns="91425" anchor="ctr" anchorCtr="0">
            <a:noAutofit/>
          </a:bodyPr>
          <a:lstStyle/>
          <a:p>
            <a:pPr>
              <a:buClr>
                <a:srgbClr val="90AC2B"/>
              </a:buClr>
              <a:buSzPct val="25000"/>
            </a:pPr>
            <a:r>
              <a:rPr lang="es-ES" b="1" dirty="0">
                <a:solidFill>
                  <a:schemeClr val="tx2">
                    <a:lumMod val="25000"/>
                  </a:schemeClr>
                </a:solidFill>
                <a:latin typeface="Merriweather"/>
                <a:ea typeface="Merriweather"/>
                <a:cs typeface="Merriweather"/>
                <a:sym typeface="Merriweather"/>
              </a:rPr>
              <a:t>El consumo medio de contenidos audiovisuales a través del Smartphone es de 4 horas semanales, y uno de cada 3 consume con mayor intensidad</a:t>
            </a:r>
            <a:r>
              <a:rPr lang="es-ES" dirty="0">
                <a:solidFill>
                  <a:schemeClr val="tx2">
                    <a:lumMod val="25000"/>
                  </a:schemeClr>
                </a:solidFill>
                <a:latin typeface="Merriweather"/>
                <a:ea typeface="Merriweather"/>
                <a:cs typeface="Merriweather"/>
                <a:sym typeface="Merriweather"/>
              </a:rPr>
              <a:t>. </a:t>
            </a:r>
          </a:p>
          <a:p>
            <a:pPr>
              <a:buClr>
                <a:srgbClr val="90AC2B"/>
              </a:buClr>
              <a:buSzPct val="25000"/>
            </a:pPr>
            <a:r>
              <a:rPr lang="es-ES" sz="1200" dirty="0">
                <a:solidFill>
                  <a:schemeClr val="tx2">
                    <a:lumMod val="25000"/>
                  </a:schemeClr>
                </a:solidFill>
                <a:latin typeface="Merriweather"/>
                <a:ea typeface="Merriweather"/>
                <a:cs typeface="Merriweather"/>
                <a:sym typeface="Merriweather"/>
              </a:rPr>
              <a:t>Se reduce el uso de Smartphone fuera del hogar, mientras que dentro de casa lidera el consumo de contenidos voluntario en este dispositivo. </a:t>
            </a:r>
          </a:p>
          <a:p>
            <a:pPr>
              <a:buClr>
                <a:srgbClr val="90AC2B"/>
              </a:buClr>
              <a:buSzPct val="25000"/>
            </a:pPr>
            <a:r>
              <a:rPr lang="es-ES" sz="1200" dirty="0">
                <a:solidFill>
                  <a:schemeClr val="tx2">
                    <a:lumMod val="25000"/>
                  </a:schemeClr>
                </a:solidFill>
                <a:latin typeface="Merriweather"/>
                <a:ea typeface="Merriweather"/>
                <a:cs typeface="Merriweather"/>
                <a:sym typeface="Merriweather"/>
              </a:rPr>
              <a:t>6 de cada 10 lo utilizaría más tiempo, aunque la duración de vídeos vistos se mantiene estable.</a:t>
            </a:r>
          </a:p>
        </p:txBody>
      </p:sp>
      <p:sp>
        <p:nvSpPr>
          <p:cNvPr id="1731" name="Shape 1731"/>
          <p:cNvSpPr txBox="1"/>
          <p:nvPr/>
        </p:nvSpPr>
        <p:spPr>
          <a:xfrm>
            <a:off x="3476753" y="1512480"/>
            <a:ext cx="5502468" cy="232236"/>
          </a:xfrm>
          <a:prstGeom prst="rect">
            <a:avLst/>
          </a:prstGeom>
          <a:noFill/>
          <a:ln>
            <a:noFill/>
          </a:ln>
        </p:spPr>
        <p:txBody>
          <a:bodyPr lIns="91425" tIns="91425" rIns="91425" bIns="91425" anchor="t" anchorCtr="0">
            <a:noAutofit/>
          </a:bodyPr>
          <a:lstStyle/>
          <a:p>
            <a:pPr>
              <a:buClr>
                <a:srgbClr val="382A2A"/>
              </a:buClr>
              <a:buSzPct val="25000"/>
            </a:pPr>
            <a:r>
              <a:rPr lang="es-ES" sz="1200" b="1" dirty="0">
                <a:solidFill>
                  <a:schemeClr val="tx2">
                    <a:lumMod val="25000"/>
                  </a:schemeClr>
                </a:solidFill>
                <a:latin typeface="Merriweather"/>
                <a:ea typeface="Merriweather"/>
                <a:cs typeface="Merriweather"/>
                <a:sym typeface="Merriweather"/>
              </a:rPr>
              <a:t>Cómo es el consumo de contenidos audiovisuales en Smartphone</a:t>
            </a:r>
          </a:p>
        </p:txBody>
      </p:sp>
      <p:sp>
        <p:nvSpPr>
          <p:cNvPr id="1732" name="Shape 1732"/>
          <p:cNvSpPr/>
          <p:nvPr/>
        </p:nvSpPr>
        <p:spPr>
          <a:xfrm>
            <a:off x="3674333" y="2347448"/>
            <a:ext cx="998800" cy="446759"/>
          </a:xfrm>
          <a:prstGeom prst="rect">
            <a:avLst/>
          </a:prstGeom>
          <a:noFill/>
          <a:ln w="12700" cap="flat" cmpd="sng">
            <a:solidFill>
              <a:schemeClr val="tx2">
                <a:lumMod val="25000"/>
              </a:schemeClr>
            </a:solidFill>
            <a:prstDash val="solid"/>
            <a:round/>
            <a:headEnd type="none" w="med" len="med"/>
            <a:tailEnd type="none" w="med" len="med"/>
          </a:ln>
        </p:spPr>
        <p:txBody>
          <a:bodyPr lIns="91425" tIns="45700" rIns="91425" bIns="45700" anchor="ctr" anchorCtr="0">
            <a:noAutofit/>
          </a:bodyPr>
          <a:lstStyle/>
          <a:p>
            <a:pPr algn="ctr">
              <a:buClr>
                <a:srgbClr val="595959"/>
              </a:buClr>
              <a:buSzPct val="25000"/>
            </a:pPr>
            <a:r>
              <a:rPr lang="es-ES" sz="1000">
                <a:solidFill>
                  <a:srgbClr val="595959"/>
                </a:solidFill>
                <a:latin typeface="Lato"/>
                <a:ea typeface="Lato"/>
                <a:cs typeface="Lato"/>
                <a:sym typeface="Lato"/>
              </a:rPr>
              <a:t>4 horas/semana</a:t>
            </a:r>
          </a:p>
        </p:txBody>
      </p:sp>
      <p:sp>
        <p:nvSpPr>
          <p:cNvPr id="1733" name="Shape 1733"/>
          <p:cNvSpPr txBox="1"/>
          <p:nvPr/>
        </p:nvSpPr>
        <p:spPr>
          <a:xfrm>
            <a:off x="1856178" y="2475377"/>
            <a:ext cx="1759170" cy="195191"/>
          </a:xfrm>
          <a:prstGeom prst="rect">
            <a:avLst/>
          </a:prstGeom>
          <a:noFill/>
          <a:ln>
            <a:noFill/>
          </a:ln>
        </p:spPr>
        <p:txBody>
          <a:bodyPr lIns="91425" tIns="45700" rIns="91425" bIns="45700" anchor="ctr" anchorCtr="0">
            <a:noAutofit/>
          </a:bodyPr>
          <a:lstStyle/>
          <a:p>
            <a:pPr algn="ctr">
              <a:buClr>
                <a:srgbClr val="4E8F54"/>
              </a:buClr>
              <a:buSzPct val="25000"/>
            </a:pPr>
            <a:r>
              <a:rPr lang="es-ES" sz="1000" b="1" dirty="0">
                <a:solidFill>
                  <a:schemeClr val="accent3"/>
                </a:solidFill>
                <a:latin typeface="Lato"/>
                <a:ea typeface="Lato"/>
                <a:cs typeface="Lato"/>
                <a:sym typeface="Lato"/>
              </a:rPr>
              <a:t>Media  Horas semanales viendo por Smartphone</a:t>
            </a:r>
          </a:p>
        </p:txBody>
      </p:sp>
      <p:pic>
        <p:nvPicPr>
          <p:cNvPr id="1734" name="Shape 1734"/>
          <p:cNvPicPr preferRelativeResize="0"/>
          <p:nvPr/>
        </p:nvPicPr>
        <p:blipFill rotWithShape="1">
          <a:blip r:embed="rId4">
            <a:alphaModFix/>
          </a:blip>
          <a:srcRect/>
          <a:stretch/>
        </p:blipFill>
        <p:spPr>
          <a:xfrm>
            <a:off x="4234812" y="1918796"/>
            <a:ext cx="234393" cy="318494"/>
          </a:xfrm>
          <a:prstGeom prst="rect">
            <a:avLst/>
          </a:prstGeom>
          <a:noFill/>
          <a:ln>
            <a:noFill/>
          </a:ln>
        </p:spPr>
      </p:pic>
      <p:sp>
        <p:nvSpPr>
          <p:cNvPr id="1735" name="Shape 1735"/>
          <p:cNvSpPr txBox="1"/>
          <p:nvPr/>
        </p:nvSpPr>
        <p:spPr>
          <a:xfrm>
            <a:off x="2210419" y="1992996"/>
            <a:ext cx="1812613" cy="197552"/>
          </a:xfrm>
          <a:prstGeom prst="rect">
            <a:avLst/>
          </a:prstGeom>
          <a:noFill/>
          <a:ln>
            <a:noFill/>
          </a:ln>
        </p:spPr>
        <p:txBody>
          <a:bodyPr lIns="91425" tIns="45700" rIns="91425" bIns="45700" anchor="ctr" anchorCtr="0">
            <a:noAutofit/>
          </a:bodyPr>
          <a:lstStyle/>
          <a:p>
            <a:pPr>
              <a:buClr>
                <a:srgbClr val="AB7921"/>
              </a:buClr>
              <a:buSzPct val="25000"/>
            </a:pPr>
            <a:r>
              <a:rPr lang="es-ES" sz="1000" b="1">
                <a:solidFill>
                  <a:schemeClr val="tx2">
                    <a:lumMod val="25000"/>
                  </a:schemeClr>
                </a:solidFill>
                <a:latin typeface="Lato"/>
                <a:ea typeface="Lato"/>
                <a:cs typeface="Lato"/>
                <a:sym typeface="Lato"/>
              </a:rPr>
              <a:t>Frecuencia de visualización</a:t>
            </a:r>
          </a:p>
        </p:txBody>
      </p:sp>
      <p:sp>
        <p:nvSpPr>
          <p:cNvPr id="1736" name="Shape 1736"/>
          <p:cNvSpPr txBox="1"/>
          <p:nvPr/>
        </p:nvSpPr>
        <p:spPr>
          <a:xfrm>
            <a:off x="2624307" y="4315329"/>
            <a:ext cx="2083551" cy="197552"/>
          </a:xfrm>
          <a:prstGeom prst="rect">
            <a:avLst/>
          </a:prstGeom>
          <a:noFill/>
          <a:ln>
            <a:noFill/>
          </a:ln>
        </p:spPr>
        <p:txBody>
          <a:bodyPr lIns="91425" tIns="45700" rIns="91425" bIns="45700" anchor="ctr" anchorCtr="0">
            <a:noAutofit/>
          </a:bodyPr>
          <a:lstStyle/>
          <a:p>
            <a:pPr>
              <a:buClr>
                <a:srgbClr val="AB7921"/>
              </a:buClr>
              <a:buSzPct val="25000"/>
            </a:pPr>
            <a:r>
              <a:rPr lang="es-ES" sz="1000" b="1">
                <a:solidFill>
                  <a:schemeClr val="tx2">
                    <a:lumMod val="25000"/>
                  </a:schemeClr>
                </a:solidFill>
                <a:latin typeface="Lato"/>
                <a:ea typeface="Lato"/>
                <a:cs typeface="Lato"/>
                <a:sym typeface="Lato"/>
              </a:rPr>
              <a:t>Si los datos fuesen ilimitados…</a:t>
            </a:r>
          </a:p>
        </p:txBody>
      </p:sp>
      <p:grpSp>
        <p:nvGrpSpPr>
          <p:cNvPr id="1737" name="Shape 1737"/>
          <p:cNvGrpSpPr/>
          <p:nvPr/>
        </p:nvGrpSpPr>
        <p:grpSpPr>
          <a:xfrm>
            <a:off x="2817177" y="4548652"/>
            <a:ext cx="1413419" cy="774367"/>
            <a:chOff x="2566485" y="3340432"/>
            <a:chExt cx="1413419" cy="774367"/>
          </a:xfrm>
        </p:grpSpPr>
        <p:pic>
          <p:nvPicPr>
            <p:cNvPr id="1738" name="Shape 1738"/>
            <p:cNvPicPr preferRelativeResize="0"/>
            <p:nvPr/>
          </p:nvPicPr>
          <p:blipFill rotWithShape="1">
            <a:blip r:embed="rId5">
              <a:alphaModFix/>
            </a:blip>
            <a:srcRect/>
            <a:stretch/>
          </p:blipFill>
          <p:spPr>
            <a:xfrm>
              <a:off x="2609883" y="3737837"/>
              <a:ext cx="499939" cy="319140"/>
            </a:xfrm>
            <a:prstGeom prst="rect">
              <a:avLst/>
            </a:prstGeom>
            <a:noFill/>
            <a:ln>
              <a:noFill/>
            </a:ln>
          </p:spPr>
        </p:pic>
        <p:sp>
          <p:nvSpPr>
            <p:cNvPr id="1739" name="Shape 1739"/>
            <p:cNvSpPr txBox="1"/>
            <p:nvPr/>
          </p:nvSpPr>
          <p:spPr>
            <a:xfrm>
              <a:off x="2566485" y="3340432"/>
              <a:ext cx="1413419" cy="197552"/>
            </a:xfrm>
            <a:prstGeom prst="rect">
              <a:avLst/>
            </a:prstGeom>
            <a:noFill/>
            <a:ln>
              <a:noFill/>
            </a:ln>
          </p:spPr>
          <p:txBody>
            <a:bodyPr lIns="91425" tIns="91425" rIns="91425" bIns="91425" anchor="t" anchorCtr="0">
              <a:noAutofit/>
            </a:bodyPr>
            <a:lstStyle/>
            <a:p>
              <a:pPr algn="ctr">
                <a:lnSpc>
                  <a:spcPct val="115000"/>
                </a:lnSpc>
                <a:buClr>
                  <a:schemeClr val="dk1"/>
                </a:buClr>
                <a:buSzPct val="25000"/>
              </a:pPr>
              <a:r>
                <a:rPr lang="es-ES" sz="900">
                  <a:solidFill>
                    <a:srgbClr val="666666"/>
                  </a:solidFill>
                  <a:latin typeface="Lato"/>
                  <a:ea typeface="Lato"/>
                  <a:cs typeface="Lato"/>
                  <a:sym typeface="Lato"/>
                </a:rPr>
                <a:t>Lo usaría más horas</a:t>
              </a:r>
            </a:p>
          </p:txBody>
        </p:sp>
        <p:grpSp>
          <p:nvGrpSpPr>
            <p:cNvPr id="1740" name="Shape 1740"/>
            <p:cNvGrpSpPr/>
            <p:nvPr/>
          </p:nvGrpSpPr>
          <p:grpSpPr>
            <a:xfrm>
              <a:off x="3114122" y="3753276"/>
              <a:ext cx="433131" cy="361524"/>
              <a:chOff x="6995318" y="5652967"/>
              <a:chExt cx="426038" cy="369928"/>
            </a:xfrm>
          </p:grpSpPr>
          <p:sp>
            <p:nvSpPr>
              <p:cNvPr id="1741" name="Shape 1741"/>
              <p:cNvSpPr/>
              <p:nvPr/>
            </p:nvSpPr>
            <p:spPr>
              <a:xfrm>
                <a:off x="7003803" y="5652967"/>
                <a:ext cx="380405" cy="369928"/>
              </a:xfrm>
              <a:prstGeom prst="ellipse">
                <a:avLst/>
              </a:prstGeom>
              <a:solidFill>
                <a:srgbClr val="90AC2B"/>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742" name="Shape 1742"/>
              <p:cNvSpPr txBox="1"/>
              <p:nvPr/>
            </p:nvSpPr>
            <p:spPr>
              <a:xfrm>
                <a:off x="6995318" y="5712885"/>
                <a:ext cx="426038" cy="251944"/>
              </a:xfrm>
              <a:prstGeom prst="rect">
                <a:avLst/>
              </a:prstGeom>
              <a:noFill/>
              <a:ln>
                <a:noFill/>
              </a:ln>
            </p:spPr>
            <p:txBody>
              <a:bodyPr lIns="91425" tIns="45700" rIns="91425" bIns="45700" anchor="t" anchorCtr="0">
                <a:noAutofit/>
              </a:bodyPr>
              <a:lstStyle/>
              <a:p>
                <a:pPr>
                  <a:buClr>
                    <a:schemeClr val="lt1"/>
                  </a:buClr>
                  <a:buSzPct val="25000"/>
                </a:pPr>
                <a:r>
                  <a:rPr lang="es-ES" sz="1000">
                    <a:solidFill>
                      <a:schemeClr val="lt1"/>
                    </a:solidFill>
                    <a:latin typeface="Lato"/>
                    <a:ea typeface="Lato"/>
                    <a:cs typeface="Lato"/>
                    <a:sym typeface="Lato"/>
                  </a:rPr>
                  <a:t>58%</a:t>
                </a:r>
              </a:p>
            </p:txBody>
          </p:sp>
        </p:grpSp>
      </p:grpSp>
      <p:grpSp>
        <p:nvGrpSpPr>
          <p:cNvPr id="1743" name="Shape 1743"/>
          <p:cNvGrpSpPr/>
          <p:nvPr/>
        </p:nvGrpSpPr>
        <p:grpSpPr>
          <a:xfrm>
            <a:off x="2624306" y="5422894"/>
            <a:ext cx="1812613" cy="774715"/>
            <a:chOff x="2373981" y="4126457"/>
            <a:chExt cx="1812613" cy="774715"/>
          </a:xfrm>
        </p:grpSpPr>
        <p:sp>
          <p:nvSpPr>
            <p:cNvPr id="1744" name="Shape 1744"/>
            <p:cNvSpPr txBox="1"/>
            <p:nvPr/>
          </p:nvSpPr>
          <p:spPr>
            <a:xfrm>
              <a:off x="2373981" y="4126457"/>
              <a:ext cx="1812613" cy="197552"/>
            </a:xfrm>
            <a:prstGeom prst="rect">
              <a:avLst/>
            </a:prstGeom>
            <a:noFill/>
            <a:ln>
              <a:noFill/>
            </a:ln>
          </p:spPr>
          <p:txBody>
            <a:bodyPr lIns="91425" tIns="91425" rIns="91425" bIns="91425" anchor="t" anchorCtr="0">
              <a:noAutofit/>
            </a:bodyPr>
            <a:lstStyle/>
            <a:p>
              <a:pPr algn="ctr">
                <a:lnSpc>
                  <a:spcPct val="115000"/>
                </a:lnSpc>
                <a:buClr>
                  <a:schemeClr val="dk1"/>
                </a:buClr>
                <a:buSzPct val="25000"/>
              </a:pPr>
              <a:r>
                <a:rPr lang="es-ES" sz="900">
                  <a:solidFill>
                    <a:srgbClr val="666666"/>
                  </a:solidFill>
                  <a:latin typeface="Lato"/>
                  <a:ea typeface="Lato"/>
                  <a:cs typeface="Lato"/>
                  <a:sym typeface="Lato"/>
                </a:rPr>
                <a:t>Lo usaría las mismas horas</a:t>
              </a:r>
            </a:p>
          </p:txBody>
        </p:sp>
        <p:pic>
          <p:nvPicPr>
            <p:cNvPr id="1745" name="Shape 174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628621" y="4629603"/>
              <a:ext cx="399065" cy="177829"/>
            </a:xfrm>
            <a:prstGeom prst="rect">
              <a:avLst/>
            </a:prstGeom>
            <a:noFill/>
            <a:ln>
              <a:noFill/>
            </a:ln>
          </p:spPr>
        </p:pic>
        <p:grpSp>
          <p:nvGrpSpPr>
            <p:cNvPr id="1746" name="Shape 1746"/>
            <p:cNvGrpSpPr/>
            <p:nvPr/>
          </p:nvGrpSpPr>
          <p:grpSpPr>
            <a:xfrm>
              <a:off x="3114122" y="4539648"/>
              <a:ext cx="433131" cy="361524"/>
              <a:chOff x="6995318" y="5652967"/>
              <a:chExt cx="426038" cy="369928"/>
            </a:xfrm>
          </p:grpSpPr>
          <p:sp>
            <p:nvSpPr>
              <p:cNvPr id="1747" name="Shape 1747"/>
              <p:cNvSpPr/>
              <p:nvPr/>
            </p:nvSpPr>
            <p:spPr>
              <a:xfrm>
                <a:off x="7003803" y="5652967"/>
                <a:ext cx="380405" cy="369928"/>
              </a:xfrm>
              <a:prstGeom prst="ellipse">
                <a:avLst/>
              </a:prstGeom>
              <a:solidFill>
                <a:srgbClr val="90AC2B"/>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748" name="Shape 1748"/>
              <p:cNvSpPr txBox="1"/>
              <p:nvPr/>
            </p:nvSpPr>
            <p:spPr>
              <a:xfrm>
                <a:off x="6995318" y="5712885"/>
                <a:ext cx="426038" cy="251944"/>
              </a:xfrm>
              <a:prstGeom prst="rect">
                <a:avLst/>
              </a:prstGeom>
              <a:noFill/>
              <a:ln>
                <a:noFill/>
              </a:ln>
            </p:spPr>
            <p:txBody>
              <a:bodyPr lIns="91425" tIns="45700" rIns="91425" bIns="45700" anchor="t" anchorCtr="0">
                <a:noAutofit/>
              </a:bodyPr>
              <a:lstStyle/>
              <a:p>
                <a:pPr>
                  <a:buClr>
                    <a:schemeClr val="lt1"/>
                  </a:buClr>
                  <a:buSzPct val="25000"/>
                </a:pPr>
                <a:r>
                  <a:rPr lang="es-ES" sz="1000">
                    <a:solidFill>
                      <a:schemeClr val="lt1"/>
                    </a:solidFill>
                    <a:latin typeface="Lato"/>
                    <a:ea typeface="Lato"/>
                    <a:cs typeface="Lato"/>
                    <a:sym typeface="Lato"/>
                  </a:rPr>
                  <a:t>42%</a:t>
                </a:r>
              </a:p>
            </p:txBody>
          </p:sp>
        </p:grpSp>
      </p:grpSp>
      <p:sp>
        <p:nvSpPr>
          <p:cNvPr id="1749" name="Shape 1749"/>
          <p:cNvSpPr txBox="1"/>
          <p:nvPr/>
        </p:nvSpPr>
        <p:spPr>
          <a:xfrm>
            <a:off x="5726308" y="1935933"/>
            <a:ext cx="1812613" cy="197552"/>
          </a:xfrm>
          <a:prstGeom prst="rect">
            <a:avLst/>
          </a:prstGeom>
          <a:noFill/>
          <a:ln>
            <a:noFill/>
          </a:ln>
        </p:spPr>
        <p:txBody>
          <a:bodyPr lIns="91425" tIns="45700" rIns="91425" bIns="45700" anchor="ctr" anchorCtr="0">
            <a:noAutofit/>
          </a:bodyPr>
          <a:lstStyle/>
          <a:p>
            <a:pPr>
              <a:buClr>
                <a:srgbClr val="AB7921"/>
              </a:buClr>
              <a:buSzPct val="25000"/>
            </a:pPr>
            <a:r>
              <a:rPr lang="es-ES" sz="1000" b="1" dirty="0">
                <a:solidFill>
                  <a:schemeClr val="tx2">
                    <a:lumMod val="25000"/>
                  </a:schemeClr>
                </a:solidFill>
                <a:latin typeface="Lato"/>
                <a:ea typeface="Lato"/>
                <a:cs typeface="Lato"/>
                <a:sym typeface="Lato"/>
              </a:rPr>
              <a:t>Dónde ven contenidos</a:t>
            </a:r>
          </a:p>
        </p:txBody>
      </p:sp>
      <p:sp>
        <p:nvSpPr>
          <p:cNvPr id="1752" name="Shape 1752"/>
          <p:cNvSpPr txBox="1"/>
          <p:nvPr/>
        </p:nvSpPr>
        <p:spPr>
          <a:xfrm>
            <a:off x="6667118" y="4739978"/>
            <a:ext cx="543775" cy="197552"/>
          </a:xfrm>
          <a:prstGeom prst="rect">
            <a:avLst/>
          </a:prstGeom>
          <a:noFill/>
          <a:ln>
            <a:noFill/>
          </a:ln>
        </p:spPr>
        <p:txBody>
          <a:bodyPr lIns="91425" tIns="45700" rIns="91425" bIns="45700" anchor="ctr" anchorCtr="0">
            <a:noAutofit/>
          </a:bodyPr>
          <a:lstStyle/>
          <a:p>
            <a:pPr algn="ctr">
              <a:buClr>
                <a:srgbClr val="4E8F54"/>
              </a:buClr>
              <a:buSzPct val="25000"/>
            </a:pPr>
            <a:r>
              <a:rPr lang="es-ES" sz="900" b="1">
                <a:solidFill>
                  <a:schemeClr val="accent3"/>
                </a:solidFill>
                <a:latin typeface="Lato"/>
                <a:ea typeface="Lato"/>
                <a:cs typeface="Lato"/>
                <a:sym typeface="Lato"/>
              </a:rPr>
              <a:t>Nunca</a:t>
            </a:r>
          </a:p>
        </p:txBody>
      </p:sp>
      <p:sp>
        <p:nvSpPr>
          <p:cNvPr id="1753" name="Shape 1753"/>
          <p:cNvSpPr txBox="1"/>
          <p:nvPr/>
        </p:nvSpPr>
        <p:spPr>
          <a:xfrm>
            <a:off x="7328294" y="4739978"/>
            <a:ext cx="732928" cy="197552"/>
          </a:xfrm>
          <a:prstGeom prst="rect">
            <a:avLst/>
          </a:prstGeom>
          <a:noFill/>
          <a:ln>
            <a:noFill/>
          </a:ln>
        </p:spPr>
        <p:txBody>
          <a:bodyPr lIns="91425" tIns="45700" rIns="91425" bIns="45700" anchor="ctr" anchorCtr="0">
            <a:noAutofit/>
          </a:bodyPr>
          <a:lstStyle/>
          <a:p>
            <a:pPr algn="ctr">
              <a:buClr>
                <a:srgbClr val="4E8F54"/>
              </a:buClr>
              <a:buSzPct val="25000"/>
            </a:pPr>
            <a:r>
              <a:rPr lang="es-ES" sz="900" b="1">
                <a:solidFill>
                  <a:schemeClr val="accent3"/>
                </a:solidFill>
                <a:latin typeface="Lato"/>
                <a:ea typeface="Lato"/>
                <a:cs typeface="Lato"/>
                <a:sym typeface="Lato"/>
              </a:rPr>
              <a:t>De vez en cuando</a:t>
            </a:r>
          </a:p>
        </p:txBody>
      </p:sp>
      <p:sp>
        <p:nvSpPr>
          <p:cNvPr id="1754" name="Shape 1754"/>
          <p:cNvSpPr txBox="1"/>
          <p:nvPr/>
        </p:nvSpPr>
        <p:spPr>
          <a:xfrm>
            <a:off x="7955087" y="4739978"/>
            <a:ext cx="978094" cy="197552"/>
          </a:xfrm>
          <a:prstGeom prst="rect">
            <a:avLst/>
          </a:prstGeom>
          <a:noFill/>
          <a:ln>
            <a:noFill/>
          </a:ln>
        </p:spPr>
        <p:txBody>
          <a:bodyPr lIns="91425" tIns="45700" rIns="91425" bIns="45700" anchor="ctr" anchorCtr="0">
            <a:noAutofit/>
          </a:bodyPr>
          <a:lstStyle/>
          <a:p>
            <a:pPr algn="ctr">
              <a:buClr>
                <a:srgbClr val="4E8F54"/>
              </a:buClr>
              <a:buSzPct val="25000"/>
            </a:pPr>
            <a:r>
              <a:rPr lang="es-ES" sz="900" b="1" dirty="0">
                <a:solidFill>
                  <a:schemeClr val="accent3"/>
                </a:solidFill>
                <a:latin typeface="Lato"/>
                <a:ea typeface="Lato"/>
                <a:cs typeface="Lato"/>
                <a:sym typeface="Lato"/>
              </a:rPr>
              <a:t>Habitualmente</a:t>
            </a:r>
          </a:p>
        </p:txBody>
      </p:sp>
      <p:sp>
        <p:nvSpPr>
          <p:cNvPr id="1755" name="Shape 1755"/>
          <p:cNvSpPr txBox="1"/>
          <p:nvPr/>
        </p:nvSpPr>
        <p:spPr>
          <a:xfrm>
            <a:off x="8882650" y="4739978"/>
            <a:ext cx="606674" cy="197552"/>
          </a:xfrm>
          <a:prstGeom prst="rect">
            <a:avLst/>
          </a:prstGeom>
          <a:noFill/>
          <a:ln>
            <a:noFill/>
          </a:ln>
        </p:spPr>
        <p:txBody>
          <a:bodyPr lIns="91425" tIns="45700" rIns="91425" bIns="45700" anchor="ctr" anchorCtr="0">
            <a:noAutofit/>
          </a:bodyPr>
          <a:lstStyle/>
          <a:p>
            <a:pPr algn="ctr">
              <a:buClr>
                <a:srgbClr val="4E8F54"/>
              </a:buClr>
              <a:buSzPct val="25000"/>
            </a:pPr>
            <a:r>
              <a:rPr lang="es-ES" sz="900" b="1">
                <a:solidFill>
                  <a:schemeClr val="accent3"/>
                </a:solidFill>
                <a:latin typeface="Lato"/>
                <a:ea typeface="Lato"/>
                <a:cs typeface="Lato"/>
                <a:sym typeface="Lato"/>
              </a:rPr>
              <a:t>Todos</a:t>
            </a:r>
          </a:p>
        </p:txBody>
      </p:sp>
      <p:sp>
        <p:nvSpPr>
          <p:cNvPr id="1756" name="Shape 1756"/>
          <p:cNvSpPr txBox="1"/>
          <p:nvPr/>
        </p:nvSpPr>
        <p:spPr>
          <a:xfrm>
            <a:off x="8392379" y="6226152"/>
            <a:ext cx="2165579" cy="296699"/>
          </a:xfrm>
          <a:prstGeom prst="rect">
            <a:avLst/>
          </a:prstGeom>
          <a:noFill/>
          <a:ln>
            <a:noFill/>
          </a:ln>
        </p:spPr>
        <p:txBody>
          <a:bodyPr lIns="91425" tIns="91425" rIns="91425" bIns="91425" anchor="t" anchorCtr="0">
            <a:noAutofit/>
          </a:bodyPr>
          <a:lstStyle/>
          <a:p>
            <a:pPr>
              <a:buClr>
                <a:srgbClr val="382C2B"/>
              </a:buClr>
              <a:buSzPct val="25000"/>
            </a:pPr>
            <a:r>
              <a:rPr lang="es-ES" sz="800" b="1">
                <a:solidFill>
                  <a:srgbClr val="595959"/>
                </a:solidFill>
                <a:latin typeface="Lato"/>
                <a:ea typeface="Lato"/>
                <a:cs typeface="Lato"/>
                <a:sym typeface="Lato"/>
              </a:rPr>
              <a:t>Base: Ven contenidos en Smartphone (921)</a:t>
            </a:r>
          </a:p>
        </p:txBody>
      </p:sp>
      <p:cxnSp>
        <p:nvCxnSpPr>
          <p:cNvPr id="1757" name="Shape 1757"/>
          <p:cNvCxnSpPr/>
          <p:nvPr/>
        </p:nvCxnSpPr>
        <p:spPr>
          <a:xfrm rot="10800000">
            <a:off x="2784463" y="4568711"/>
            <a:ext cx="0" cy="1645547"/>
          </a:xfrm>
          <a:prstGeom prst="straightConnector1">
            <a:avLst/>
          </a:prstGeom>
          <a:noFill/>
          <a:ln w="9525" cap="flat" cmpd="sng">
            <a:solidFill>
              <a:srgbClr val="C1C1C1"/>
            </a:solidFill>
            <a:prstDash val="solid"/>
            <a:round/>
            <a:headEnd type="none" w="med" len="med"/>
            <a:tailEnd type="none" w="med" len="med"/>
          </a:ln>
        </p:spPr>
      </p:cxnSp>
      <p:sp>
        <p:nvSpPr>
          <p:cNvPr id="1758" name="Shape 1758"/>
          <p:cNvSpPr txBox="1"/>
          <p:nvPr/>
        </p:nvSpPr>
        <p:spPr>
          <a:xfrm>
            <a:off x="5726308" y="4431101"/>
            <a:ext cx="1812613" cy="197552"/>
          </a:xfrm>
          <a:prstGeom prst="rect">
            <a:avLst/>
          </a:prstGeom>
          <a:noFill/>
          <a:ln>
            <a:noFill/>
          </a:ln>
        </p:spPr>
        <p:txBody>
          <a:bodyPr lIns="91425" tIns="45700" rIns="91425" bIns="45700" anchor="ctr" anchorCtr="0">
            <a:noAutofit/>
          </a:bodyPr>
          <a:lstStyle/>
          <a:p>
            <a:pPr>
              <a:buClr>
                <a:srgbClr val="AB7921"/>
              </a:buClr>
              <a:buSzPct val="25000"/>
            </a:pPr>
            <a:r>
              <a:rPr lang="es-ES" sz="1000" b="1">
                <a:solidFill>
                  <a:schemeClr val="tx2">
                    <a:lumMod val="25000"/>
                  </a:schemeClr>
                </a:solidFill>
                <a:latin typeface="Lato"/>
                <a:ea typeface="Lato"/>
                <a:cs typeface="Lato"/>
                <a:sym typeface="Lato"/>
              </a:rPr>
              <a:t>Duración de los contenidos</a:t>
            </a:r>
          </a:p>
        </p:txBody>
      </p:sp>
      <p:cxnSp>
        <p:nvCxnSpPr>
          <p:cNvPr id="1759" name="Shape 1759"/>
          <p:cNvCxnSpPr/>
          <p:nvPr/>
        </p:nvCxnSpPr>
        <p:spPr>
          <a:xfrm flipH="1">
            <a:off x="5392706" y="2415879"/>
            <a:ext cx="984968" cy="3479"/>
          </a:xfrm>
          <a:prstGeom prst="straightConnector1">
            <a:avLst/>
          </a:prstGeom>
          <a:noFill/>
          <a:ln w="9525" cap="flat" cmpd="sng">
            <a:solidFill>
              <a:srgbClr val="7F7F7F"/>
            </a:solidFill>
            <a:prstDash val="solid"/>
            <a:round/>
            <a:headEnd type="none" w="med" len="med"/>
            <a:tailEnd type="none" w="med" len="med"/>
          </a:ln>
        </p:spPr>
      </p:cxnSp>
      <p:sp>
        <p:nvSpPr>
          <p:cNvPr id="1760" name="Shape 1760"/>
          <p:cNvSpPr txBox="1"/>
          <p:nvPr/>
        </p:nvSpPr>
        <p:spPr>
          <a:xfrm>
            <a:off x="5338101" y="2117461"/>
            <a:ext cx="1234632" cy="246220"/>
          </a:xfrm>
          <a:prstGeom prst="rect">
            <a:avLst/>
          </a:prstGeom>
          <a:noFill/>
          <a:ln>
            <a:noFill/>
          </a:ln>
        </p:spPr>
        <p:txBody>
          <a:bodyPr lIns="91425" tIns="45700" rIns="91425" bIns="45700" anchor="t" anchorCtr="0">
            <a:noAutofit/>
          </a:bodyPr>
          <a:lstStyle/>
          <a:p>
            <a:pPr>
              <a:buClr>
                <a:srgbClr val="595959"/>
              </a:buClr>
              <a:buSzPct val="25000"/>
            </a:pPr>
            <a:r>
              <a:rPr lang="es-ES" sz="1000" b="1">
                <a:solidFill>
                  <a:srgbClr val="595959"/>
                </a:solidFill>
                <a:latin typeface="Lato"/>
                <a:ea typeface="Lato"/>
                <a:cs typeface="Lato"/>
                <a:sym typeface="Lato"/>
              </a:rPr>
              <a:t>Fuera de casa 67%</a:t>
            </a:r>
          </a:p>
        </p:txBody>
      </p:sp>
      <p:cxnSp>
        <p:nvCxnSpPr>
          <p:cNvPr id="1761" name="Shape 1761"/>
          <p:cNvCxnSpPr/>
          <p:nvPr/>
        </p:nvCxnSpPr>
        <p:spPr>
          <a:xfrm rot="10800000">
            <a:off x="6890813" y="2682523"/>
            <a:ext cx="2944436" cy="0"/>
          </a:xfrm>
          <a:prstGeom prst="straightConnector1">
            <a:avLst/>
          </a:prstGeom>
          <a:noFill/>
          <a:ln w="9525" cap="flat" cmpd="sng">
            <a:solidFill>
              <a:srgbClr val="7F7F7F"/>
            </a:solidFill>
            <a:prstDash val="solid"/>
            <a:round/>
            <a:headEnd type="none" w="med" len="med"/>
            <a:tailEnd type="none" w="med" len="med"/>
          </a:ln>
        </p:spPr>
      </p:cxnSp>
      <p:sp>
        <p:nvSpPr>
          <p:cNvPr id="1762" name="Shape 1762"/>
          <p:cNvSpPr txBox="1"/>
          <p:nvPr/>
        </p:nvSpPr>
        <p:spPr>
          <a:xfrm>
            <a:off x="7666041" y="2411205"/>
            <a:ext cx="1313180" cy="246220"/>
          </a:xfrm>
          <a:prstGeom prst="rect">
            <a:avLst/>
          </a:prstGeom>
          <a:noFill/>
          <a:ln>
            <a:noFill/>
          </a:ln>
        </p:spPr>
        <p:txBody>
          <a:bodyPr lIns="91425" tIns="45700" rIns="91425" bIns="45700" anchor="t" anchorCtr="0">
            <a:noAutofit/>
          </a:bodyPr>
          <a:lstStyle/>
          <a:p>
            <a:pPr>
              <a:buClr>
                <a:srgbClr val="595959"/>
              </a:buClr>
              <a:buSzPct val="25000"/>
            </a:pPr>
            <a:r>
              <a:rPr lang="es-ES" sz="1000" b="1">
                <a:solidFill>
                  <a:srgbClr val="595959"/>
                </a:solidFill>
                <a:latin typeface="Lato"/>
                <a:ea typeface="Lato"/>
                <a:cs typeface="Lato"/>
                <a:sym typeface="Lato"/>
              </a:rPr>
              <a:t>Dentro de casa 85%</a:t>
            </a:r>
          </a:p>
        </p:txBody>
      </p:sp>
      <p:sp>
        <p:nvSpPr>
          <p:cNvPr id="1763" name="Shape 1763"/>
          <p:cNvSpPr txBox="1"/>
          <p:nvPr/>
        </p:nvSpPr>
        <p:spPr>
          <a:xfrm>
            <a:off x="5626913" y="2412539"/>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+6 pts. Vs 2015</a:t>
            </a:r>
          </a:p>
        </p:txBody>
      </p:sp>
      <p:grpSp>
        <p:nvGrpSpPr>
          <p:cNvPr id="1764" name="Shape 1764"/>
          <p:cNvGrpSpPr/>
          <p:nvPr/>
        </p:nvGrpSpPr>
        <p:grpSpPr>
          <a:xfrm>
            <a:off x="4528275" y="6513584"/>
            <a:ext cx="2999939" cy="221567"/>
            <a:chOff x="2533867" y="6507882"/>
            <a:chExt cx="2999939" cy="221567"/>
          </a:xfrm>
        </p:grpSpPr>
        <p:sp>
          <p:nvSpPr>
            <p:cNvPr id="1765" name="Shape 1765"/>
            <p:cNvSpPr/>
            <p:nvPr/>
          </p:nvSpPr>
          <p:spPr>
            <a:xfrm>
              <a:off x="2671889" y="6535239"/>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766" name="Shape 1766"/>
            <p:cNvSpPr/>
            <p:nvPr/>
          </p:nvSpPr>
          <p:spPr>
            <a:xfrm rot="10800000">
              <a:off x="2533867" y="6516510"/>
              <a:ext cx="138022" cy="194210"/>
            </a:xfrm>
            <a:prstGeom prst="downArrow">
              <a:avLst>
                <a:gd name="adj1" fmla="val 50000"/>
                <a:gd name="adj2" fmla="val 50000"/>
              </a:avLst>
            </a:prstGeom>
            <a:solidFill>
              <a:srgbClr val="BBD187"/>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767" name="Shape 1767"/>
            <p:cNvSpPr txBox="1"/>
            <p:nvPr/>
          </p:nvSpPr>
          <p:spPr>
            <a:xfrm>
              <a:off x="2777923" y="6507882"/>
              <a:ext cx="2755883" cy="215443"/>
            </a:xfrm>
            <a:prstGeom prst="rect">
              <a:avLst/>
            </a:prstGeom>
            <a:noFill/>
            <a:ln>
              <a:noFill/>
            </a:ln>
          </p:spPr>
          <p:txBody>
            <a:bodyPr lIns="91425" tIns="45700" rIns="91425" bIns="45700" anchor="t" anchorCtr="0">
              <a:noAutofit/>
            </a:bodyPr>
            <a:lstStyle/>
            <a:p>
              <a:pPr>
                <a:buClr>
                  <a:srgbClr val="595959"/>
                </a:buClr>
                <a:buSzPct val="25000"/>
              </a:pPr>
              <a:r>
                <a:rPr lang="es-ES" sz="800">
                  <a:solidFill>
                    <a:srgbClr val="595959"/>
                  </a:solidFill>
                  <a:latin typeface="Lato"/>
                  <a:ea typeface="Lato"/>
                  <a:cs typeface="Lato"/>
                  <a:sym typeface="Lato"/>
                </a:rPr>
                <a:t>Diferencias significativas al 95% de confianza frente 2015</a:t>
              </a:r>
            </a:p>
          </p:txBody>
        </p:sp>
      </p:grpSp>
      <p:sp>
        <p:nvSpPr>
          <p:cNvPr id="1768" name="Shape 1768"/>
          <p:cNvSpPr/>
          <p:nvPr/>
        </p:nvSpPr>
        <p:spPr>
          <a:xfrm>
            <a:off x="6588951" y="2167932"/>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769" name="Shape 1769"/>
          <p:cNvSpPr txBox="1"/>
          <p:nvPr/>
        </p:nvSpPr>
        <p:spPr>
          <a:xfrm>
            <a:off x="6662802" y="2091374"/>
            <a:ext cx="956519" cy="296699"/>
          </a:xfrm>
          <a:prstGeom prst="rect">
            <a:avLst/>
          </a:prstGeom>
          <a:noFill/>
          <a:ln>
            <a:noFill/>
          </a:ln>
        </p:spPr>
        <p:txBody>
          <a:bodyPr lIns="91425" tIns="91425" rIns="91425" bIns="91425" anchor="t" anchorCtr="0">
            <a:noAutofit/>
          </a:bodyPr>
          <a:lstStyle/>
          <a:p>
            <a:pPr>
              <a:buClr>
                <a:srgbClr val="382C2B"/>
              </a:buClr>
              <a:buSzPct val="25000"/>
            </a:pPr>
            <a:r>
              <a:rPr lang="es-ES" sz="700" b="1">
                <a:solidFill>
                  <a:srgbClr val="D07375"/>
                </a:solidFill>
                <a:latin typeface="Lato"/>
                <a:ea typeface="Lato"/>
                <a:cs typeface="Lato"/>
                <a:sym typeface="Lato"/>
              </a:rPr>
              <a:t>- 8 pts. Vs 2015</a:t>
            </a:r>
          </a:p>
        </p:txBody>
      </p:sp>
      <p:sp>
        <p:nvSpPr>
          <p:cNvPr id="1770" name="Shape 1770"/>
          <p:cNvSpPr/>
          <p:nvPr/>
        </p:nvSpPr>
        <p:spPr>
          <a:xfrm>
            <a:off x="5557901" y="2479734"/>
            <a:ext cx="138022" cy="194210"/>
          </a:xfrm>
          <a:prstGeom prst="downArrow">
            <a:avLst>
              <a:gd name="adj1" fmla="val 50000"/>
              <a:gd name="adj2" fmla="val 50000"/>
            </a:avLst>
          </a:prstGeom>
          <a:solidFill>
            <a:srgbClr val="D07375"/>
          </a:solidFill>
          <a:ln>
            <a:noFill/>
          </a:ln>
        </p:spPr>
        <p:txBody>
          <a:bodyPr lIns="91425" tIns="45700" rIns="91425" bIns="45700" anchor="ctr" anchorCtr="0">
            <a:noAutofit/>
          </a:bodyPr>
          <a:lstStyle/>
          <a:p>
            <a:pPr algn="ctr">
              <a:buClr>
                <a:srgbClr val="000000"/>
              </a:buClr>
            </a:pPr>
            <a:endParaRPr>
              <a:solidFill>
                <a:schemeClr val="lt1"/>
              </a:solidFill>
            </a:endParaRPr>
          </a:p>
        </p:txBody>
      </p:sp>
      <p:sp>
        <p:nvSpPr>
          <p:cNvPr id="1771" name="Shape 1771"/>
          <p:cNvSpPr/>
          <p:nvPr/>
        </p:nvSpPr>
        <p:spPr>
          <a:xfrm>
            <a:off x="6662802" y="2717311"/>
            <a:ext cx="852925" cy="1369242"/>
          </a:xfrm>
          <a:prstGeom prst="rect">
            <a:avLst/>
          </a:prstGeom>
          <a:no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algn="ctr">
              <a:buClr>
                <a:schemeClr val="dk1"/>
              </a:buClr>
            </a:pPr>
            <a:endParaRPr sz="1000">
              <a:solidFill>
                <a:srgbClr val="595959"/>
              </a:solidFill>
              <a:latin typeface="Lato"/>
              <a:ea typeface="Lato"/>
              <a:cs typeface="Lato"/>
              <a:sym typeface="Lato"/>
            </a:endParaRPr>
          </a:p>
        </p:txBody>
      </p:sp>
      <p:sp>
        <p:nvSpPr>
          <p:cNvPr id="1772" name="Shape 1772"/>
          <p:cNvSpPr/>
          <p:nvPr/>
        </p:nvSpPr>
        <p:spPr>
          <a:xfrm>
            <a:off x="3683339" y="3039420"/>
            <a:ext cx="998800" cy="446759"/>
          </a:xfrm>
          <a:prstGeom prst="rect">
            <a:avLst/>
          </a:prstGeom>
          <a:noFill/>
          <a:ln w="12700" cap="flat" cmpd="sng">
            <a:solidFill>
              <a:schemeClr val="tx2">
                <a:lumMod val="25000"/>
              </a:schemeClr>
            </a:solidFill>
            <a:prstDash val="solid"/>
            <a:round/>
            <a:headEnd type="none" w="med" len="med"/>
            <a:tailEnd type="none" w="med" len="med"/>
          </a:ln>
        </p:spPr>
        <p:txBody>
          <a:bodyPr lIns="91425" tIns="45700" rIns="91425" bIns="45700" anchor="ctr" anchorCtr="0">
            <a:noAutofit/>
          </a:bodyPr>
          <a:lstStyle/>
          <a:p>
            <a:pPr algn="ctr">
              <a:buClr>
                <a:srgbClr val="595959"/>
              </a:buClr>
              <a:buSzPct val="25000"/>
            </a:pPr>
            <a:r>
              <a:rPr lang="es-ES" sz="1000">
                <a:solidFill>
                  <a:srgbClr val="595959"/>
                </a:solidFill>
                <a:latin typeface="Lato"/>
                <a:ea typeface="Lato"/>
                <a:cs typeface="Lato"/>
                <a:sym typeface="Lato"/>
              </a:rPr>
              <a:t>29%</a:t>
            </a:r>
          </a:p>
        </p:txBody>
      </p:sp>
      <p:sp>
        <p:nvSpPr>
          <p:cNvPr id="1773" name="Shape 1773"/>
          <p:cNvSpPr txBox="1"/>
          <p:nvPr/>
        </p:nvSpPr>
        <p:spPr>
          <a:xfrm>
            <a:off x="1856178" y="3167351"/>
            <a:ext cx="1759170" cy="195191"/>
          </a:xfrm>
          <a:prstGeom prst="rect">
            <a:avLst/>
          </a:prstGeom>
          <a:noFill/>
          <a:ln>
            <a:noFill/>
          </a:ln>
        </p:spPr>
        <p:txBody>
          <a:bodyPr lIns="91425" tIns="45700" rIns="91425" bIns="45700" anchor="ctr" anchorCtr="0">
            <a:noAutofit/>
          </a:bodyPr>
          <a:lstStyle/>
          <a:p>
            <a:pPr algn="ctr">
              <a:buClr>
                <a:srgbClr val="4E8F54"/>
              </a:buClr>
              <a:buSzPct val="25000"/>
            </a:pPr>
            <a:r>
              <a:rPr lang="es-ES" sz="1000" b="1">
                <a:solidFill>
                  <a:schemeClr val="accent3"/>
                </a:solidFill>
                <a:latin typeface="Lato"/>
                <a:ea typeface="Lato"/>
                <a:cs typeface="Lato"/>
                <a:sym typeface="Lato"/>
              </a:rPr>
              <a:t>Usuarios Smartphone que consumen 4 o más horas de video en Semana</a:t>
            </a:r>
          </a:p>
        </p:txBody>
      </p:sp>
      <p:graphicFrame>
        <p:nvGraphicFramePr>
          <p:cNvPr id="48" name="Gráfico 47"/>
          <p:cNvGraphicFramePr/>
          <p:nvPr>
            <p:extLst>
              <p:ext uri="{D42A27DB-BD31-4B8C-83A1-F6EECF244321}">
                <p14:modId xmlns:p14="http://schemas.microsoft.com/office/powerpoint/2010/main" val="2543527703"/>
              </p:ext>
            </p:extLst>
          </p:nvPr>
        </p:nvGraphicFramePr>
        <p:xfrm>
          <a:off x="4878892" y="4860995"/>
          <a:ext cx="4678744" cy="1398003"/>
        </p:xfrm>
        <a:graphic>
          <a:graphicData uri="http://schemas.openxmlformats.org/drawingml/2006/chart">
            <c:chart xmlns:c="http://schemas.openxmlformats.org/drawingml/2006/chart" xmlns:r="http://schemas.openxmlformats.org/officeDocument/2006/relationships" r:id="rId7"/>
          </a:graphicData>
        </a:graphic>
      </p:graphicFrame>
      <p:cxnSp>
        <p:nvCxnSpPr>
          <p:cNvPr id="49" name="Conector recto 48"/>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50"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
        <p:nvSpPr>
          <p:cNvPr id="51" name="Rectángulo 50"/>
          <p:cNvSpPr/>
          <p:nvPr/>
        </p:nvSpPr>
        <p:spPr>
          <a:xfrm>
            <a:off x="10509531" y="89405"/>
            <a:ext cx="1714888" cy="1097280"/>
          </a:xfrm>
          <a:prstGeom prst="rect">
            <a:avLst/>
          </a:prstGeom>
          <a:solidFill>
            <a:srgbClr val="90A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2" name="Imagen 51"/>
          <p:cNvPicPr>
            <a:picLocks noChangeAspect="1"/>
          </p:cNvPicPr>
          <p:nvPr/>
        </p:nvPicPr>
        <p:blipFill>
          <a:blip r:embed="rId9"/>
          <a:stretch>
            <a:fillRect/>
          </a:stretch>
        </p:blipFill>
        <p:spPr>
          <a:xfrm>
            <a:off x="10976797" y="247867"/>
            <a:ext cx="780356" cy="780356"/>
          </a:xfrm>
          <a:prstGeom prst="rect">
            <a:avLst/>
          </a:prstGeom>
        </p:spPr>
      </p:pic>
      <p:sp>
        <p:nvSpPr>
          <p:cNvPr id="53" name="Rectángulo 35"/>
          <p:cNvSpPr/>
          <p:nvPr/>
        </p:nvSpPr>
        <p:spPr>
          <a:xfrm>
            <a:off x="3653847" y="3758405"/>
            <a:ext cx="1057785" cy="357072"/>
          </a:xfrm>
          <a:prstGeom prst="rect">
            <a:avLst/>
          </a:prstGeom>
          <a:noFill/>
          <a:ln w="127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900" b="0" i="0" u="none" strike="noStrike" kern="0" cap="none" spc="0" normalizeH="0" baseline="0" noProof="0" dirty="0">
                <a:ln>
                  <a:noFill/>
                </a:ln>
                <a:solidFill>
                  <a:schemeClr val="tx1">
                    <a:lumMod val="65000"/>
                    <a:lumOff val="35000"/>
                  </a:schemeClr>
                </a:solidFill>
                <a:effectLst/>
                <a:uLnTx/>
                <a:uFillTx/>
                <a:latin typeface="Lato" panose="020B0604020202020204" charset="0"/>
              </a:rPr>
              <a:t>19% sobre total internautas</a:t>
            </a:r>
          </a:p>
        </p:txBody>
      </p:sp>
      <p:cxnSp>
        <p:nvCxnSpPr>
          <p:cNvPr id="54" name="Conector recto 53"/>
          <p:cNvCxnSpPr>
            <a:cxnSpLocks/>
            <a:stCxn id="1772" idx="2"/>
            <a:endCxn id="53" idx="0"/>
          </p:cNvCxnSpPr>
          <p:nvPr/>
        </p:nvCxnSpPr>
        <p:spPr>
          <a:xfrm>
            <a:off x="4182739" y="3486179"/>
            <a:ext cx="1" cy="272226"/>
          </a:xfrm>
          <a:prstGeom prst="line">
            <a:avLst/>
          </a:prstGeom>
          <a:ln>
            <a:solidFill>
              <a:srgbClr val="E2BA1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1778" name="Shape 1778"/>
          <p:cNvSpPr txBox="1"/>
          <p:nvPr/>
        </p:nvSpPr>
        <p:spPr>
          <a:xfrm>
            <a:off x="597409" y="295625"/>
            <a:ext cx="8876376"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2">
                    <a:lumMod val="25000"/>
                  </a:schemeClr>
                </a:solidFill>
                <a:latin typeface="Merriweather"/>
                <a:ea typeface="Merriweather"/>
                <a:cs typeface="Merriweather"/>
                <a:sym typeface="Merriweather"/>
              </a:rPr>
              <a:t>El uso intensivo del Smartphone para el consumo audiovisual </a:t>
            </a:r>
          </a:p>
        </p:txBody>
      </p:sp>
      <p:sp>
        <p:nvSpPr>
          <p:cNvPr id="1780" name="Shape 1780"/>
          <p:cNvSpPr txBox="1"/>
          <p:nvPr/>
        </p:nvSpPr>
        <p:spPr>
          <a:xfrm>
            <a:off x="3669759" y="5526975"/>
            <a:ext cx="7157099" cy="524999"/>
          </a:xfrm>
          <a:prstGeom prst="rect">
            <a:avLst/>
          </a:prstGeom>
          <a:noFill/>
          <a:ln>
            <a:noFill/>
          </a:ln>
        </p:spPr>
        <p:txBody>
          <a:bodyPr lIns="91425" tIns="91425" rIns="91425" bIns="91425" anchor="t" anchorCtr="0">
            <a:noAutofit/>
          </a:bodyPr>
          <a:lstStyle/>
          <a:p>
            <a:pPr algn="r">
              <a:lnSpc>
                <a:spcPct val="115000"/>
              </a:lnSpc>
              <a:buClr>
                <a:schemeClr val="dk1"/>
              </a:buClr>
              <a:buSzPct val="25000"/>
            </a:pPr>
            <a:r>
              <a:rPr lang="es-ES" sz="1200" b="1" dirty="0">
                <a:solidFill>
                  <a:schemeClr val="dk1"/>
                </a:solidFill>
                <a:latin typeface="Lato"/>
                <a:ea typeface="Lato"/>
                <a:cs typeface="Lato"/>
                <a:sym typeface="Lato"/>
              </a:rPr>
              <a:t>Veamos..</a:t>
            </a:r>
          </a:p>
        </p:txBody>
      </p:sp>
      <p:sp>
        <p:nvSpPr>
          <p:cNvPr id="1781" name="Shape 1781"/>
          <p:cNvSpPr/>
          <p:nvPr/>
        </p:nvSpPr>
        <p:spPr>
          <a:xfrm>
            <a:off x="3791172" y="2819024"/>
            <a:ext cx="6608603" cy="27539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buClr>
                <a:srgbClr val="FFFFFF"/>
              </a:buClr>
              <a:buSzPct val="25000"/>
            </a:pPr>
            <a:r>
              <a:rPr lang="es-ES" b="1" dirty="0">
                <a:solidFill>
                  <a:schemeClr val="tx2">
                    <a:lumMod val="25000"/>
                  </a:schemeClr>
                </a:solidFill>
                <a:latin typeface="Merriweather" panose="020B0604020202020204" charset="0"/>
              </a:rPr>
              <a:t>El consumidor audiovisual intensivo de Smartphone analizado (jóvenes con al menos 4 horas semanales de consumo) se evidencia en general como un consumidor online de contenidos, más desvinculado del lineal que otros segmentos, y con una pauta de uso del Smartphone compulsiva, casi “adictiva”. </a:t>
            </a:r>
          </a:p>
          <a:p>
            <a:pPr>
              <a:buClr>
                <a:srgbClr val="000000"/>
              </a:buClr>
            </a:pPr>
            <a:endParaRPr b="1" dirty="0">
              <a:solidFill>
                <a:schemeClr val="tx2">
                  <a:lumMod val="25000"/>
                </a:schemeClr>
              </a:solidFill>
              <a:latin typeface="Merriweather" panose="020B0604020202020204" charset="0"/>
            </a:endParaRPr>
          </a:p>
          <a:p>
            <a:pPr>
              <a:buClr>
                <a:srgbClr val="FFFFFF"/>
              </a:buClr>
              <a:buSzPct val="25000"/>
            </a:pPr>
            <a:r>
              <a:rPr lang="es-ES" b="1" dirty="0">
                <a:solidFill>
                  <a:schemeClr val="tx2">
                    <a:lumMod val="25000"/>
                  </a:schemeClr>
                </a:solidFill>
                <a:latin typeface="Merriweather" panose="020B0604020202020204" charset="0"/>
              </a:rPr>
              <a:t>En su relación con el Smartphone, se va a configurar una nueva pauta de consumo que desborda al iniciado hace años por las posibilidades ofrecidas por el acceso online. </a:t>
            </a:r>
          </a:p>
        </p:txBody>
      </p:sp>
      <p:sp>
        <p:nvSpPr>
          <p:cNvPr id="1782" name="Shape 1782"/>
          <p:cNvSpPr/>
          <p:nvPr/>
        </p:nvSpPr>
        <p:spPr>
          <a:xfrm>
            <a:off x="1441016" y="1918962"/>
            <a:ext cx="8875775" cy="14609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tx2">
                    <a:lumMod val="25000"/>
                  </a:schemeClr>
                </a:solidFill>
                <a:latin typeface="Merriweather" panose="020B0604020202020204" charset="0"/>
              </a:rPr>
              <a:t>El avance tecnológico empieza a desarrollar una pauta de consumo audiovisual intensa en el Smartphone, sobrepasando el asentamiento sobre los micro-momentos, que se detectaron en el 2015.  </a:t>
            </a:r>
          </a:p>
          <a:p>
            <a:pPr algn="ctr">
              <a:buClr>
                <a:srgbClr val="000000"/>
              </a:buClr>
            </a:pPr>
            <a:endParaRPr b="1" dirty="0">
              <a:solidFill>
                <a:schemeClr val="tx2">
                  <a:lumMod val="25000"/>
                </a:schemeClr>
              </a:solidFill>
              <a:latin typeface="Merriweather" panose="020B0604020202020204" charset="0"/>
            </a:endParaRPr>
          </a:p>
        </p:txBody>
      </p:sp>
      <p:cxnSp>
        <p:nvCxnSpPr>
          <p:cNvPr id="6" name="Conector recto 5"/>
          <p:cNvCxnSpPr/>
          <p:nvPr/>
        </p:nvCxnSpPr>
        <p:spPr>
          <a:xfrm>
            <a:off x="1790328" y="1926336"/>
            <a:ext cx="3939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6084314" y="1926336"/>
            <a:ext cx="3939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893960" y="5468112"/>
            <a:ext cx="3939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6187946" y="5468112"/>
            <a:ext cx="3939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mbo 6"/>
          <p:cNvSpPr/>
          <p:nvPr/>
        </p:nvSpPr>
        <p:spPr>
          <a:xfrm>
            <a:off x="5919217" y="5373635"/>
            <a:ext cx="205916" cy="207264"/>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ombo 18"/>
          <p:cNvSpPr/>
          <p:nvPr/>
        </p:nvSpPr>
        <p:spPr>
          <a:xfrm>
            <a:off x="5793560" y="1783761"/>
            <a:ext cx="205916" cy="207264"/>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64874">
            <a:off x="1816626" y="3099460"/>
            <a:ext cx="1870152" cy="1870152"/>
          </a:xfrm>
          <a:prstGeom prst="rect">
            <a:avLst/>
          </a:prstGeom>
        </p:spPr>
      </p:pic>
      <p:pic>
        <p:nvPicPr>
          <p:cNvPr id="24"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10509531" y="89405"/>
            <a:ext cx="1714888" cy="1097280"/>
          </a:xfrm>
          <a:prstGeom prst="rect">
            <a:avLst/>
          </a:prstGeom>
          <a:solidFill>
            <a:srgbClr val="90A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15"/>
          <p:cNvPicPr>
            <a:picLocks noChangeAspect="1"/>
          </p:cNvPicPr>
          <p:nvPr/>
        </p:nvPicPr>
        <p:blipFill>
          <a:blip r:embed="rId5"/>
          <a:stretch>
            <a:fillRect/>
          </a:stretch>
        </p:blipFill>
        <p:spPr>
          <a:xfrm>
            <a:off x="10976797" y="247867"/>
            <a:ext cx="780356" cy="78035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sp>
        <p:nvSpPr>
          <p:cNvPr id="18" name="Rectángulo 17"/>
          <p:cNvSpPr/>
          <p:nvPr/>
        </p:nvSpPr>
        <p:spPr>
          <a:xfrm>
            <a:off x="4474463" y="3004083"/>
            <a:ext cx="3560064" cy="270177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8329568" y="3004083"/>
            <a:ext cx="3560064" cy="155572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621792" y="3004083"/>
            <a:ext cx="3560064" cy="178737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87" name="Shape 1787"/>
          <p:cNvSpPr txBox="1"/>
          <p:nvPr/>
        </p:nvSpPr>
        <p:spPr>
          <a:xfrm>
            <a:off x="841248" y="2991101"/>
            <a:ext cx="3528738" cy="1021200"/>
          </a:xfrm>
          <a:prstGeom prst="rect">
            <a:avLst/>
          </a:prstGeom>
          <a:noFill/>
          <a:ln>
            <a:noFill/>
          </a:ln>
        </p:spPr>
        <p:txBody>
          <a:bodyPr lIns="91425" tIns="91425" rIns="91425" bIns="91425" anchor="t" anchorCtr="0">
            <a:noAutofit/>
          </a:bodyPr>
          <a:lstStyle/>
          <a:p>
            <a:pPr>
              <a:lnSpc>
                <a:spcPct val="115000"/>
              </a:lnSpc>
              <a:buClr>
                <a:schemeClr val="dk1"/>
              </a:buClr>
              <a:buSzPct val="25000"/>
            </a:pPr>
            <a:r>
              <a:rPr lang="es-ES" sz="1200" dirty="0">
                <a:solidFill>
                  <a:schemeClr val="tx2">
                    <a:lumMod val="25000"/>
                  </a:schemeClr>
                </a:solidFill>
                <a:latin typeface="Lato"/>
                <a:ea typeface="Lato"/>
                <a:cs typeface="Lato"/>
                <a:sym typeface="Lato"/>
              </a:rPr>
              <a:t>Se inserta en todos los momentos </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En el hogar, en la cama, despertándose durante el sueño.. </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En el transporte público</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En la oficina, la universidad, durante las tareas cotidianas</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En las esperas.. </a:t>
            </a:r>
          </a:p>
        </p:txBody>
      </p:sp>
      <p:sp>
        <p:nvSpPr>
          <p:cNvPr id="1788" name="Shape 1788"/>
          <p:cNvSpPr txBox="1"/>
          <p:nvPr/>
        </p:nvSpPr>
        <p:spPr>
          <a:xfrm>
            <a:off x="841248" y="1040302"/>
            <a:ext cx="8762566" cy="759300"/>
          </a:xfrm>
          <a:prstGeom prst="rect">
            <a:avLst/>
          </a:prstGeom>
          <a:noFill/>
          <a:ln>
            <a:noFill/>
          </a:ln>
        </p:spPr>
        <p:txBody>
          <a:bodyPr lIns="91425" tIns="91425" rIns="91425" bIns="91425" anchor="t" anchorCtr="0">
            <a:noAutofit/>
          </a:bodyPr>
          <a:lstStyle/>
          <a:p>
            <a:pPr>
              <a:buClr>
                <a:srgbClr val="382A2A"/>
              </a:buClr>
              <a:buSzPct val="25000"/>
            </a:pPr>
            <a:r>
              <a:rPr lang="es-ES" b="1" dirty="0">
                <a:solidFill>
                  <a:srgbClr val="382A2A"/>
                </a:solidFill>
                <a:latin typeface="Merriweather"/>
                <a:ea typeface="Merriweather"/>
                <a:cs typeface="Merriweather"/>
                <a:sym typeface="Merriweather"/>
              </a:rPr>
              <a:t>Con estas condiciones de partida, estos usuarios más avanzados muestran una pauta de consumo amplia, con tendencia a ser </a:t>
            </a:r>
            <a:r>
              <a:rPr lang="es-ES" b="1" dirty="0" err="1">
                <a:solidFill>
                  <a:srgbClr val="382A2A"/>
                </a:solidFill>
                <a:latin typeface="Merriweather"/>
                <a:ea typeface="Merriweather"/>
                <a:cs typeface="Merriweather"/>
                <a:sym typeface="Merriweather"/>
              </a:rPr>
              <a:t>irrestrictiva</a:t>
            </a:r>
            <a:r>
              <a:rPr lang="es-ES" b="1" dirty="0">
                <a:solidFill>
                  <a:srgbClr val="382A2A"/>
                </a:solidFill>
                <a:latin typeface="Merriweather"/>
                <a:ea typeface="Merriweather"/>
                <a:cs typeface="Merriweather"/>
                <a:sym typeface="Merriweather"/>
              </a:rPr>
              <a:t>, y preferente frente otras pantallas. </a:t>
            </a:r>
          </a:p>
        </p:txBody>
      </p:sp>
      <p:sp>
        <p:nvSpPr>
          <p:cNvPr id="1789" name="Shape 1789"/>
          <p:cNvSpPr txBox="1"/>
          <p:nvPr/>
        </p:nvSpPr>
        <p:spPr>
          <a:xfrm>
            <a:off x="841248" y="211958"/>
            <a:ext cx="9247132"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bg2">
                    <a:lumMod val="75000"/>
                  </a:schemeClr>
                </a:solidFill>
                <a:latin typeface="Merriweather"/>
                <a:ea typeface="Merriweather"/>
                <a:cs typeface="Merriweather"/>
                <a:sym typeface="Merriweather"/>
              </a:rPr>
              <a:t>El uso intensivo del Smartphone para el consumo audiovisual </a:t>
            </a:r>
          </a:p>
        </p:txBody>
      </p:sp>
      <p:sp>
        <p:nvSpPr>
          <p:cNvPr id="1791" name="Shape 1791"/>
          <p:cNvSpPr/>
          <p:nvPr/>
        </p:nvSpPr>
        <p:spPr>
          <a:xfrm>
            <a:off x="1035562" y="2233737"/>
            <a:ext cx="2305045" cy="7094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rgbClr val="8BAB42"/>
                </a:solidFill>
                <a:latin typeface="Merriweather" panose="020B0604020202020204" charset="0"/>
              </a:rPr>
              <a:t>Numerosas ocasiones de consumo</a:t>
            </a:r>
          </a:p>
        </p:txBody>
      </p:sp>
      <p:sp>
        <p:nvSpPr>
          <p:cNvPr id="1792" name="Shape 1792"/>
          <p:cNvSpPr/>
          <p:nvPr/>
        </p:nvSpPr>
        <p:spPr>
          <a:xfrm>
            <a:off x="4860329" y="2233736"/>
            <a:ext cx="2544494" cy="7094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rgbClr val="8BAB42"/>
                </a:solidFill>
                <a:latin typeface="Merriweather" panose="020B0604020202020204" charset="0"/>
              </a:rPr>
              <a:t>Con amplia variedad de contenidos</a:t>
            </a:r>
          </a:p>
        </p:txBody>
      </p:sp>
      <p:sp>
        <p:nvSpPr>
          <p:cNvPr id="1793" name="Shape 1793"/>
          <p:cNvSpPr txBox="1"/>
          <p:nvPr/>
        </p:nvSpPr>
        <p:spPr>
          <a:xfrm>
            <a:off x="4610156" y="2991101"/>
            <a:ext cx="3339028" cy="1021200"/>
          </a:xfrm>
          <a:prstGeom prst="rect">
            <a:avLst/>
          </a:prstGeom>
          <a:noFill/>
          <a:ln>
            <a:noFill/>
          </a:ln>
        </p:spPr>
        <p:txBody>
          <a:bodyPr lIns="91425" tIns="91425" rIns="91425" bIns="91425" anchor="t" anchorCtr="0">
            <a:noAutofit/>
          </a:bodyPr>
          <a:lstStyle/>
          <a:p>
            <a:pPr>
              <a:lnSpc>
                <a:spcPct val="115000"/>
              </a:lnSpc>
              <a:buClr>
                <a:schemeClr val="dk1"/>
              </a:buClr>
              <a:buSzPct val="25000"/>
            </a:pPr>
            <a:r>
              <a:rPr lang="es-ES" sz="1200" dirty="0">
                <a:solidFill>
                  <a:schemeClr val="tx2">
                    <a:lumMod val="25000"/>
                  </a:schemeClr>
                </a:solidFill>
                <a:latin typeface="Lato"/>
                <a:ea typeface="Lato"/>
                <a:cs typeface="Lato"/>
                <a:sym typeface="Lato"/>
              </a:rPr>
              <a:t>Aunque resulta más fácil consumir videos cortos,  consideran bajo esta categoría aquellos que rondan los 30-40  minutos: </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Series, programas de tv, debates</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Noticias</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Videos en </a:t>
            </a:r>
            <a:r>
              <a:rPr lang="es-ES" sz="1200" dirty="0" err="1">
                <a:solidFill>
                  <a:schemeClr val="tx2">
                    <a:lumMod val="25000"/>
                  </a:schemeClr>
                </a:solidFill>
                <a:latin typeface="Lato"/>
                <a:ea typeface="Lato"/>
                <a:cs typeface="Lato"/>
                <a:sym typeface="Lato"/>
              </a:rPr>
              <a:t>Youtube</a:t>
            </a:r>
            <a:r>
              <a:rPr lang="es-ES" sz="1200" dirty="0">
                <a:solidFill>
                  <a:schemeClr val="tx2">
                    <a:lumMod val="25000"/>
                  </a:schemeClr>
                </a:solidFill>
                <a:latin typeface="Lato"/>
                <a:ea typeface="Lato"/>
                <a:cs typeface="Lato"/>
                <a:sym typeface="Lato"/>
              </a:rPr>
              <a:t>: música, tutoriales, recetas, humor</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Documentales</a:t>
            </a:r>
          </a:p>
          <a:p>
            <a:pPr marL="152400">
              <a:lnSpc>
                <a:spcPct val="115000"/>
              </a:lnSpc>
              <a:buClr>
                <a:schemeClr val="dk1"/>
              </a:buClr>
              <a:buSzPct val="100000"/>
            </a:pPr>
            <a:endParaRPr lang="es-ES" sz="1200" dirty="0">
              <a:solidFill>
                <a:schemeClr val="tx2">
                  <a:lumMod val="25000"/>
                </a:schemeClr>
              </a:solidFill>
              <a:latin typeface="Lato"/>
              <a:ea typeface="Lato"/>
              <a:cs typeface="Lato"/>
              <a:sym typeface="Lato"/>
            </a:endParaRPr>
          </a:p>
          <a:p>
            <a:pPr>
              <a:lnSpc>
                <a:spcPct val="115000"/>
              </a:lnSpc>
              <a:buClr>
                <a:schemeClr val="dk1"/>
              </a:buClr>
              <a:buSzPct val="25000"/>
            </a:pPr>
            <a:r>
              <a:rPr lang="es-ES" sz="1200" dirty="0">
                <a:solidFill>
                  <a:schemeClr val="tx2">
                    <a:lumMod val="25000"/>
                  </a:schemeClr>
                </a:solidFill>
                <a:latin typeface="Lato"/>
                <a:ea typeface="Lato"/>
                <a:cs typeface="Lato"/>
                <a:sym typeface="Lato"/>
              </a:rPr>
              <a:t>Además, en algunos casos se llegan a considerar películas o partidos de fútbol</a:t>
            </a:r>
          </a:p>
        </p:txBody>
      </p:sp>
      <p:sp>
        <p:nvSpPr>
          <p:cNvPr id="1794" name="Shape 1794"/>
          <p:cNvSpPr/>
          <p:nvPr/>
        </p:nvSpPr>
        <p:spPr>
          <a:xfrm>
            <a:off x="8879237" y="2209804"/>
            <a:ext cx="2346988" cy="7094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rgbClr val="8BAB42"/>
                </a:solidFill>
                <a:latin typeface="Merriweather" panose="020B0604020202020204" charset="0"/>
              </a:rPr>
              <a:t>En distintas plataformas</a:t>
            </a:r>
          </a:p>
        </p:txBody>
      </p:sp>
      <p:sp>
        <p:nvSpPr>
          <p:cNvPr id="1795" name="Shape 1795"/>
          <p:cNvSpPr txBox="1"/>
          <p:nvPr/>
        </p:nvSpPr>
        <p:spPr>
          <a:xfrm>
            <a:off x="8564666" y="3004083"/>
            <a:ext cx="3089868" cy="1021200"/>
          </a:xfrm>
          <a:prstGeom prst="rect">
            <a:avLst/>
          </a:prstGeom>
          <a:noFill/>
          <a:ln>
            <a:noFill/>
          </a:ln>
        </p:spPr>
        <p:txBody>
          <a:bodyPr lIns="91425" tIns="91425" rIns="91425" bIns="91425" anchor="t" anchorCtr="0">
            <a:noAutofit/>
          </a:bodyPr>
          <a:lstStyle/>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Apps de </a:t>
            </a:r>
            <a:r>
              <a:rPr lang="es-ES" sz="1200" dirty="0" err="1">
                <a:solidFill>
                  <a:schemeClr val="tx2">
                    <a:lumMod val="25000"/>
                  </a:schemeClr>
                </a:solidFill>
                <a:latin typeface="Lato"/>
                <a:ea typeface="Lato"/>
                <a:cs typeface="Lato"/>
                <a:sym typeface="Lato"/>
              </a:rPr>
              <a:t>Youtube</a:t>
            </a:r>
            <a:r>
              <a:rPr lang="es-ES" sz="1200" dirty="0">
                <a:solidFill>
                  <a:schemeClr val="tx2">
                    <a:lumMod val="25000"/>
                  </a:schemeClr>
                </a:solidFill>
                <a:latin typeface="Lato"/>
                <a:ea typeface="Lato"/>
                <a:cs typeface="Lato"/>
                <a:sym typeface="Lato"/>
              </a:rPr>
              <a:t>, Movistar+, Netflix, </a:t>
            </a:r>
            <a:r>
              <a:rPr lang="es-ES" sz="1200" dirty="0" err="1">
                <a:solidFill>
                  <a:schemeClr val="tx2">
                    <a:lumMod val="25000"/>
                  </a:schemeClr>
                </a:solidFill>
                <a:latin typeface="Lato"/>
                <a:ea typeface="Lato"/>
                <a:cs typeface="Lato"/>
                <a:sym typeface="Lato"/>
              </a:rPr>
              <a:t>Mitele</a:t>
            </a:r>
            <a:r>
              <a:rPr lang="es-ES" sz="1200" dirty="0">
                <a:solidFill>
                  <a:schemeClr val="tx2">
                    <a:lumMod val="25000"/>
                  </a:schemeClr>
                </a:solidFill>
                <a:latin typeface="Lato"/>
                <a:ea typeface="Lato"/>
                <a:cs typeface="Lato"/>
                <a:sym typeface="Lato"/>
              </a:rPr>
              <a:t>, A3media</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Webs de </a:t>
            </a:r>
            <a:r>
              <a:rPr lang="es-ES" sz="1200" dirty="0" err="1">
                <a:solidFill>
                  <a:schemeClr val="tx2">
                    <a:lumMod val="25000"/>
                  </a:schemeClr>
                </a:solidFill>
                <a:latin typeface="Lato"/>
                <a:ea typeface="Lato"/>
                <a:cs typeface="Lato"/>
                <a:sym typeface="Lato"/>
              </a:rPr>
              <a:t>streaming</a:t>
            </a:r>
            <a:r>
              <a:rPr lang="es-ES" sz="1200" dirty="0">
                <a:solidFill>
                  <a:schemeClr val="tx2">
                    <a:lumMod val="25000"/>
                  </a:schemeClr>
                </a:solidFill>
                <a:latin typeface="Lato"/>
                <a:ea typeface="Lato"/>
                <a:cs typeface="Lato"/>
                <a:sym typeface="Lato"/>
              </a:rPr>
              <a:t> ilegal (pordede.com) </a:t>
            </a:r>
          </a:p>
          <a:p>
            <a:pPr marL="457200" indent="-304800">
              <a:lnSpc>
                <a:spcPct val="115000"/>
              </a:lnSpc>
              <a:buClr>
                <a:schemeClr val="dk1"/>
              </a:buClr>
              <a:buSzPct val="100000"/>
              <a:buFont typeface="Lato"/>
              <a:buChar char="●"/>
            </a:pPr>
            <a:r>
              <a:rPr lang="es-ES" sz="1200" dirty="0">
                <a:solidFill>
                  <a:schemeClr val="tx2">
                    <a:lumMod val="25000"/>
                  </a:schemeClr>
                </a:solidFill>
                <a:latin typeface="Lato"/>
                <a:ea typeface="Lato"/>
                <a:cs typeface="Lato"/>
                <a:sym typeface="Lato"/>
              </a:rPr>
              <a:t>Complementariamente, a través de apps de redes sociales. </a:t>
            </a:r>
          </a:p>
        </p:txBody>
      </p:sp>
      <p:pic>
        <p:nvPicPr>
          <p:cNvPr id="3" name="Imagen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9371" y="1872379"/>
            <a:ext cx="337425" cy="337425"/>
          </a:xfrm>
          <a:prstGeom prst="rect">
            <a:avLst/>
          </a:prstGeom>
        </p:spPr>
      </p:pic>
      <p:pic>
        <p:nvPicPr>
          <p:cNvPr id="5" name="Imagen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6807" y="1871471"/>
            <a:ext cx="471537" cy="471537"/>
          </a:xfrm>
          <a:prstGeom prst="rect">
            <a:avLst/>
          </a:prstGeom>
        </p:spPr>
      </p:pic>
      <p:pic>
        <p:nvPicPr>
          <p:cNvPr id="7" name="Imagen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35251" y="1885440"/>
            <a:ext cx="434961" cy="434961"/>
          </a:xfrm>
          <a:prstGeom prst="rect">
            <a:avLst/>
          </a:prstGeom>
        </p:spPr>
      </p:pic>
      <p:pic>
        <p:nvPicPr>
          <p:cNvPr id="21" name="Imagen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884330">
            <a:off x="472407" y="4636606"/>
            <a:ext cx="829849" cy="829849"/>
          </a:xfrm>
          <a:prstGeom prst="rect">
            <a:avLst/>
          </a:prstGeom>
        </p:spPr>
      </p:pic>
      <p:pic>
        <p:nvPicPr>
          <p:cNvPr id="22"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p:cNvSpPr/>
          <p:nvPr/>
        </p:nvSpPr>
        <p:spPr>
          <a:xfrm>
            <a:off x="10509531" y="89405"/>
            <a:ext cx="1714888" cy="1097280"/>
          </a:xfrm>
          <a:prstGeom prst="rect">
            <a:avLst/>
          </a:prstGeom>
          <a:solidFill>
            <a:srgbClr val="90A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Imagen 22"/>
          <p:cNvPicPr>
            <a:picLocks noChangeAspect="1"/>
          </p:cNvPicPr>
          <p:nvPr/>
        </p:nvPicPr>
        <p:blipFill>
          <a:blip r:embed="rId8"/>
          <a:stretch>
            <a:fillRect/>
          </a:stretch>
        </p:blipFill>
        <p:spPr>
          <a:xfrm>
            <a:off x="10976797" y="247867"/>
            <a:ext cx="780356" cy="78035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19" name="Rectángulo 18"/>
          <p:cNvSpPr/>
          <p:nvPr/>
        </p:nvSpPr>
        <p:spPr>
          <a:xfrm>
            <a:off x="4593071" y="2709634"/>
            <a:ext cx="2766778" cy="15956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7805312" y="2714170"/>
            <a:ext cx="3618592" cy="15956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p:cNvSpPr/>
          <p:nvPr/>
        </p:nvSpPr>
        <p:spPr>
          <a:xfrm>
            <a:off x="963168" y="2714171"/>
            <a:ext cx="3206554" cy="15956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00" name="Shape 1800"/>
          <p:cNvSpPr txBox="1"/>
          <p:nvPr/>
        </p:nvSpPr>
        <p:spPr>
          <a:xfrm>
            <a:off x="1320095" y="2911236"/>
            <a:ext cx="2370498" cy="709499"/>
          </a:xfrm>
          <a:prstGeom prst="rect">
            <a:avLst/>
          </a:prstGeom>
          <a:noFill/>
          <a:ln>
            <a:noFill/>
          </a:ln>
        </p:spPr>
        <p:txBody>
          <a:bodyPr lIns="91425" tIns="91425" rIns="91425" bIns="91425" anchor="t" anchorCtr="0">
            <a:noAutofit/>
          </a:bodyPr>
          <a:lstStyle/>
          <a:p>
            <a:pPr>
              <a:lnSpc>
                <a:spcPct val="115000"/>
              </a:lnSpc>
              <a:buClr>
                <a:schemeClr val="dk1"/>
              </a:buClr>
              <a:buSzPct val="25000"/>
            </a:pPr>
            <a:r>
              <a:rPr lang="es-ES" sz="1200" dirty="0">
                <a:solidFill>
                  <a:schemeClr val="tx2">
                    <a:lumMod val="25000"/>
                  </a:schemeClr>
                </a:solidFill>
                <a:latin typeface="Lato"/>
                <a:ea typeface="Lato"/>
                <a:cs typeface="Lato"/>
                <a:sym typeface="Lato"/>
              </a:rPr>
              <a:t>No requiere ser encendido, ni desplazarse al espacio donde se encuentra el dispositivo.  Se prima lo inmediato, la falta de espera. </a:t>
            </a:r>
          </a:p>
        </p:txBody>
      </p:sp>
      <p:sp>
        <p:nvSpPr>
          <p:cNvPr id="1801" name="Shape 1801"/>
          <p:cNvSpPr txBox="1"/>
          <p:nvPr/>
        </p:nvSpPr>
        <p:spPr>
          <a:xfrm>
            <a:off x="841248" y="849134"/>
            <a:ext cx="10509504" cy="759300"/>
          </a:xfrm>
          <a:prstGeom prst="rect">
            <a:avLst/>
          </a:prstGeom>
          <a:noFill/>
          <a:ln>
            <a:noFill/>
          </a:ln>
        </p:spPr>
        <p:txBody>
          <a:bodyPr lIns="91425" tIns="91425" rIns="91425" bIns="91425" anchor="t" anchorCtr="0">
            <a:noAutofit/>
          </a:bodyPr>
          <a:lstStyle/>
          <a:p>
            <a:pPr>
              <a:buClr>
                <a:srgbClr val="382A2A"/>
              </a:buClr>
              <a:buSzPct val="25000"/>
            </a:pPr>
            <a:r>
              <a:rPr lang="es-ES" b="1" dirty="0">
                <a:solidFill>
                  <a:schemeClr val="tx2">
                    <a:lumMod val="10000"/>
                  </a:schemeClr>
                </a:solidFill>
                <a:latin typeface="Merriweather"/>
                <a:ea typeface="Merriweather"/>
                <a:cs typeface="Merriweather"/>
                <a:sym typeface="Merriweather"/>
              </a:rPr>
              <a:t>Como dispositivo, el Smartphone encuentra para estos usuarios ventajas significativas frente a otras pantallas: </a:t>
            </a:r>
          </a:p>
        </p:txBody>
      </p:sp>
      <p:sp>
        <p:nvSpPr>
          <p:cNvPr id="1804" name="Shape 1804"/>
          <p:cNvSpPr/>
          <p:nvPr/>
        </p:nvSpPr>
        <p:spPr>
          <a:xfrm>
            <a:off x="1702594" y="1874784"/>
            <a:ext cx="1735550" cy="7094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accent3"/>
                </a:solidFill>
                <a:latin typeface="Merriweather" panose="020B0604020202020204" charset="0"/>
              </a:rPr>
              <a:t>Su inmediatez y movilidad</a:t>
            </a:r>
          </a:p>
        </p:txBody>
      </p:sp>
      <p:sp>
        <p:nvSpPr>
          <p:cNvPr id="1805" name="Shape 1805"/>
          <p:cNvSpPr/>
          <p:nvPr/>
        </p:nvSpPr>
        <p:spPr>
          <a:xfrm>
            <a:off x="5126623" y="1874784"/>
            <a:ext cx="1407000" cy="7094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accent3"/>
                </a:solidFill>
                <a:latin typeface="Merriweather" panose="020B0604020202020204" charset="0"/>
              </a:rPr>
              <a:t>Su carácter individual </a:t>
            </a:r>
          </a:p>
        </p:txBody>
      </p:sp>
      <p:sp>
        <p:nvSpPr>
          <p:cNvPr id="1806" name="Shape 1806"/>
          <p:cNvSpPr txBox="1"/>
          <p:nvPr/>
        </p:nvSpPr>
        <p:spPr>
          <a:xfrm>
            <a:off x="4907319" y="2909079"/>
            <a:ext cx="2650914" cy="1021200"/>
          </a:xfrm>
          <a:prstGeom prst="rect">
            <a:avLst/>
          </a:prstGeom>
          <a:noFill/>
          <a:ln>
            <a:noFill/>
          </a:ln>
        </p:spPr>
        <p:txBody>
          <a:bodyPr lIns="91425" tIns="91425" rIns="91425" bIns="91425" anchor="t" anchorCtr="0">
            <a:noAutofit/>
          </a:bodyPr>
          <a:lstStyle/>
          <a:p>
            <a:pPr>
              <a:lnSpc>
                <a:spcPct val="115000"/>
              </a:lnSpc>
              <a:buClr>
                <a:schemeClr val="dk1"/>
              </a:buClr>
              <a:buSzPct val="25000"/>
            </a:pPr>
            <a:r>
              <a:rPr lang="es-ES" sz="1200" dirty="0">
                <a:solidFill>
                  <a:schemeClr val="tx2">
                    <a:lumMod val="25000"/>
                  </a:schemeClr>
                </a:solidFill>
                <a:latin typeface="Lato"/>
                <a:ea typeface="Lato"/>
                <a:cs typeface="Lato"/>
                <a:sym typeface="Lato"/>
              </a:rPr>
              <a:t>Orientado a un consumo exclusivamente personal, no requiere los consensos de pantallas de mayor tamaño. </a:t>
            </a:r>
          </a:p>
        </p:txBody>
      </p:sp>
      <p:sp>
        <p:nvSpPr>
          <p:cNvPr id="1807" name="Shape 1807"/>
          <p:cNvSpPr txBox="1"/>
          <p:nvPr/>
        </p:nvSpPr>
        <p:spPr>
          <a:xfrm>
            <a:off x="1485679" y="4449056"/>
            <a:ext cx="2039330" cy="415200"/>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rgbClr val="90AC2B"/>
                </a:solidFill>
                <a:latin typeface="Lato"/>
                <a:ea typeface="Lato"/>
                <a:cs typeface="Lato"/>
                <a:sym typeface="Lato"/>
              </a:rPr>
              <a:t>“Lo que tengo a mano es el móvil” “Me da pereza encender el portátil” </a:t>
            </a:r>
          </a:p>
        </p:txBody>
      </p:sp>
      <p:sp>
        <p:nvSpPr>
          <p:cNvPr id="1808" name="Shape 1808"/>
          <p:cNvSpPr txBox="1"/>
          <p:nvPr/>
        </p:nvSpPr>
        <p:spPr>
          <a:xfrm>
            <a:off x="4818057" y="4473240"/>
            <a:ext cx="2267973" cy="415200"/>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rgbClr val="90AC2B"/>
                </a:solidFill>
                <a:latin typeface="Lato"/>
                <a:ea typeface="Lato"/>
                <a:cs typeface="Lato"/>
                <a:sym typeface="Lato"/>
              </a:rPr>
              <a:t>“Estoy en clase y me puedo poner el fútbol” “Si ponen otra cosa en el salón”  </a:t>
            </a:r>
          </a:p>
        </p:txBody>
      </p:sp>
      <p:sp>
        <p:nvSpPr>
          <p:cNvPr id="1809" name="Shape 1809"/>
          <p:cNvSpPr/>
          <p:nvPr/>
        </p:nvSpPr>
        <p:spPr>
          <a:xfrm>
            <a:off x="8500330" y="1911668"/>
            <a:ext cx="1875061" cy="7094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accent3"/>
                </a:solidFill>
                <a:latin typeface="Merriweather" panose="020B0604020202020204" charset="0"/>
              </a:rPr>
              <a:t>Su presencia distribuida</a:t>
            </a:r>
          </a:p>
        </p:txBody>
      </p:sp>
      <p:sp>
        <p:nvSpPr>
          <p:cNvPr id="1810" name="Shape 1810"/>
          <p:cNvSpPr txBox="1"/>
          <p:nvPr/>
        </p:nvSpPr>
        <p:spPr>
          <a:xfrm>
            <a:off x="8295830" y="2896667"/>
            <a:ext cx="2957386" cy="1021200"/>
          </a:xfrm>
          <a:prstGeom prst="rect">
            <a:avLst/>
          </a:prstGeom>
          <a:noFill/>
          <a:ln>
            <a:noFill/>
          </a:ln>
        </p:spPr>
        <p:txBody>
          <a:bodyPr lIns="91425" tIns="91425" rIns="91425" bIns="91425" anchor="t" anchorCtr="0">
            <a:noAutofit/>
          </a:bodyPr>
          <a:lstStyle/>
          <a:p>
            <a:pPr>
              <a:lnSpc>
                <a:spcPct val="115000"/>
              </a:lnSpc>
              <a:buClr>
                <a:schemeClr val="dk1"/>
              </a:buClr>
              <a:buSzPct val="25000"/>
            </a:pPr>
            <a:r>
              <a:rPr lang="es-ES" sz="1200" dirty="0">
                <a:solidFill>
                  <a:schemeClr val="tx2">
                    <a:lumMod val="25000"/>
                  </a:schemeClr>
                </a:solidFill>
                <a:latin typeface="Lato"/>
                <a:ea typeface="Lato"/>
                <a:cs typeface="Lato"/>
                <a:sym typeface="Lato"/>
              </a:rPr>
              <a:t>El consumo de un solo contenido no requiere un espacio o tiempo ajustado al mismo, sino que en la medida que acompaña al usuario, el consumo puede ser fragmentado y distribuido, exclusivo o complementario a otras pantallas.  </a:t>
            </a:r>
          </a:p>
        </p:txBody>
      </p:sp>
      <p:sp>
        <p:nvSpPr>
          <p:cNvPr id="1811" name="Shape 1811"/>
          <p:cNvSpPr txBox="1"/>
          <p:nvPr/>
        </p:nvSpPr>
        <p:spPr>
          <a:xfrm>
            <a:off x="8669636" y="4521060"/>
            <a:ext cx="2240476" cy="415200"/>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rgbClr val="90AC2B"/>
                </a:solidFill>
                <a:latin typeface="Lato"/>
                <a:ea typeface="Lato"/>
                <a:cs typeface="Lato"/>
                <a:sym typeface="Lato"/>
              </a:rPr>
              <a:t>“Cuando estoy fuera lo veo en el móvil, pero puedo llegar y seguir en la tele” </a:t>
            </a:r>
          </a:p>
        </p:txBody>
      </p:sp>
      <p:sp>
        <p:nvSpPr>
          <p:cNvPr id="1812" name="Shape 1812"/>
          <p:cNvSpPr/>
          <p:nvPr/>
        </p:nvSpPr>
        <p:spPr>
          <a:xfrm>
            <a:off x="1456262" y="5655801"/>
            <a:ext cx="9894490" cy="524999"/>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b="1" dirty="0">
                <a:solidFill>
                  <a:schemeClr val="accent3"/>
                </a:solidFill>
                <a:latin typeface="Merriweather" panose="020B0604020202020204" charset="0"/>
                <a:ea typeface="Lato"/>
                <a:cs typeface="Lato"/>
                <a:sym typeface="Lato"/>
              </a:rPr>
              <a:t>Siempre acompañante, siempre disponible, siempre del usuario. Ninguna otra pantalla ofrece estos elementos específicos para el consumo audiovisual. </a:t>
            </a:r>
          </a:p>
        </p:txBody>
      </p:sp>
      <p:sp>
        <p:nvSpPr>
          <p:cNvPr id="15" name="Shape 1789"/>
          <p:cNvSpPr txBox="1"/>
          <p:nvPr/>
        </p:nvSpPr>
        <p:spPr>
          <a:xfrm>
            <a:off x="841248" y="421818"/>
            <a:ext cx="11167872"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bg2">
                    <a:lumMod val="75000"/>
                  </a:schemeClr>
                </a:solidFill>
                <a:latin typeface="Merriweather"/>
                <a:ea typeface="Merriweather"/>
                <a:cs typeface="Merriweather"/>
                <a:sym typeface="Merriweather"/>
              </a:rPr>
              <a:t>El uso intensivo del Smartphone para el consumo audiovisual </a:t>
            </a:r>
          </a:p>
        </p:txBody>
      </p:sp>
      <p:pic>
        <p:nvPicPr>
          <p:cNvPr id="22" name="Imagen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84330">
            <a:off x="500847" y="5503376"/>
            <a:ext cx="829849" cy="829849"/>
          </a:xfrm>
          <a:prstGeom prst="rect">
            <a:avLst/>
          </a:prstGeom>
        </p:spPr>
      </p:pic>
      <p:cxnSp>
        <p:nvCxnSpPr>
          <p:cNvPr id="3" name="Conector recto 2"/>
          <p:cNvCxnSpPr/>
          <p:nvPr/>
        </p:nvCxnSpPr>
        <p:spPr>
          <a:xfrm>
            <a:off x="963168" y="2584283"/>
            <a:ext cx="3206554" cy="0"/>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a:cxnSpLocks/>
          </p:cNvCxnSpPr>
          <p:nvPr/>
        </p:nvCxnSpPr>
        <p:spPr>
          <a:xfrm>
            <a:off x="4677108" y="2571670"/>
            <a:ext cx="2682741" cy="0"/>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a:cxnSpLocks/>
          </p:cNvCxnSpPr>
          <p:nvPr/>
        </p:nvCxnSpPr>
        <p:spPr>
          <a:xfrm>
            <a:off x="7779972" y="2577766"/>
            <a:ext cx="3643932" cy="0"/>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29"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Shape 1817"/>
          <p:cNvSpPr txBox="1"/>
          <p:nvPr/>
        </p:nvSpPr>
        <p:spPr>
          <a:xfrm>
            <a:off x="1938437" y="2304895"/>
            <a:ext cx="3117599" cy="709499"/>
          </a:xfrm>
          <a:prstGeom prst="rect">
            <a:avLst/>
          </a:prstGeom>
          <a:noFill/>
          <a:ln>
            <a:noFill/>
          </a:ln>
        </p:spPr>
        <p:txBody>
          <a:bodyPr lIns="91425" tIns="91425" rIns="91425" bIns="91425" anchor="t" anchorCtr="0">
            <a:noAutofit/>
          </a:bodyPr>
          <a:lstStyle/>
          <a:p>
            <a:pPr algn="ctr">
              <a:lnSpc>
                <a:spcPct val="115000"/>
              </a:lnSpc>
              <a:buClr>
                <a:schemeClr val="dk1"/>
              </a:buClr>
              <a:buSzPct val="25000"/>
            </a:pPr>
            <a:r>
              <a:rPr lang="es-ES" sz="1200" dirty="0">
                <a:solidFill>
                  <a:schemeClr val="tx2">
                    <a:lumMod val="25000"/>
                  </a:schemeClr>
                </a:solidFill>
                <a:latin typeface="Lato"/>
                <a:ea typeface="Lato"/>
                <a:cs typeface="Lato"/>
                <a:sym typeface="Lato"/>
              </a:rPr>
              <a:t>No se trata tanto de no usarlo </a:t>
            </a:r>
            <a:r>
              <a:rPr lang="es-ES" sz="1200" dirty="0" err="1">
                <a:solidFill>
                  <a:schemeClr val="tx2">
                    <a:lumMod val="25000"/>
                  </a:schemeClr>
                </a:solidFill>
                <a:latin typeface="Lato"/>
                <a:ea typeface="Lato"/>
                <a:cs typeface="Lato"/>
                <a:sym typeface="Lato"/>
              </a:rPr>
              <a:t>via</a:t>
            </a:r>
            <a:r>
              <a:rPr lang="es-ES" sz="1200" dirty="0">
                <a:solidFill>
                  <a:schemeClr val="tx2">
                    <a:lumMod val="25000"/>
                  </a:schemeClr>
                </a:solidFill>
                <a:latin typeface="Lato"/>
                <a:ea typeface="Lato"/>
                <a:cs typeface="Lato"/>
                <a:sym typeface="Lato"/>
              </a:rPr>
              <a:t> 3G o 4G sino hasta qué punto. Generalmente, se busca poder mantener un espacio para otro consumo de datos distinto. </a:t>
            </a:r>
          </a:p>
        </p:txBody>
      </p:sp>
      <p:sp>
        <p:nvSpPr>
          <p:cNvPr id="1818" name="Shape 1818"/>
          <p:cNvSpPr txBox="1"/>
          <p:nvPr/>
        </p:nvSpPr>
        <p:spPr>
          <a:xfrm>
            <a:off x="609600" y="775925"/>
            <a:ext cx="10130316" cy="759300"/>
          </a:xfrm>
          <a:prstGeom prst="rect">
            <a:avLst/>
          </a:prstGeom>
          <a:noFill/>
          <a:ln>
            <a:noFill/>
          </a:ln>
        </p:spPr>
        <p:txBody>
          <a:bodyPr lIns="91425" tIns="91425" rIns="91425" bIns="91425" anchor="t" anchorCtr="0">
            <a:noAutofit/>
          </a:bodyPr>
          <a:lstStyle/>
          <a:p>
            <a:pPr>
              <a:buClr>
                <a:srgbClr val="382A2A"/>
              </a:buClr>
              <a:buSzPct val="25000"/>
            </a:pPr>
            <a:r>
              <a:rPr lang="es-ES" b="1" dirty="0">
                <a:solidFill>
                  <a:srgbClr val="382A2A"/>
                </a:solidFill>
                <a:latin typeface="Merriweather"/>
                <a:ea typeface="Merriweather"/>
                <a:cs typeface="Merriweather"/>
                <a:sym typeface="Merriweather"/>
              </a:rPr>
              <a:t>Por contra, el límite actual para estos usuarios tiene que ver más con condicionantes que con frenos marcados. </a:t>
            </a:r>
          </a:p>
        </p:txBody>
      </p:sp>
      <p:sp>
        <p:nvSpPr>
          <p:cNvPr id="1819" name="Shape 1819"/>
          <p:cNvSpPr txBox="1"/>
          <p:nvPr/>
        </p:nvSpPr>
        <p:spPr>
          <a:xfrm>
            <a:off x="609600" y="295625"/>
            <a:ext cx="10753343"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2">
                    <a:lumMod val="25000"/>
                  </a:schemeClr>
                </a:solidFill>
                <a:latin typeface="Merriweather"/>
                <a:ea typeface="Merriweather"/>
                <a:cs typeface="Merriweather"/>
                <a:sym typeface="Merriweather"/>
              </a:rPr>
              <a:t>El uso intensivo del Smartphone para el consumo audiovisual </a:t>
            </a:r>
          </a:p>
        </p:txBody>
      </p:sp>
      <p:sp>
        <p:nvSpPr>
          <p:cNvPr id="1821" name="Shape 1821"/>
          <p:cNvSpPr/>
          <p:nvPr/>
        </p:nvSpPr>
        <p:spPr>
          <a:xfrm>
            <a:off x="2017509" y="1568769"/>
            <a:ext cx="2544600" cy="8069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accent3"/>
                </a:solidFill>
                <a:latin typeface="Merriweather" panose="020B0604020202020204" charset="0"/>
              </a:rPr>
              <a:t>El consumo de datos </a:t>
            </a:r>
            <a:r>
              <a:rPr lang="es-ES" b="1" u="sng" dirty="0">
                <a:solidFill>
                  <a:schemeClr val="accent3"/>
                </a:solidFill>
                <a:latin typeface="Merriweather" panose="020B0604020202020204" charset="0"/>
              </a:rPr>
              <a:t>continuado </a:t>
            </a:r>
            <a:r>
              <a:rPr lang="es-ES" b="1" dirty="0">
                <a:solidFill>
                  <a:schemeClr val="accent3"/>
                </a:solidFill>
                <a:latin typeface="Merriweather" panose="020B0604020202020204" charset="0"/>
              </a:rPr>
              <a:t>fuera de red wifi</a:t>
            </a:r>
          </a:p>
        </p:txBody>
      </p:sp>
      <p:sp>
        <p:nvSpPr>
          <p:cNvPr id="1822" name="Shape 1822"/>
          <p:cNvSpPr/>
          <p:nvPr/>
        </p:nvSpPr>
        <p:spPr>
          <a:xfrm>
            <a:off x="6804284" y="1510102"/>
            <a:ext cx="2544600" cy="806999"/>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accent3"/>
                </a:solidFill>
                <a:latin typeface="Merriweather" panose="020B0604020202020204" charset="0"/>
              </a:rPr>
              <a:t>El tamaño de pantalla en </a:t>
            </a:r>
            <a:r>
              <a:rPr lang="es-ES" b="1" u="sng" dirty="0">
                <a:solidFill>
                  <a:schemeClr val="accent3"/>
                </a:solidFill>
                <a:latin typeface="Merriweather" panose="020B0604020202020204" charset="0"/>
              </a:rPr>
              <a:t>largos </a:t>
            </a:r>
            <a:r>
              <a:rPr lang="es-ES" b="1" dirty="0">
                <a:solidFill>
                  <a:schemeClr val="accent3"/>
                </a:solidFill>
                <a:latin typeface="Merriweather" panose="020B0604020202020204" charset="0"/>
              </a:rPr>
              <a:t>consumos</a:t>
            </a:r>
          </a:p>
        </p:txBody>
      </p:sp>
      <p:sp>
        <p:nvSpPr>
          <p:cNvPr id="1823" name="Shape 1823"/>
          <p:cNvSpPr txBox="1"/>
          <p:nvPr/>
        </p:nvSpPr>
        <p:spPr>
          <a:xfrm>
            <a:off x="6493401" y="2345674"/>
            <a:ext cx="3117599" cy="1021200"/>
          </a:xfrm>
          <a:prstGeom prst="rect">
            <a:avLst/>
          </a:prstGeom>
          <a:noFill/>
          <a:ln>
            <a:noFill/>
          </a:ln>
        </p:spPr>
        <p:txBody>
          <a:bodyPr lIns="91425" tIns="91425" rIns="91425" bIns="91425" anchor="t" anchorCtr="0">
            <a:noAutofit/>
          </a:bodyPr>
          <a:lstStyle/>
          <a:p>
            <a:pPr algn="ctr">
              <a:lnSpc>
                <a:spcPct val="115000"/>
              </a:lnSpc>
              <a:buClr>
                <a:schemeClr val="dk1"/>
              </a:buClr>
              <a:buSzPct val="25000"/>
            </a:pPr>
            <a:r>
              <a:rPr lang="es-ES" sz="1200">
                <a:solidFill>
                  <a:schemeClr val="tx2">
                    <a:lumMod val="25000"/>
                  </a:schemeClr>
                </a:solidFill>
                <a:latin typeface="Lato"/>
                <a:ea typeface="Lato"/>
                <a:cs typeface="Lato"/>
                <a:sym typeface="Lato"/>
              </a:rPr>
              <a:t>Para consumos de más de 40 minutos todavía resulta una pantalla dura. </a:t>
            </a:r>
          </a:p>
        </p:txBody>
      </p:sp>
      <p:sp>
        <p:nvSpPr>
          <p:cNvPr id="1824" name="Shape 1824"/>
          <p:cNvSpPr/>
          <p:nvPr/>
        </p:nvSpPr>
        <p:spPr>
          <a:xfrm>
            <a:off x="1874259" y="4133674"/>
            <a:ext cx="2831099" cy="700200"/>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accent3"/>
                </a:solidFill>
                <a:latin typeface="Merriweather" panose="020B0604020202020204" charset="0"/>
              </a:rPr>
              <a:t>La </a:t>
            </a:r>
            <a:r>
              <a:rPr lang="es-ES" b="1" u="sng" dirty="0">
                <a:solidFill>
                  <a:schemeClr val="accent3"/>
                </a:solidFill>
                <a:latin typeface="Merriweather" panose="020B0604020202020204" charset="0"/>
              </a:rPr>
              <a:t>concurrencia </a:t>
            </a:r>
            <a:r>
              <a:rPr lang="es-ES" b="1" dirty="0">
                <a:solidFill>
                  <a:schemeClr val="accent3"/>
                </a:solidFill>
                <a:latin typeface="Merriweather" panose="020B0604020202020204" charset="0"/>
              </a:rPr>
              <a:t>con otros usos del dispositivo</a:t>
            </a:r>
          </a:p>
        </p:txBody>
      </p:sp>
      <p:sp>
        <p:nvSpPr>
          <p:cNvPr id="1825" name="Shape 1825"/>
          <p:cNvSpPr txBox="1"/>
          <p:nvPr/>
        </p:nvSpPr>
        <p:spPr>
          <a:xfrm>
            <a:off x="6243350" y="3268724"/>
            <a:ext cx="3617699" cy="415200"/>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chemeClr val="tx2">
                    <a:lumMod val="25000"/>
                  </a:schemeClr>
                </a:solidFill>
                <a:latin typeface="Lato"/>
                <a:ea typeface="Lato"/>
                <a:cs typeface="Lato"/>
                <a:sym typeface="Lato"/>
              </a:rPr>
              <a:t>“Es pesado para ver una película” </a:t>
            </a:r>
          </a:p>
        </p:txBody>
      </p:sp>
      <p:sp>
        <p:nvSpPr>
          <p:cNvPr id="1826" name="Shape 1826"/>
          <p:cNvSpPr txBox="1"/>
          <p:nvPr/>
        </p:nvSpPr>
        <p:spPr>
          <a:xfrm>
            <a:off x="1879345" y="3265256"/>
            <a:ext cx="3117599" cy="415200"/>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chemeClr val="tx2">
                    <a:lumMod val="25000"/>
                  </a:schemeClr>
                </a:solidFill>
                <a:latin typeface="Lato"/>
                <a:ea typeface="Lato"/>
                <a:cs typeface="Lato"/>
                <a:sym typeface="Lato"/>
              </a:rPr>
              <a:t>“Yo lo uso hasta que se agota”  “Si se agota, compro un bono adicional”</a:t>
            </a:r>
          </a:p>
        </p:txBody>
      </p:sp>
      <p:sp>
        <p:nvSpPr>
          <p:cNvPr id="1827" name="Shape 1827"/>
          <p:cNvSpPr txBox="1"/>
          <p:nvPr/>
        </p:nvSpPr>
        <p:spPr>
          <a:xfrm>
            <a:off x="1763746" y="4831520"/>
            <a:ext cx="3117599" cy="1021200"/>
          </a:xfrm>
          <a:prstGeom prst="rect">
            <a:avLst/>
          </a:prstGeom>
          <a:noFill/>
          <a:ln>
            <a:noFill/>
          </a:ln>
        </p:spPr>
        <p:txBody>
          <a:bodyPr lIns="91425" tIns="91425" rIns="91425" bIns="91425" anchor="t" anchorCtr="0">
            <a:noAutofit/>
          </a:bodyPr>
          <a:lstStyle/>
          <a:p>
            <a:pPr algn="ctr">
              <a:lnSpc>
                <a:spcPct val="115000"/>
              </a:lnSpc>
              <a:buClr>
                <a:schemeClr val="dk1"/>
              </a:buClr>
              <a:buSzPct val="25000"/>
            </a:pPr>
            <a:r>
              <a:rPr lang="es-ES" sz="1200" dirty="0">
                <a:solidFill>
                  <a:schemeClr val="tx2">
                    <a:lumMod val="25000"/>
                  </a:schemeClr>
                </a:solidFill>
                <a:latin typeface="Lato"/>
                <a:ea typeface="Lato"/>
                <a:cs typeface="Lato"/>
                <a:sym typeface="Lato"/>
              </a:rPr>
              <a:t>Se producen conflictos con otros usos, especialmente WhatsApp, que tiende a interrumpir el consumo. </a:t>
            </a:r>
          </a:p>
        </p:txBody>
      </p:sp>
      <p:sp>
        <p:nvSpPr>
          <p:cNvPr id="1828" name="Shape 1828"/>
          <p:cNvSpPr txBox="1"/>
          <p:nvPr/>
        </p:nvSpPr>
        <p:spPr>
          <a:xfrm>
            <a:off x="2102853" y="5676150"/>
            <a:ext cx="2203590" cy="415200"/>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chemeClr val="tx2">
                    <a:lumMod val="25000"/>
                  </a:schemeClr>
                </a:solidFill>
                <a:latin typeface="Lato"/>
                <a:ea typeface="Lato"/>
                <a:cs typeface="Lato"/>
                <a:sym typeface="Lato"/>
              </a:rPr>
              <a:t>“No puedes ponerte a comentar cuando estás viendo una serie” </a:t>
            </a:r>
          </a:p>
        </p:txBody>
      </p:sp>
      <p:sp>
        <p:nvSpPr>
          <p:cNvPr id="1829" name="Shape 1829"/>
          <p:cNvSpPr txBox="1"/>
          <p:nvPr/>
        </p:nvSpPr>
        <p:spPr>
          <a:xfrm>
            <a:off x="7215182" y="5749892"/>
            <a:ext cx="2192282" cy="415200"/>
          </a:xfrm>
          <a:prstGeom prst="rect">
            <a:avLst/>
          </a:prstGeom>
          <a:noFill/>
          <a:ln>
            <a:noFill/>
          </a:ln>
        </p:spPr>
        <p:txBody>
          <a:bodyPr lIns="91425" tIns="91425" rIns="91425" bIns="91425" anchor="t" anchorCtr="0">
            <a:noAutofit/>
          </a:bodyPr>
          <a:lstStyle/>
          <a:p>
            <a:pPr algn="ctr">
              <a:lnSpc>
                <a:spcPct val="115000"/>
              </a:lnSpc>
              <a:buClr>
                <a:srgbClr val="90AC2B"/>
              </a:buClr>
              <a:buSzPct val="25000"/>
            </a:pPr>
            <a:r>
              <a:rPr lang="es-ES" sz="1200" b="1" i="1" dirty="0">
                <a:solidFill>
                  <a:schemeClr val="tx2">
                    <a:lumMod val="25000"/>
                  </a:schemeClr>
                </a:solidFill>
                <a:latin typeface="Lato"/>
                <a:ea typeface="Lato"/>
                <a:cs typeface="Lato"/>
                <a:sym typeface="Lato"/>
              </a:rPr>
              <a:t>“Si quieres ver Juego de tronos, mejor en la tele” </a:t>
            </a:r>
          </a:p>
        </p:txBody>
      </p:sp>
      <p:sp>
        <p:nvSpPr>
          <p:cNvPr id="1830" name="Shape 1830"/>
          <p:cNvSpPr/>
          <p:nvPr/>
        </p:nvSpPr>
        <p:spPr>
          <a:xfrm>
            <a:off x="6652610" y="4177323"/>
            <a:ext cx="3349375" cy="682200"/>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accent3"/>
                </a:solidFill>
                <a:latin typeface="Merriweather" panose="020B0604020202020204" charset="0"/>
              </a:rPr>
              <a:t>La calidad de imagen es limitada para contenidos de </a:t>
            </a:r>
            <a:r>
              <a:rPr lang="es-ES" b="1" u="sng" dirty="0">
                <a:solidFill>
                  <a:schemeClr val="accent3"/>
                </a:solidFill>
                <a:latin typeface="Merriweather" panose="020B0604020202020204" charset="0"/>
              </a:rPr>
              <a:t>alto interés</a:t>
            </a:r>
          </a:p>
        </p:txBody>
      </p:sp>
      <p:sp>
        <p:nvSpPr>
          <p:cNvPr id="1831" name="Shape 1831"/>
          <p:cNvSpPr txBox="1"/>
          <p:nvPr/>
        </p:nvSpPr>
        <p:spPr>
          <a:xfrm>
            <a:off x="6768497" y="4820055"/>
            <a:ext cx="3117599" cy="1021200"/>
          </a:xfrm>
          <a:prstGeom prst="rect">
            <a:avLst/>
          </a:prstGeom>
          <a:noFill/>
          <a:ln>
            <a:noFill/>
          </a:ln>
        </p:spPr>
        <p:txBody>
          <a:bodyPr lIns="91425" tIns="91425" rIns="91425" bIns="91425" anchor="t" anchorCtr="0">
            <a:noAutofit/>
          </a:bodyPr>
          <a:lstStyle/>
          <a:p>
            <a:pPr algn="ctr">
              <a:lnSpc>
                <a:spcPct val="115000"/>
              </a:lnSpc>
              <a:buClr>
                <a:schemeClr val="dk1"/>
              </a:buClr>
              <a:buSzPct val="25000"/>
            </a:pPr>
            <a:r>
              <a:rPr lang="es-ES" sz="1200" dirty="0">
                <a:solidFill>
                  <a:schemeClr val="tx2">
                    <a:lumMod val="25000"/>
                  </a:schemeClr>
                </a:solidFill>
                <a:latin typeface="Lato"/>
                <a:ea typeface="Lato"/>
                <a:cs typeface="Lato"/>
                <a:sym typeface="Lato"/>
              </a:rPr>
              <a:t>Aquellos contenidos de mayor interés causan donde la experiencia de consumo juega más valor, tienden a ser evitados en el Smartphone. . </a:t>
            </a:r>
          </a:p>
        </p:txBody>
      </p:sp>
      <p:cxnSp>
        <p:nvCxnSpPr>
          <p:cNvPr id="3" name="Conector recto 2"/>
          <p:cNvCxnSpPr/>
          <p:nvPr/>
        </p:nvCxnSpPr>
        <p:spPr>
          <a:xfrm>
            <a:off x="5986271" y="1568769"/>
            <a:ext cx="0" cy="4983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877824" y="3918243"/>
            <a:ext cx="104851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6016751" y="1574865"/>
            <a:ext cx="0" cy="4983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883920" y="3936531"/>
            <a:ext cx="104851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Imagen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84330">
            <a:off x="5571347" y="3532929"/>
            <a:ext cx="829849" cy="829849"/>
          </a:xfrm>
          <a:prstGeom prst="rect">
            <a:avLst/>
          </a:prstGeom>
        </p:spPr>
      </p:pic>
      <p:pic>
        <p:nvPicPr>
          <p:cNvPr id="25"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cxnSp>
        <p:nvCxnSpPr>
          <p:cNvPr id="6" name="Conector: curvado 5"/>
          <p:cNvCxnSpPr/>
          <p:nvPr/>
        </p:nvCxnSpPr>
        <p:spPr>
          <a:xfrm flipV="1">
            <a:off x="6845617" y="2402582"/>
            <a:ext cx="914399" cy="798272"/>
          </a:xfrm>
          <a:prstGeom prst="curvedConnector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curvado 15"/>
          <p:cNvCxnSpPr>
            <a:cxnSpLocks/>
          </p:cNvCxnSpPr>
          <p:nvPr/>
        </p:nvCxnSpPr>
        <p:spPr>
          <a:xfrm>
            <a:off x="7247760" y="4457360"/>
            <a:ext cx="978600" cy="324285"/>
          </a:xfrm>
          <a:prstGeom prst="curvedConnector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curvado 17"/>
          <p:cNvCxnSpPr>
            <a:cxnSpLocks/>
          </p:cNvCxnSpPr>
          <p:nvPr/>
        </p:nvCxnSpPr>
        <p:spPr>
          <a:xfrm rot="10800000" flipV="1">
            <a:off x="5517357" y="4430503"/>
            <a:ext cx="800099" cy="152783"/>
          </a:xfrm>
          <a:prstGeom prst="curvedConnector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curvado 19"/>
          <p:cNvCxnSpPr>
            <a:cxnSpLocks/>
          </p:cNvCxnSpPr>
          <p:nvPr/>
        </p:nvCxnSpPr>
        <p:spPr>
          <a:xfrm rot="10800000">
            <a:off x="5335092" y="2725099"/>
            <a:ext cx="582314" cy="449092"/>
          </a:xfrm>
          <a:prstGeom prst="curvedConnector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836" name="Shape 1836"/>
          <p:cNvSpPr txBox="1"/>
          <p:nvPr/>
        </p:nvSpPr>
        <p:spPr>
          <a:xfrm>
            <a:off x="609600" y="821566"/>
            <a:ext cx="7708200" cy="759300"/>
          </a:xfrm>
          <a:prstGeom prst="rect">
            <a:avLst/>
          </a:prstGeom>
          <a:noFill/>
          <a:ln>
            <a:noFill/>
          </a:ln>
        </p:spPr>
        <p:txBody>
          <a:bodyPr lIns="91425" tIns="91425" rIns="91425" bIns="91425" anchor="t" anchorCtr="0">
            <a:noAutofit/>
          </a:bodyPr>
          <a:lstStyle/>
          <a:p>
            <a:pPr>
              <a:buClr>
                <a:srgbClr val="382A2A"/>
              </a:buClr>
              <a:buSzPct val="25000"/>
            </a:pPr>
            <a:r>
              <a:rPr lang="es-ES" b="1" dirty="0">
                <a:solidFill>
                  <a:srgbClr val="382A2A"/>
                </a:solidFill>
                <a:latin typeface="Merriweather"/>
                <a:ea typeface="Merriweather"/>
                <a:cs typeface="Merriweather"/>
                <a:sym typeface="Merriweather"/>
              </a:rPr>
              <a:t>Nuevas líneas y una nueva vuelta de tuerca en el consumo audiovisual </a:t>
            </a:r>
          </a:p>
        </p:txBody>
      </p:sp>
      <p:sp>
        <p:nvSpPr>
          <p:cNvPr id="1839" name="Shape 1839"/>
          <p:cNvSpPr/>
          <p:nvPr/>
        </p:nvSpPr>
        <p:spPr>
          <a:xfrm>
            <a:off x="1681827" y="2145479"/>
            <a:ext cx="3243073" cy="709499"/>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dirty="0">
                <a:solidFill>
                  <a:schemeClr val="tx2">
                    <a:lumMod val="25000"/>
                  </a:schemeClr>
                </a:solidFill>
                <a:latin typeface="Lato" panose="020B0604020202020204" charset="0"/>
                <a:ea typeface="Lato"/>
                <a:cs typeface="Lato"/>
                <a:sym typeface="Lato"/>
              </a:rPr>
              <a:t>El Smartphone empieza a sustituir pantallas en el hogar: genera preferencias incluso frente a opciones de mayor calidad. </a:t>
            </a:r>
          </a:p>
        </p:txBody>
      </p:sp>
      <p:sp>
        <p:nvSpPr>
          <p:cNvPr id="1840" name="Shape 1840"/>
          <p:cNvSpPr/>
          <p:nvPr/>
        </p:nvSpPr>
        <p:spPr>
          <a:xfrm>
            <a:off x="8208072" y="4424586"/>
            <a:ext cx="2560319" cy="709499"/>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dirty="0">
                <a:solidFill>
                  <a:schemeClr val="tx2">
                    <a:lumMod val="25000"/>
                  </a:schemeClr>
                </a:solidFill>
                <a:latin typeface="Lato" panose="020B0604020202020204" charset="0"/>
                <a:ea typeface="Lato"/>
                <a:cs typeface="Lato"/>
                <a:sym typeface="Lato"/>
              </a:rPr>
              <a:t>La calidad de la experiencia pierde relevancia frente al acceso inmediato al contenido. </a:t>
            </a:r>
          </a:p>
        </p:txBody>
      </p:sp>
      <p:sp>
        <p:nvSpPr>
          <p:cNvPr id="1841" name="Shape 1841"/>
          <p:cNvSpPr/>
          <p:nvPr/>
        </p:nvSpPr>
        <p:spPr>
          <a:xfrm>
            <a:off x="7854504" y="2274329"/>
            <a:ext cx="3267456" cy="709499"/>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dirty="0">
                <a:solidFill>
                  <a:schemeClr val="tx2">
                    <a:lumMod val="25000"/>
                  </a:schemeClr>
                </a:solidFill>
                <a:latin typeface="Lato" panose="020B0604020202020204" charset="0"/>
              </a:rPr>
              <a:t>El consumo en el Smartphone pasa de competir con otras pantallas a competir con otras actividades: mi trabajo, mis estudios, </a:t>
            </a:r>
            <a:r>
              <a:rPr lang="es-ES" dirty="0">
                <a:solidFill>
                  <a:schemeClr val="tx2">
                    <a:lumMod val="25000"/>
                  </a:schemeClr>
                </a:solidFill>
                <a:latin typeface="Lato" panose="020B0604020202020204" charset="0"/>
                <a:ea typeface="Lato"/>
                <a:cs typeface="Lato"/>
                <a:sym typeface="Lato"/>
              </a:rPr>
              <a:t>mi</a:t>
            </a:r>
            <a:r>
              <a:rPr lang="es-ES" dirty="0">
                <a:solidFill>
                  <a:schemeClr val="tx2">
                    <a:lumMod val="25000"/>
                  </a:schemeClr>
                </a:solidFill>
                <a:latin typeface="Lato" panose="020B0604020202020204" charset="0"/>
              </a:rPr>
              <a:t> tiempo en familia.. </a:t>
            </a:r>
          </a:p>
        </p:txBody>
      </p:sp>
      <p:sp>
        <p:nvSpPr>
          <p:cNvPr id="1842" name="Shape 1842"/>
          <p:cNvSpPr/>
          <p:nvPr/>
        </p:nvSpPr>
        <p:spPr>
          <a:xfrm>
            <a:off x="1630582" y="4506895"/>
            <a:ext cx="3590545" cy="837300"/>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dirty="0">
                <a:solidFill>
                  <a:schemeClr val="tx2">
                    <a:lumMod val="25000"/>
                  </a:schemeClr>
                </a:solidFill>
                <a:latin typeface="Lato" panose="020B0604020202020204" charset="0"/>
                <a:ea typeface="Lato"/>
                <a:cs typeface="Lato"/>
                <a:sym typeface="Lato"/>
              </a:rPr>
              <a:t>La ocasión de consumo se vuelve la variable determinante en la configuración del mismo, por encima del contenido. El contenido se “somete” a la ocasión del usuario, que decide qué tiempo y dedicación le va a otorgar. </a:t>
            </a:r>
          </a:p>
        </p:txBody>
      </p:sp>
      <p:sp>
        <p:nvSpPr>
          <p:cNvPr id="9" name="Shape 1819"/>
          <p:cNvSpPr txBox="1"/>
          <p:nvPr/>
        </p:nvSpPr>
        <p:spPr>
          <a:xfrm>
            <a:off x="609600" y="295625"/>
            <a:ext cx="10753343"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2">
                    <a:lumMod val="25000"/>
                  </a:schemeClr>
                </a:solidFill>
                <a:latin typeface="Merriweather"/>
                <a:ea typeface="Merriweather"/>
                <a:cs typeface="Merriweather"/>
                <a:sym typeface="Merriweather"/>
              </a:rPr>
              <a:t>El uso intensivo del Smartphone para el consumo audiovisual </a:t>
            </a:r>
          </a:p>
        </p:txBody>
      </p:sp>
      <p:pic>
        <p:nvPicPr>
          <p:cNvPr id="10" name="Imagen 9"/>
          <p:cNvPicPr>
            <a:picLocks noChangeAspect="1"/>
          </p:cNvPicPr>
          <p:nvPr/>
        </p:nvPicPr>
        <p:blipFill>
          <a:blip r:embed="rId3"/>
          <a:stretch>
            <a:fillRect/>
          </a:stretch>
        </p:blipFill>
        <p:spPr>
          <a:xfrm rot="20884330">
            <a:off x="5692488" y="2896926"/>
            <a:ext cx="1892397" cy="1892397"/>
          </a:xfrm>
          <a:prstGeom prst="rect">
            <a:avLst/>
          </a:prstGeom>
        </p:spPr>
      </p:pic>
      <p:cxnSp>
        <p:nvCxnSpPr>
          <p:cNvPr id="13" name="Conector recto 12"/>
          <p:cNvCxnSpPr/>
          <p:nvPr/>
        </p:nvCxnSpPr>
        <p:spPr>
          <a:xfrm>
            <a:off x="1926336" y="1962912"/>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3218688" y="1950720"/>
            <a:ext cx="109728" cy="6096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5" name="Conector recto 24"/>
          <p:cNvCxnSpPr/>
          <p:nvPr/>
        </p:nvCxnSpPr>
        <p:spPr>
          <a:xfrm>
            <a:off x="3395472" y="1956816"/>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2017776" y="4175760"/>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Elipse 26"/>
          <p:cNvSpPr/>
          <p:nvPr/>
        </p:nvSpPr>
        <p:spPr>
          <a:xfrm>
            <a:off x="3310128" y="4163568"/>
            <a:ext cx="109728" cy="6096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p:cNvCxnSpPr/>
          <p:nvPr/>
        </p:nvCxnSpPr>
        <p:spPr>
          <a:xfrm>
            <a:off x="3486912" y="4169664"/>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8080055" y="2011680"/>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Elipse 29"/>
          <p:cNvSpPr/>
          <p:nvPr/>
        </p:nvSpPr>
        <p:spPr>
          <a:xfrm>
            <a:off x="9372407" y="1999488"/>
            <a:ext cx="109728" cy="6096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1" name="Conector recto 30"/>
          <p:cNvCxnSpPr/>
          <p:nvPr/>
        </p:nvCxnSpPr>
        <p:spPr>
          <a:xfrm>
            <a:off x="9549191" y="2005584"/>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a:cxnSpLocks/>
          </p:cNvCxnSpPr>
          <p:nvPr/>
        </p:nvCxnSpPr>
        <p:spPr>
          <a:xfrm>
            <a:off x="8583168" y="4236981"/>
            <a:ext cx="8258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Elipse 32"/>
          <p:cNvSpPr/>
          <p:nvPr/>
        </p:nvSpPr>
        <p:spPr>
          <a:xfrm>
            <a:off x="9482135" y="4224789"/>
            <a:ext cx="109728" cy="6096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7" name="Conector recto 36"/>
          <p:cNvCxnSpPr>
            <a:cxnSpLocks/>
          </p:cNvCxnSpPr>
          <p:nvPr/>
        </p:nvCxnSpPr>
        <p:spPr>
          <a:xfrm>
            <a:off x="9723120" y="4243077"/>
            <a:ext cx="8258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8"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Shape 1847"/>
          <p:cNvSpPr txBox="1"/>
          <p:nvPr/>
        </p:nvSpPr>
        <p:spPr>
          <a:xfrm>
            <a:off x="609600" y="756283"/>
            <a:ext cx="7708200" cy="759300"/>
          </a:xfrm>
          <a:prstGeom prst="rect">
            <a:avLst/>
          </a:prstGeom>
          <a:noFill/>
          <a:ln>
            <a:noFill/>
          </a:ln>
        </p:spPr>
        <p:txBody>
          <a:bodyPr lIns="91425" tIns="91425" rIns="91425" bIns="91425" anchor="t" anchorCtr="0">
            <a:noAutofit/>
          </a:bodyPr>
          <a:lstStyle/>
          <a:p>
            <a:pPr>
              <a:buClr>
                <a:srgbClr val="382A2A"/>
              </a:buClr>
              <a:buSzPct val="25000"/>
            </a:pPr>
            <a:r>
              <a:rPr lang="es-ES" b="1" dirty="0">
                <a:solidFill>
                  <a:srgbClr val="382A2A"/>
                </a:solidFill>
                <a:latin typeface="Merriweather"/>
                <a:ea typeface="Merriweather"/>
                <a:cs typeface="Merriweather"/>
                <a:sym typeface="Merriweather"/>
              </a:rPr>
              <a:t>Nuevas líneas y una nueva vuelta de tuerca en el consumo audiovisual </a:t>
            </a:r>
          </a:p>
        </p:txBody>
      </p:sp>
      <p:sp>
        <p:nvSpPr>
          <p:cNvPr id="1850" name="Shape 1850"/>
          <p:cNvSpPr/>
          <p:nvPr/>
        </p:nvSpPr>
        <p:spPr>
          <a:xfrm>
            <a:off x="2133973" y="1951364"/>
            <a:ext cx="2413643" cy="709499"/>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a:solidFill>
                  <a:schemeClr val="tx2">
                    <a:lumMod val="25000"/>
                  </a:schemeClr>
                </a:solidFill>
                <a:latin typeface="Lato"/>
                <a:ea typeface="Lato"/>
                <a:cs typeface="Lato"/>
                <a:sym typeface="Lato"/>
              </a:rPr>
              <a:t>Todos los momentos del día y de la noche se vuelven susceptibles de convertirse en consumo audiovisual gracias al Smartphone</a:t>
            </a:r>
          </a:p>
        </p:txBody>
      </p:sp>
      <p:sp>
        <p:nvSpPr>
          <p:cNvPr id="1851" name="Shape 1851"/>
          <p:cNvSpPr/>
          <p:nvPr/>
        </p:nvSpPr>
        <p:spPr>
          <a:xfrm>
            <a:off x="2133973" y="3787215"/>
            <a:ext cx="2657483" cy="709499"/>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dirty="0">
                <a:solidFill>
                  <a:schemeClr val="tx2">
                    <a:lumMod val="25000"/>
                  </a:schemeClr>
                </a:solidFill>
                <a:latin typeface="Lato"/>
                <a:ea typeface="Lato"/>
                <a:cs typeface="Lato"/>
                <a:sym typeface="Lato"/>
              </a:rPr>
              <a:t>Se rompe la continuidad y las rutinas construidas de consumo: cualquier momento y lugar es susceptible de ser utilizado. </a:t>
            </a:r>
          </a:p>
        </p:txBody>
      </p:sp>
      <p:sp>
        <p:nvSpPr>
          <p:cNvPr id="1852" name="Shape 1852"/>
          <p:cNvSpPr/>
          <p:nvPr/>
        </p:nvSpPr>
        <p:spPr>
          <a:xfrm>
            <a:off x="816864" y="5224749"/>
            <a:ext cx="10546079" cy="899400"/>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b="1" dirty="0">
                <a:solidFill>
                  <a:schemeClr val="accent3"/>
                </a:solidFill>
                <a:latin typeface="Merriweather" panose="020B0604020202020204" charset="0"/>
              </a:rPr>
              <a:t>Por tanto, se avanza hacia un consumo cada vez más desestructurado y distribuido a lo largo de los tiempos y espacios. </a:t>
            </a:r>
          </a:p>
        </p:txBody>
      </p:sp>
      <p:sp>
        <p:nvSpPr>
          <p:cNvPr id="1853" name="Shape 1853"/>
          <p:cNvSpPr/>
          <p:nvPr/>
        </p:nvSpPr>
        <p:spPr>
          <a:xfrm>
            <a:off x="7507217" y="3717500"/>
            <a:ext cx="3328043" cy="709499"/>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dirty="0">
                <a:solidFill>
                  <a:schemeClr val="tx2">
                    <a:lumMod val="25000"/>
                  </a:schemeClr>
                </a:solidFill>
                <a:latin typeface="Lato"/>
                <a:ea typeface="Lato"/>
                <a:cs typeface="Lato"/>
                <a:sym typeface="Lato"/>
              </a:rPr>
              <a:t>El consumidor “omnívoro” de contenidos se vuelve aún más compulsivo, apoyado en un acceso casi ilimitado a los contenidos. </a:t>
            </a:r>
          </a:p>
        </p:txBody>
      </p:sp>
      <p:sp>
        <p:nvSpPr>
          <p:cNvPr id="1854" name="Shape 1854"/>
          <p:cNvSpPr/>
          <p:nvPr/>
        </p:nvSpPr>
        <p:spPr>
          <a:xfrm>
            <a:off x="7775442" y="2036788"/>
            <a:ext cx="2791595" cy="709499"/>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a:solidFill>
                  <a:schemeClr val="tx2">
                    <a:lumMod val="25000"/>
                  </a:schemeClr>
                </a:solidFill>
                <a:latin typeface="Lato"/>
                <a:ea typeface="Lato"/>
                <a:cs typeface="Lato"/>
                <a:sym typeface="Lato"/>
              </a:rPr>
              <a:t>Como consecuencia, el consumo se vuelve menos planificado, más compulsivo, más presente en cada momento de la vida del usuario.. </a:t>
            </a:r>
          </a:p>
        </p:txBody>
      </p:sp>
      <p:sp>
        <p:nvSpPr>
          <p:cNvPr id="10" name="Shape 1819"/>
          <p:cNvSpPr txBox="1"/>
          <p:nvPr/>
        </p:nvSpPr>
        <p:spPr>
          <a:xfrm>
            <a:off x="609600" y="295625"/>
            <a:ext cx="10753343"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2">
                    <a:lumMod val="25000"/>
                  </a:schemeClr>
                </a:solidFill>
                <a:latin typeface="Merriweather"/>
                <a:ea typeface="Merriweather"/>
                <a:cs typeface="Merriweather"/>
                <a:sym typeface="Merriweather"/>
              </a:rPr>
              <a:t>El uso intensivo del Smartphone para el consumo audiovisual </a:t>
            </a:r>
          </a:p>
        </p:txBody>
      </p:sp>
      <p:cxnSp>
        <p:nvCxnSpPr>
          <p:cNvPr id="11" name="Conector: curvado 10"/>
          <p:cNvCxnSpPr>
            <a:cxnSpLocks/>
          </p:cNvCxnSpPr>
          <p:nvPr/>
        </p:nvCxnSpPr>
        <p:spPr>
          <a:xfrm flipV="1">
            <a:off x="6445876" y="2307417"/>
            <a:ext cx="1096664" cy="277946"/>
          </a:xfrm>
          <a:prstGeom prst="curvedConnector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curvado 11"/>
          <p:cNvCxnSpPr>
            <a:cxnSpLocks/>
            <a:endCxn id="1853" idx="1"/>
          </p:cNvCxnSpPr>
          <p:nvPr/>
        </p:nvCxnSpPr>
        <p:spPr>
          <a:xfrm>
            <a:off x="6848019" y="3980842"/>
            <a:ext cx="659198" cy="91408"/>
          </a:xfrm>
          <a:prstGeom prst="curvedConnector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curvado 12"/>
          <p:cNvCxnSpPr>
            <a:cxnSpLocks/>
          </p:cNvCxnSpPr>
          <p:nvPr/>
        </p:nvCxnSpPr>
        <p:spPr>
          <a:xfrm rot="10800000" flipV="1">
            <a:off x="5117616" y="3953985"/>
            <a:ext cx="800099" cy="152783"/>
          </a:xfrm>
          <a:prstGeom prst="curvedConnector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curvado 13"/>
          <p:cNvCxnSpPr>
            <a:cxnSpLocks/>
          </p:cNvCxnSpPr>
          <p:nvPr/>
        </p:nvCxnSpPr>
        <p:spPr>
          <a:xfrm rot="10800000">
            <a:off x="4935351" y="2248581"/>
            <a:ext cx="582314" cy="449092"/>
          </a:xfrm>
          <a:prstGeom prst="curvedConnector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n 14"/>
          <p:cNvPicPr>
            <a:picLocks noChangeAspect="1"/>
          </p:cNvPicPr>
          <p:nvPr/>
        </p:nvPicPr>
        <p:blipFill>
          <a:blip r:embed="rId3"/>
          <a:stretch>
            <a:fillRect/>
          </a:stretch>
        </p:blipFill>
        <p:spPr>
          <a:xfrm rot="20884330">
            <a:off x="5292747" y="2420408"/>
            <a:ext cx="1892397" cy="1892397"/>
          </a:xfrm>
          <a:prstGeom prst="rect">
            <a:avLst/>
          </a:prstGeom>
        </p:spPr>
      </p:pic>
      <p:cxnSp>
        <p:nvCxnSpPr>
          <p:cNvPr id="18" name="Conector recto 17"/>
          <p:cNvCxnSpPr/>
          <p:nvPr/>
        </p:nvCxnSpPr>
        <p:spPr>
          <a:xfrm>
            <a:off x="2023872" y="1658112"/>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3316224" y="1645920"/>
            <a:ext cx="109728" cy="6096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ector recto 19"/>
          <p:cNvCxnSpPr/>
          <p:nvPr/>
        </p:nvCxnSpPr>
        <p:spPr>
          <a:xfrm>
            <a:off x="3493008" y="1652016"/>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2115312" y="3553968"/>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Elipse 21"/>
          <p:cNvSpPr/>
          <p:nvPr/>
        </p:nvSpPr>
        <p:spPr>
          <a:xfrm>
            <a:off x="3407664" y="3541776"/>
            <a:ext cx="109728" cy="6096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Conector recto 22"/>
          <p:cNvCxnSpPr/>
          <p:nvPr/>
        </p:nvCxnSpPr>
        <p:spPr>
          <a:xfrm>
            <a:off x="3584448" y="3547872"/>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7735824" y="1725168"/>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lipse 24"/>
          <p:cNvSpPr/>
          <p:nvPr/>
        </p:nvSpPr>
        <p:spPr>
          <a:xfrm>
            <a:off x="9028176" y="1712976"/>
            <a:ext cx="109728" cy="6096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Conector recto 25"/>
          <p:cNvCxnSpPr/>
          <p:nvPr/>
        </p:nvCxnSpPr>
        <p:spPr>
          <a:xfrm>
            <a:off x="9204960" y="1719072"/>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7754112" y="3584448"/>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Elipse 27"/>
          <p:cNvSpPr/>
          <p:nvPr/>
        </p:nvSpPr>
        <p:spPr>
          <a:xfrm>
            <a:off x="9046464" y="3572256"/>
            <a:ext cx="109728" cy="6096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9" name="Conector recto 28"/>
          <p:cNvCxnSpPr/>
          <p:nvPr/>
        </p:nvCxnSpPr>
        <p:spPr>
          <a:xfrm>
            <a:off x="9223248" y="3578352"/>
            <a:ext cx="1219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3"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13" name="Shape 364"/>
          <p:cNvSpPr txBox="1"/>
          <p:nvPr/>
        </p:nvSpPr>
        <p:spPr>
          <a:xfrm>
            <a:off x="5010912" y="2965914"/>
            <a:ext cx="4940577" cy="625499"/>
          </a:xfrm>
          <a:prstGeom prst="rect">
            <a:avLst/>
          </a:prstGeom>
          <a:noFill/>
          <a:ln>
            <a:noFill/>
          </a:ln>
        </p:spPr>
        <p:txBody>
          <a:bodyPr lIns="91425" tIns="91425" rIns="91425" bIns="91425" anchor="b" anchorCtr="0">
            <a:noAutofit/>
          </a:bodyPr>
          <a:lstStyle/>
          <a:p>
            <a:r>
              <a:rPr lang="es-ES_tradnl" sz="2400" b="1" dirty="0">
                <a:solidFill>
                  <a:schemeClr val="tx1">
                    <a:lumMod val="75000"/>
                    <a:lumOff val="25000"/>
                  </a:schemeClr>
                </a:solidFill>
                <a:latin typeface="Merriweather" panose="020B0604020202020204" charset="0"/>
                <a:ea typeface="Lato"/>
                <a:cs typeface="Lato"/>
                <a:sym typeface="Lato"/>
              </a:rPr>
              <a:t>Recuerdo publicitario por plataformas y dispositivos</a:t>
            </a:r>
            <a:endParaRPr lang="es" sz="2400" b="1" dirty="0">
              <a:solidFill>
                <a:schemeClr val="tx1">
                  <a:lumMod val="75000"/>
                  <a:lumOff val="25000"/>
                </a:schemeClr>
              </a:solidFill>
              <a:latin typeface="Merriweather" panose="020B0604020202020204" charset="0"/>
              <a:ea typeface="Lato"/>
              <a:cs typeface="Lato"/>
              <a:sym typeface="Lato"/>
            </a:endParaRPr>
          </a:p>
        </p:txBody>
      </p:sp>
      <p:cxnSp>
        <p:nvCxnSpPr>
          <p:cNvPr id="14" name="Shape 365"/>
          <p:cNvCxnSpPr>
            <a:cxnSpLocks/>
          </p:cNvCxnSpPr>
          <p:nvPr/>
        </p:nvCxnSpPr>
        <p:spPr>
          <a:xfrm>
            <a:off x="4864608" y="3627989"/>
            <a:ext cx="5056401" cy="0"/>
          </a:xfrm>
          <a:prstGeom prst="straightConnector1">
            <a:avLst/>
          </a:prstGeom>
          <a:noFill/>
          <a:ln w="19050" cap="flat" cmpd="sng">
            <a:solidFill>
              <a:schemeClr val="tx2">
                <a:lumMod val="50000"/>
              </a:schemeClr>
            </a:solidFill>
            <a:prstDash val="solid"/>
            <a:round/>
            <a:headEnd type="none" w="lg" len="lg"/>
            <a:tailEnd type="none" w="lg" len="lg"/>
          </a:ln>
        </p:spPr>
      </p:cxnSp>
      <p:sp>
        <p:nvSpPr>
          <p:cNvPr id="15" name="Shape 366"/>
          <p:cNvSpPr txBox="1"/>
          <p:nvPr/>
        </p:nvSpPr>
        <p:spPr>
          <a:xfrm>
            <a:off x="6771434" y="1837746"/>
            <a:ext cx="1007062" cy="948300"/>
          </a:xfrm>
          <a:prstGeom prst="rect">
            <a:avLst/>
          </a:prstGeom>
          <a:noFill/>
          <a:ln>
            <a:noFill/>
          </a:ln>
        </p:spPr>
        <p:txBody>
          <a:bodyPr lIns="91425" tIns="91425" rIns="91425" bIns="91425" anchor="t" anchorCtr="0">
            <a:noAutofit/>
          </a:bodyPr>
          <a:lstStyle/>
          <a:p>
            <a:r>
              <a:rPr lang="es" sz="4000" b="1" dirty="0">
                <a:solidFill>
                  <a:schemeClr val="tx1">
                    <a:lumMod val="75000"/>
                    <a:lumOff val="25000"/>
                  </a:schemeClr>
                </a:solidFill>
                <a:latin typeface="Merriweather" panose="020B0604020202020204" charset="0"/>
                <a:ea typeface="Lato"/>
                <a:cs typeface="Lato"/>
                <a:sym typeface="Lato"/>
              </a:rPr>
              <a:t>2.5</a:t>
            </a:r>
          </a:p>
        </p:txBody>
      </p:sp>
      <p:cxnSp>
        <p:nvCxnSpPr>
          <p:cNvPr id="16" name="Shape 365"/>
          <p:cNvCxnSpPr>
            <a:cxnSpLocks/>
          </p:cNvCxnSpPr>
          <p:nvPr/>
        </p:nvCxnSpPr>
        <p:spPr>
          <a:xfrm>
            <a:off x="4876800" y="3695045"/>
            <a:ext cx="5062497" cy="0"/>
          </a:xfrm>
          <a:prstGeom prst="straightConnector1">
            <a:avLst/>
          </a:prstGeom>
          <a:noFill/>
          <a:ln w="3175" cap="flat" cmpd="sng">
            <a:solidFill>
              <a:schemeClr val="tx2">
                <a:lumMod val="50000"/>
              </a:schemeClr>
            </a:solidFill>
            <a:prstDash val="solid"/>
            <a:round/>
            <a:headEnd type="none" w="lg" len="lg"/>
            <a:tailEnd type="none" w="lg" len="lg"/>
          </a:ln>
        </p:spPr>
      </p:cxnSp>
      <p:cxnSp>
        <p:nvCxnSpPr>
          <p:cNvPr id="17" name="Shape 365"/>
          <p:cNvCxnSpPr>
            <a:cxnSpLocks/>
          </p:cNvCxnSpPr>
          <p:nvPr/>
        </p:nvCxnSpPr>
        <p:spPr>
          <a:xfrm>
            <a:off x="4779264" y="2606177"/>
            <a:ext cx="5141745" cy="0"/>
          </a:xfrm>
          <a:prstGeom prst="straightConnector1">
            <a:avLst/>
          </a:prstGeom>
          <a:noFill/>
          <a:ln w="3175" cap="flat" cmpd="sng">
            <a:solidFill>
              <a:schemeClr val="tx2">
                <a:lumMod val="50000"/>
              </a:schemeClr>
            </a:solidFill>
            <a:prstDash val="solid"/>
            <a:round/>
            <a:headEnd type="none" w="lg" len="lg"/>
            <a:tailEnd type="none" w="lg" len="lg"/>
          </a:ln>
        </p:spPr>
      </p:cxnSp>
      <p:pic>
        <p:nvPicPr>
          <p:cNvPr id="9"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66"/>
            <a:ext cx="41696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61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6" name="Shape 246"/>
          <p:cNvSpPr txBox="1"/>
          <p:nvPr/>
        </p:nvSpPr>
        <p:spPr>
          <a:xfrm>
            <a:off x="529342" y="932793"/>
            <a:ext cx="5266858" cy="547821"/>
          </a:xfrm>
          <a:prstGeom prst="rect">
            <a:avLst/>
          </a:prstGeom>
          <a:noFill/>
          <a:ln>
            <a:noFill/>
          </a:ln>
        </p:spPr>
        <p:txBody>
          <a:bodyPr lIns="91425" tIns="91425" rIns="91425" bIns="91425" anchor="t" anchorCtr="0">
            <a:noAutofit/>
          </a:bodyPr>
          <a:lstStyle/>
          <a:p>
            <a:pPr algn="ctr">
              <a:buClr>
                <a:srgbClr val="382A2A"/>
              </a:buClr>
            </a:pPr>
            <a:r>
              <a:rPr lang="es" sz="1800" b="1" dirty="0">
                <a:solidFill>
                  <a:srgbClr val="382A2A"/>
                </a:solidFill>
                <a:latin typeface="Merriweather"/>
                <a:ea typeface="Merriweather"/>
                <a:cs typeface="Merriweather"/>
                <a:sym typeface="Merriweather"/>
              </a:rPr>
              <a:t>Investigación Cualitativa</a:t>
            </a:r>
          </a:p>
          <a:p>
            <a:pPr algn="ctr">
              <a:buClr>
                <a:srgbClr val="382A2A"/>
              </a:buClr>
            </a:pPr>
            <a:r>
              <a:rPr lang="es" sz="1800" b="1" dirty="0">
                <a:solidFill>
                  <a:srgbClr val="382A2A"/>
                </a:solidFill>
                <a:latin typeface="Merriweather"/>
                <a:ea typeface="Merriweather"/>
                <a:cs typeface="Merriweather"/>
                <a:sym typeface="Merriweather"/>
              </a:rPr>
              <a:t>7 Grupos de discusión en Madrid</a:t>
            </a:r>
            <a:endParaRPr lang="es" sz="1800" b="1" dirty="0">
              <a:solidFill>
                <a:srgbClr val="FF0000"/>
              </a:solidFill>
              <a:latin typeface="Merriweather"/>
              <a:ea typeface="Merriweather"/>
              <a:cs typeface="Merriweather"/>
              <a:sym typeface="Merriweather"/>
            </a:endParaRPr>
          </a:p>
        </p:txBody>
      </p:sp>
      <p:sp>
        <p:nvSpPr>
          <p:cNvPr id="247" name="Shape 247"/>
          <p:cNvSpPr txBox="1"/>
          <p:nvPr/>
        </p:nvSpPr>
        <p:spPr>
          <a:xfrm>
            <a:off x="551229" y="355414"/>
            <a:ext cx="5343300" cy="415200"/>
          </a:xfrm>
          <a:prstGeom prst="rect">
            <a:avLst/>
          </a:prstGeom>
          <a:noFill/>
          <a:ln>
            <a:noFill/>
          </a:ln>
        </p:spPr>
        <p:txBody>
          <a:bodyPr lIns="91425" tIns="91425" rIns="91425" bIns="91425" anchor="t" anchorCtr="0">
            <a:noAutofit/>
          </a:bodyPr>
          <a:lstStyle/>
          <a:p>
            <a:pPr>
              <a:buClr>
                <a:srgbClr val="90AC2B"/>
              </a:buClr>
              <a:buSzPct val="25000"/>
            </a:pPr>
            <a:r>
              <a:rPr lang="es" sz="2600" b="1" dirty="0">
                <a:solidFill>
                  <a:schemeClr val="tx1">
                    <a:lumMod val="75000"/>
                    <a:lumOff val="25000"/>
                  </a:schemeClr>
                </a:solidFill>
                <a:latin typeface="Merriweather"/>
                <a:ea typeface="Merriweather"/>
                <a:cs typeface="Merriweather"/>
                <a:sym typeface="Merriweather"/>
              </a:rPr>
              <a:t>Metodología</a:t>
            </a:r>
          </a:p>
        </p:txBody>
      </p:sp>
      <p:pic>
        <p:nvPicPr>
          <p:cNvPr id="6" name="Imagen 5"/>
          <p:cNvPicPr>
            <a:picLocks noChangeAspect="1"/>
          </p:cNvPicPr>
          <p:nvPr/>
        </p:nvPicPr>
        <p:blipFill>
          <a:blip r:embed="rId3"/>
          <a:stretch>
            <a:fillRect/>
          </a:stretch>
        </p:blipFill>
        <p:spPr>
          <a:xfrm>
            <a:off x="6564615" y="1821165"/>
            <a:ext cx="5207543" cy="4210388"/>
          </a:xfrm>
          <a:prstGeom prst="rect">
            <a:avLst/>
          </a:prstGeom>
        </p:spPr>
      </p:pic>
      <p:sp>
        <p:nvSpPr>
          <p:cNvPr id="40" name="Shape 246"/>
          <p:cNvSpPr txBox="1"/>
          <p:nvPr/>
        </p:nvSpPr>
        <p:spPr>
          <a:xfrm>
            <a:off x="6318772" y="932793"/>
            <a:ext cx="5266858" cy="547821"/>
          </a:xfrm>
          <a:prstGeom prst="rect">
            <a:avLst/>
          </a:prstGeom>
          <a:noFill/>
          <a:ln>
            <a:noFill/>
          </a:ln>
        </p:spPr>
        <p:txBody>
          <a:bodyPr lIns="91425" tIns="91425" rIns="91425" bIns="91425" anchor="t" anchorCtr="0">
            <a:noAutofit/>
          </a:bodyPr>
          <a:lstStyle/>
          <a:p>
            <a:pPr algn="ctr">
              <a:buClr>
                <a:srgbClr val="382A2A"/>
              </a:buClr>
            </a:pPr>
            <a:r>
              <a:rPr lang="es" sz="1800" b="1" dirty="0">
                <a:solidFill>
                  <a:srgbClr val="382A2A"/>
                </a:solidFill>
                <a:latin typeface="Merriweather"/>
                <a:ea typeface="Merriweather"/>
                <a:cs typeface="Merriweather"/>
                <a:sym typeface="Merriweather"/>
              </a:rPr>
              <a:t>Investigación </a:t>
            </a:r>
            <a:r>
              <a:rPr lang="es-ES" sz="1800" b="1" dirty="0">
                <a:solidFill>
                  <a:srgbClr val="382A2A"/>
                </a:solidFill>
                <a:latin typeface="Merriweather"/>
                <a:ea typeface="Merriweather"/>
                <a:cs typeface="Merriweather"/>
                <a:sym typeface="Merriweather"/>
              </a:rPr>
              <a:t>Cuantitativa</a:t>
            </a:r>
          </a:p>
          <a:p>
            <a:pPr algn="ctr">
              <a:buClr>
                <a:srgbClr val="382A2A"/>
              </a:buClr>
            </a:pPr>
            <a:r>
              <a:rPr lang="es-ES" sz="1800" b="1" dirty="0">
                <a:solidFill>
                  <a:srgbClr val="382A2A"/>
                </a:solidFill>
                <a:latin typeface="Merriweather"/>
                <a:ea typeface="Merriweather"/>
                <a:cs typeface="Merriweather"/>
                <a:sym typeface="Merriweather"/>
              </a:rPr>
              <a:t>Encuesta online</a:t>
            </a:r>
            <a:endParaRPr lang="es" sz="1800" b="1" dirty="0">
              <a:solidFill>
                <a:srgbClr val="FF0000"/>
              </a:solidFill>
              <a:latin typeface="Merriweather"/>
              <a:ea typeface="Merriweather"/>
              <a:cs typeface="Merriweather"/>
              <a:sym typeface="Merriweather"/>
            </a:endParaRPr>
          </a:p>
        </p:txBody>
      </p:sp>
      <p:pic>
        <p:nvPicPr>
          <p:cNvPr id="2" name="Imagen 1"/>
          <p:cNvPicPr>
            <a:picLocks noChangeAspect="1"/>
          </p:cNvPicPr>
          <p:nvPr/>
        </p:nvPicPr>
        <p:blipFill>
          <a:blip r:embed="rId4"/>
          <a:stretch>
            <a:fillRect/>
          </a:stretch>
        </p:blipFill>
        <p:spPr>
          <a:xfrm>
            <a:off x="280969" y="1821165"/>
            <a:ext cx="5815031" cy="3819261"/>
          </a:xfrm>
          <a:prstGeom prst="rect">
            <a:avLst/>
          </a:prstGeom>
        </p:spPr>
      </p:pic>
    </p:spTree>
    <p:extLst>
      <p:ext uri="{BB962C8B-B14F-4D97-AF65-F5344CB8AC3E}">
        <p14:creationId xmlns:p14="http://schemas.microsoft.com/office/powerpoint/2010/main" val="2273869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Shape 1847"/>
          <p:cNvSpPr txBox="1"/>
          <p:nvPr/>
        </p:nvSpPr>
        <p:spPr>
          <a:xfrm>
            <a:off x="609599" y="756283"/>
            <a:ext cx="10430933" cy="759300"/>
          </a:xfrm>
          <a:prstGeom prst="rect">
            <a:avLst/>
          </a:prstGeom>
          <a:noFill/>
          <a:ln>
            <a:noFill/>
          </a:ln>
        </p:spPr>
        <p:txBody>
          <a:bodyPr lIns="91425" tIns="91425" rIns="91425" bIns="91425" anchor="t" anchorCtr="0">
            <a:noAutofit/>
          </a:bodyPr>
          <a:lstStyle/>
          <a:p>
            <a:pPr>
              <a:buClr>
                <a:srgbClr val="382A2A"/>
              </a:buClr>
              <a:buSzPct val="25000"/>
            </a:pPr>
            <a:r>
              <a:rPr lang="es-ES" b="1" dirty="0">
                <a:solidFill>
                  <a:srgbClr val="382A2A"/>
                </a:solidFill>
                <a:latin typeface="Merriweather"/>
                <a:ea typeface="Merriweather"/>
                <a:cs typeface="Merriweather"/>
                <a:sym typeface="Merriweather"/>
              </a:rPr>
              <a:t>3 de cada 4 internautas fueron impactados por publicidad. El recuerdo publicitario en dispositivos (no TV) crece significativamente respecto a 2015</a:t>
            </a:r>
          </a:p>
          <a:p>
            <a:pPr>
              <a:buClr>
                <a:srgbClr val="382A2A"/>
              </a:buClr>
              <a:buSzPct val="25000"/>
            </a:pPr>
            <a:r>
              <a:rPr lang="es-ES" b="1" dirty="0">
                <a:solidFill>
                  <a:srgbClr val="382A2A"/>
                </a:solidFill>
                <a:latin typeface="Merriweather"/>
                <a:ea typeface="Merriweather"/>
                <a:cs typeface="Merriweather"/>
                <a:sym typeface="Merriweather"/>
              </a:rPr>
              <a:t> </a:t>
            </a:r>
          </a:p>
        </p:txBody>
      </p:sp>
      <p:sp>
        <p:nvSpPr>
          <p:cNvPr id="10" name="Shape 1819"/>
          <p:cNvSpPr txBox="1"/>
          <p:nvPr/>
        </p:nvSpPr>
        <p:spPr>
          <a:xfrm>
            <a:off x="609600" y="295625"/>
            <a:ext cx="10753343"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2">
                    <a:lumMod val="25000"/>
                  </a:schemeClr>
                </a:solidFill>
                <a:latin typeface="Merriweather"/>
                <a:ea typeface="Merriweather"/>
                <a:cs typeface="Merriweather"/>
                <a:sym typeface="Merriweather"/>
              </a:rPr>
              <a:t>Recuerdo publicitario</a:t>
            </a:r>
          </a:p>
        </p:txBody>
      </p:sp>
      <p:pic>
        <p:nvPicPr>
          <p:cNvPr id="33"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1619983" y="1371409"/>
            <a:ext cx="8952033" cy="5005892"/>
          </a:xfrm>
          <a:prstGeom prst="rect">
            <a:avLst/>
          </a:prstGeom>
        </p:spPr>
      </p:pic>
    </p:spTree>
    <p:extLst>
      <p:ext uri="{BB962C8B-B14F-4D97-AF65-F5344CB8AC3E}">
        <p14:creationId xmlns:p14="http://schemas.microsoft.com/office/powerpoint/2010/main" val="847942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Shape 1847"/>
          <p:cNvSpPr txBox="1"/>
          <p:nvPr/>
        </p:nvSpPr>
        <p:spPr>
          <a:xfrm>
            <a:off x="609599" y="756283"/>
            <a:ext cx="10430933" cy="759300"/>
          </a:xfrm>
          <a:prstGeom prst="rect">
            <a:avLst/>
          </a:prstGeom>
          <a:noFill/>
          <a:ln>
            <a:noFill/>
          </a:ln>
        </p:spPr>
        <p:txBody>
          <a:bodyPr lIns="91425" tIns="91425" rIns="91425" bIns="91425" anchor="t" anchorCtr="0">
            <a:noAutofit/>
          </a:bodyPr>
          <a:lstStyle/>
          <a:p>
            <a:pPr>
              <a:buClr>
                <a:srgbClr val="382A2A"/>
              </a:buClr>
              <a:buSzPct val="25000"/>
            </a:pPr>
            <a:r>
              <a:rPr lang="es-ES" b="1" dirty="0">
                <a:solidFill>
                  <a:srgbClr val="382A2A"/>
                </a:solidFill>
                <a:latin typeface="Merriweather"/>
                <a:ea typeface="Merriweather"/>
                <a:cs typeface="Merriweather"/>
                <a:sym typeface="Merriweather"/>
              </a:rPr>
              <a:t>El formato de los anuncios recordados y el interés por la publicidad personalizada es similar, independientemente de si es impactado a través de un decodificador, Apps de IPTV u </a:t>
            </a:r>
            <a:r>
              <a:rPr lang="es-ES" b="1" dirty="0" err="1">
                <a:solidFill>
                  <a:srgbClr val="382A2A"/>
                </a:solidFill>
                <a:latin typeface="Merriweather"/>
                <a:ea typeface="Merriweather"/>
                <a:cs typeface="Merriweather"/>
                <a:sym typeface="Merriweather"/>
              </a:rPr>
              <a:t>OTTs</a:t>
            </a:r>
            <a:endParaRPr lang="es-ES" b="1" dirty="0">
              <a:solidFill>
                <a:srgbClr val="382A2A"/>
              </a:solidFill>
              <a:latin typeface="Merriweather"/>
              <a:ea typeface="Merriweather"/>
              <a:cs typeface="Merriweather"/>
              <a:sym typeface="Merriweather"/>
            </a:endParaRPr>
          </a:p>
          <a:p>
            <a:pPr>
              <a:buClr>
                <a:srgbClr val="382A2A"/>
              </a:buClr>
              <a:buSzPct val="25000"/>
            </a:pPr>
            <a:r>
              <a:rPr lang="es-ES" b="1" dirty="0">
                <a:solidFill>
                  <a:srgbClr val="382A2A"/>
                </a:solidFill>
                <a:latin typeface="Merriweather"/>
                <a:ea typeface="Merriweather"/>
                <a:cs typeface="Merriweather"/>
                <a:sym typeface="Merriweather"/>
              </a:rPr>
              <a:t> </a:t>
            </a:r>
          </a:p>
        </p:txBody>
      </p:sp>
      <p:pic>
        <p:nvPicPr>
          <p:cNvPr id="33"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1820921" y="1561041"/>
            <a:ext cx="8550158" cy="4853956"/>
          </a:xfrm>
          <a:prstGeom prst="rect">
            <a:avLst/>
          </a:prstGeom>
        </p:spPr>
      </p:pic>
      <p:sp>
        <p:nvSpPr>
          <p:cNvPr id="8" name="Shape 1819"/>
          <p:cNvSpPr txBox="1"/>
          <p:nvPr/>
        </p:nvSpPr>
        <p:spPr>
          <a:xfrm>
            <a:off x="609600" y="295625"/>
            <a:ext cx="10753343"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2">
                    <a:lumMod val="25000"/>
                  </a:schemeClr>
                </a:solidFill>
                <a:latin typeface="Merriweather"/>
                <a:ea typeface="Merriweather"/>
                <a:cs typeface="Merriweather"/>
                <a:sym typeface="Merriweather"/>
              </a:rPr>
              <a:t>Recuerdo publicitario</a:t>
            </a:r>
          </a:p>
        </p:txBody>
      </p:sp>
    </p:spTree>
    <p:extLst>
      <p:ext uri="{BB962C8B-B14F-4D97-AF65-F5344CB8AC3E}">
        <p14:creationId xmlns:p14="http://schemas.microsoft.com/office/powerpoint/2010/main" val="2214155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pic>
        <p:nvPicPr>
          <p:cNvPr id="5" name="Picture 2" descr="https://lh3.googleusercontent.com/dpzeGjvNRM3uB_GlL5eANLxUVe91XvzCsDiT9V9mBmOTWZkiMa0dQ1cMZM1XXLG3GCOmlCsH22Fsg4rYsIpyLYaK0PN6lzzAztHtl9ZT7yOEN-j0I7TwvWQ3sAViiVTpNiEowBwFUf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7145"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3.googleusercontent.com/dpzeGjvNRM3uB_GlL5eANLxUVe91XvzCsDiT9V9mBmOTWZkiMa0dQ1cMZM1XXLG3GCOmlCsH22Fsg4rYsIpyLYaK0PN6lzzAztHtl9ZT7yOEN-j0I7TwvWQ3sAViiVTpNiEowBwFUfM"/>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9912095" y="0"/>
            <a:ext cx="2287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Shape 29"/>
          <p:cNvSpPr txBox="1"/>
          <p:nvPr/>
        </p:nvSpPr>
        <p:spPr>
          <a:xfrm>
            <a:off x="176261" y="1866274"/>
            <a:ext cx="2758964" cy="499200"/>
          </a:xfrm>
          <a:prstGeom prst="rect">
            <a:avLst/>
          </a:prstGeom>
          <a:noFill/>
          <a:ln>
            <a:noFill/>
          </a:ln>
        </p:spPr>
        <p:txBody>
          <a:bodyPr lIns="91425" tIns="91425" rIns="91425" bIns="91425" anchor="b" anchorCtr="0">
            <a:noAutofit/>
          </a:bodyPr>
          <a:lstStyle/>
          <a:p>
            <a:pPr>
              <a:buClr>
                <a:srgbClr val="90AC2B"/>
              </a:buClr>
              <a:buSzPct val="25000"/>
            </a:pPr>
            <a:r>
              <a:rPr lang="es-ES" sz="3200" b="1" dirty="0">
                <a:solidFill>
                  <a:schemeClr val="bg2">
                    <a:lumMod val="75000"/>
                  </a:schemeClr>
                </a:solidFill>
                <a:latin typeface="Merriweather"/>
                <a:ea typeface="Merriweather"/>
                <a:cs typeface="Merriweather"/>
                <a:sym typeface="Merriweather"/>
              </a:rPr>
              <a:t>Gracias.</a:t>
            </a:r>
          </a:p>
        </p:txBody>
      </p:sp>
      <p:pic>
        <p:nvPicPr>
          <p:cNvPr id="9" name="Shape 868"/>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140589" y="6169033"/>
            <a:ext cx="1157313" cy="299305"/>
          </a:xfrm>
          <a:prstGeom prst="rect">
            <a:avLst/>
          </a:prstGeom>
          <a:noFill/>
          <a:ln>
            <a:noFill/>
          </a:ln>
        </p:spPr>
      </p:pic>
      <p:pic>
        <p:nvPicPr>
          <p:cNvPr id="10" name="Imagen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19690" y="6198184"/>
            <a:ext cx="1670944" cy="2410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2" name="Shape 364"/>
          <p:cNvSpPr txBox="1"/>
          <p:nvPr/>
        </p:nvSpPr>
        <p:spPr>
          <a:xfrm>
            <a:off x="328953" y="1563834"/>
            <a:ext cx="7772400" cy="625499"/>
          </a:xfrm>
          <a:prstGeom prst="rect">
            <a:avLst/>
          </a:prstGeom>
          <a:noFill/>
          <a:ln>
            <a:noFill/>
          </a:ln>
        </p:spPr>
        <p:txBody>
          <a:bodyPr lIns="91425" tIns="91425" rIns="91425" bIns="91425" anchor="b" anchorCtr="0">
            <a:noAutofit/>
          </a:bodyPr>
          <a:lstStyle/>
          <a:p>
            <a:r>
              <a:rPr lang="es-ES" sz="2400" b="1" dirty="0">
                <a:solidFill>
                  <a:schemeClr val="tx1">
                    <a:lumMod val="75000"/>
                    <a:lumOff val="25000"/>
                  </a:schemeClr>
                </a:solidFill>
                <a:latin typeface="Merriweather" panose="020B0604020202020204" charset="0"/>
                <a:ea typeface="Lato"/>
                <a:cs typeface="Lato"/>
                <a:sym typeface="Lato"/>
              </a:rPr>
              <a:t>Principales resultados</a:t>
            </a:r>
            <a:endParaRPr lang="es" sz="2400" b="1" dirty="0">
              <a:solidFill>
                <a:schemeClr val="tx1">
                  <a:lumMod val="75000"/>
                  <a:lumOff val="25000"/>
                </a:schemeClr>
              </a:solidFill>
              <a:latin typeface="Merriweather" panose="020B0604020202020204" charset="0"/>
              <a:ea typeface="Lato"/>
              <a:cs typeface="Lato"/>
              <a:sym typeface="Lato"/>
            </a:endParaRPr>
          </a:p>
        </p:txBody>
      </p:sp>
      <p:cxnSp>
        <p:nvCxnSpPr>
          <p:cNvPr id="13" name="Shape 365"/>
          <p:cNvCxnSpPr>
            <a:cxnSpLocks/>
            <a:endCxn id="12" idx="2"/>
          </p:cNvCxnSpPr>
          <p:nvPr/>
        </p:nvCxnSpPr>
        <p:spPr>
          <a:xfrm>
            <a:off x="423104" y="2189325"/>
            <a:ext cx="3792049" cy="8"/>
          </a:xfrm>
          <a:prstGeom prst="straightConnector1">
            <a:avLst/>
          </a:prstGeom>
          <a:noFill/>
          <a:ln w="19050" cap="flat" cmpd="sng">
            <a:solidFill>
              <a:schemeClr val="tx2">
                <a:lumMod val="50000"/>
              </a:schemeClr>
            </a:solidFill>
            <a:prstDash val="solid"/>
            <a:round/>
            <a:headEnd type="none" w="lg" len="lg"/>
            <a:tailEnd type="none" w="lg" len="lg"/>
          </a:ln>
        </p:spPr>
      </p:cxnSp>
      <p:sp>
        <p:nvSpPr>
          <p:cNvPr id="14" name="Shape 366"/>
          <p:cNvSpPr txBox="1"/>
          <p:nvPr/>
        </p:nvSpPr>
        <p:spPr>
          <a:xfrm>
            <a:off x="1979978" y="802194"/>
            <a:ext cx="678299" cy="948300"/>
          </a:xfrm>
          <a:prstGeom prst="rect">
            <a:avLst/>
          </a:prstGeom>
          <a:noFill/>
          <a:ln>
            <a:noFill/>
          </a:ln>
        </p:spPr>
        <p:txBody>
          <a:bodyPr lIns="91425" tIns="91425" rIns="91425" bIns="91425" anchor="t" anchorCtr="0">
            <a:noAutofit/>
          </a:bodyPr>
          <a:lstStyle/>
          <a:p>
            <a:r>
              <a:rPr lang="es" sz="4000" b="1" dirty="0">
                <a:solidFill>
                  <a:schemeClr val="tx1">
                    <a:lumMod val="75000"/>
                    <a:lumOff val="25000"/>
                  </a:schemeClr>
                </a:solidFill>
                <a:latin typeface="Merriweather" panose="020B0604020202020204" charset="0"/>
                <a:ea typeface="Lato"/>
                <a:cs typeface="Lato"/>
                <a:sym typeface="Lato"/>
              </a:rPr>
              <a:t>2</a:t>
            </a:r>
          </a:p>
        </p:txBody>
      </p:sp>
      <p:cxnSp>
        <p:nvCxnSpPr>
          <p:cNvPr id="15" name="Shape 365"/>
          <p:cNvCxnSpPr>
            <a:cxnSpLocks/>
          </p:cNvCxnSpPr>
          <p:nvPr/>
        </p:nvCxnSpPr>
        <p:spPr>
          <a:xfrm>
            <a:off x="453584" y="2256381"/>
            <a:ext cx="3792049" cy="8"/>
          </a:xfrm>
          <a:prstGeom prst="straightConnector1">
            <a:avLst/>
          </a:prstGeom>
          <a:noFill/>
          <a:ln w="3175" cap="flat" cmpd="sng">
            <a:solidFill>
              <a:schemeClr val="tx2">
                <a:lumMod val="50000"/>
              </a:schemeClr>
            </a:solidFill>
            <a:prstDash val="solid"/>
            <a:round/>
            <a:headEnd type="none" w="lg" len="lg"/>
            <a:tailEnd type="none" w="lg" len="lg"/>
          </a:ln>
        </p:spPr>
      </p:cxnSp>
      <p:cxnSp>
        <p:nvCxnSpPr>
          <p:cNvPr id="16" name="Shape 365"/>
          <p:cNvCxnSpPr>
            <a:cxnSpLocks/>
          </p:cNvCxnSpPr>
          <p:nvPr/>
        </p:nvCxnSpPr>
        <p:spPr>
          <a:xfrm>
            <a:off x="423104" y="1494381"/>
            <a:ext cx="3792049" cy="8"/>
          </a:xfrm>
          <a:prstGeom prst="straightConnector1">
            <a:avLst/>
          </a:prstGeom>
          <a:noFill/>
          <a:ln w="3175" cap="flat" cmpd="sng">
            <a:solidFill>
              <a:schemeClr val="tx2">
                <a:lumMod val="50000"/>
              </a:schemeClr>
            </a:solidFill>
            <a:prstDash val="solid"/>
            <a:round/>
            <a:headEnd type="none" w="lg" len="lg"/>
            <a:tailEnd type="none" w="lg" len="lg"/>
          </a:ln>
        </p:spPr>
      </p:cxnSp>
      <p:sp>
        <p:nvSpPr>
          <p:cNvPr id="2" name="Marcador de número de diapositiva 1"/>
          <p:cNvSpPr>
            <a:spLocks noGrp="1"/>
          </p:cNvSpPr>
          <p:nvPr>
            <p:ph type="sldNum" idx="12"/>
          </p:nvPr>
        </p:nvSpPr>
        <p:spPr>
          <a:xfrm>
            <a:off x="10080792" y="6333135"/>
            <a:ext cx="548699" cy="524699"/>
          </a:xfrm>
        </p:spPr>
        <p:txBody>
          <a:bodyPr/>
          <a:lstStyle/>
          <a:p>
            <a:fld id="{00000000-1234-1234-1234-123412341234}" type="slidenum">
              <a:rPr lang="es" smtClean="0"/>
              <a:pPr/>
              <a:t>6</a:t>
            </a:fld>
            <a:endParaRPr lang="es"/>
          </a:p>
        </p:txBody>
      </p:sp>
      <p:pic>
        <p:nvPicPr>
          <p:cNvPr id="9"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35424" y="0"/>
            <a:ext cx="76565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9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586455" y="344393"/>
            <a:ext cx="10605801" cy="415200"/>
          </a:xfrm>
          <a:prstGeom prst="rect">
            <a:avLst/>
          </a:prstGeom>
          <a:noFill/>
          <a:ln>
            <a:noFill/>
          </a:ln>
        </p:spPr>
        <p:txBody>
          <a:bodyPr lIns="91425" tIns="91425" rIns="91425" bIns="91425" anchor="t" anchorCtr="0">
            <a:noAutofit/>
          </a:bodyPr>
          <a:lstStyle/>
          <a:p>
            <a:pPr>
              <a:buClr>
                <a:srgbClr val="90AC2B"/>
              </a:buClr>
              <a:buSzPct val="25000"/>
            </a:pPr>
            <a:r>
              <a:rPr lang="es-ES" sz="2600" b="1" dirty="0">
                <a:solidFill>
                  <a:schemeClr val="tx1">
                    <a:lumMod val="75000"/>
                    <a:lumOff val="25000"/>
                  </a:schemeClr>
                </a:solidFill>
                <a:latin typeface="Merriweather"/>
                <a:sym typeface="Merriweather"/>
              </a:rPr>
              <a:t>La evolución de las preferencias del usuario hacia las propuestas no lineales</a:t>
            </a:r>
          </a:p>
        </p:txBody>
      </p:sp>
      <p:sp>
        <p:nvSpPr>
          <p:cNvPr id="231" name="Shape 231"/>
          <p:cNvSpPr/>
          <p:nvPr/>
        </p:nvSpPr>
        <p:spPr>
          <a:xfrm>
            <a:off x="749809" y="2236627"/>
            <a:ext cx="3322319" cy="1080462"/>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dirty="0">
                <a:solidFill>
                  <a:schemeClr val="bg2">
                    <a:lumMod val="75000"/>
                  </a:schemeClr>
                </a:solidFill>
                <a:latin typeface="Lato"/>
                <a:ea typeface="Lato"/>
                <a:cs typeface="Lato"/>
                <a:sym typeface="Lato"/>
              </a:rPr>
              <a:t>Se empieza a apuntar una pérdida de ocasiones de consumo de aquellas propuestas basadas en el lineal, y especialmente la TDT, que apenas superan la mitad de los consumos totales realizados por la audiencia internauta. </a:t>
            </a:r>
          </a:p>
        </p:txBody>
      </p:sp>
      <p:sp>
        <p:nvSpPr>
          <p:cNvPr id="232" name="Shape 232"/>
          <p:cNvSpPr/>
          <p:nvPr/>
        </p:nvSpPr>
        <p:spPr>
          <a:xfrm>
            <a:off x="8049417" y="2382658"/>
            <a:ext cx="3142839" cy="788400"/>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dirty="0">
                <a:solidFill>
                  <a:schemeClr val="bg2">
                    <a:lumMod val="75000"/>
                  </a:schemeClr>
                </a:solidFill>
                <a:latin typeface="Lato"/>
                <a:ea typeface="Lato"/>
                <a:cs typeface="Lato"/>
                <a:sym typeface="Lato"/>
              </a:rPr>
              <a:t>Más allá del impacto en las propuestas de consumo, es importante empezar a considerar su impacto en términos publicitarios, tanto para los anunciantes como los propios </a:t>
            </a:r>
            <a:r>
              <a:rPr lang="es-ES" dirty="0" err="1">
                <a:solidFill>
                  <a:schemeClr val="bg2">
                    <a:lumMod val="75000"/>
                  </a:schemeClr>
                </a:solidFill>
                <a:latin typeface="Lato"/>
                <a:ea typeface="Lato"/>
                <a:cs typeface="Lato"/>
                <a:sym typeface="Lato"/>
              </a:rPr>
              <a:t>players</a:t>
            </a:r>
            <a:r>
              <a:rPr lang="es-ES" dirty="0">
                <a:solidFill>
                  <a:schemeClr val="bg2">
                    <a:lumMod val="75000"/>
                  </a:schemeClr>
                </a:solidFill>
                <a:latin typeface="Lato"/>
                <a:ea typeface="Lato"/>
                <a:cs typeface="Lato"/>
                <a:sym typeface="Lato"/>
              </a:rPr>
              <a:t>. </a:t>
            </a:r>
          </a:p>
        </p:txBody>
      </p:sp>
      <p:sp>
        <p:nvSpPr>
          <p:cNvPr id="233" name="Shape 233"/>
          <p:cNvSpPr/>
          <p:nvPr/>
        </p:nvSpPr>
        <p:spPr>
          <a:xfrm>
            <a:off x="810933" y="4502939"/>
            <a:ext cx="10472928" cy="1164604"/>
          </a:xfrm>
          <a:prstGeom prst="roundRect">
            <a:avLst>
              <a:gd name="adj" fmla="val 16667"/>
            </a:avLst>
          </a:prstGeom>
          <a:noFill/>
          <a:ln w="9525" cap="flat" cmpd="sng">
            <a:noFill/>
            <a:prstDash val="solid"/>
            <a:round/>
            <a:headEnd type="none" w="med" len="med"/>
            <a:tailEnd type="none" w="med" len="med"/>
          </a:ln>
        </p:spPr>
        <p:txBody>
          <a:bodyPr lIns="91425" tIns="91425" rIns="91425" bIns="91425" anchor="ctr" anchorCtr="0">
            <a:noAutofit/>
          </a:bodyPr>
          <a:lstStyle/>
          <a:p>
            <a:pPr algn="ctr">
              <a:buClr>
                <a:srgbClr val="FFFFFF"/>
              </a:buClr>
              <a:buSzPct val="25000"/>
            </a:pPr>
            <a:r>
              <a:rPr lang="es-ES" sz="1600" b="1" dirty="0">
                <a:solidFill>
                  <a:schemeClr val="accent3"/>
                </a:solidFill>
                <a:latin typeface="Merriweather" panose="020B0604020202020204" charset="0"/>
              </a:rPr>
              <a:t>En este escenario fragmentado, conviene atender a la audiencia de las nuevas plataformas y dispositivos para saber quién y cómo están consumiendo los contenidos de mayor valor, para mantener o incrementar la eficacia de la inserción publicitaria. </a:t>
            </a:r>
          </a:p>
          <a:p>
            <a:pPr algn="ctr">
              <a:buClr>
                <a:srgbClr val="FFFFFF"/>
              </a:buClr>
              <a:buSzPct val="25000"/>
            </a:pPr>
            <a:r>
              <a:rPr lang="es-ES" sz="1600" b="1" dirty="0">
                <a:solidFill>
                  <a:schemeClr val="accent3"/>
                </a:solidFill>
                <a:latin typeface="Merriweather" panose="020B0604020202020204" charset="0"/>
              </a:rPr>
              <a:t>La medición de la misma en estas plataformas será un factor de valor para los anunciantes.  </a:t>
            </a:r>
          </a:p>
        </p:txBody>
      </p:sp>
      <p:sp>
        <p:nvSpPr>
          <p:cNvPr id="234" name="Shape 234"/>
          <p:cNvSpPr/>
          <p:nvPr/>
        </p:nvSpPr>
        <p:spPr>
          <a:xfrm>
            <a:off x="4645481" y="2321272"/>
            <a:ext cx="2803832" cy="775027"/>
          </a:xfrm>
          <a:prstGeom prst="roundRect">
            <a:avLst>
              <a:gd name="adj" fmla="val 16667"/>
            </a:avLst>
          </a:prstGeom>
          <a:noFill/>
          <a:ln w="28575" cap="flat" cmpd="sng">
            <a:noFill/>
            <a:prstDash val="solid"/>
            <a:round/>
            <a:headEnd type="none" w="med" len="med"/>
            <a:tailEnd type="none" w="med" len="med"/>
          </a:ln>
        </p:spPr>
        <p:txBody>
          <a:bodyPr lIns="91425" tIns="91425" rIns="91425" bIns="91425" anchor="ctr" anchorCtr="0">
            <a:noAutofit/>
          </a:bodyPr>
          <a:lstStyle/>
          <a:p>
            <a:pPr algn="ctr">
              <a:buClr>
                <a:srgbClr val="000000"/>
              </a:buClr>
              <a:buSzPct val="25000"/>
            </a:pPr>
            <a:r>
              <a:rPr lang="es-ES" dirty="0">
                <a:solidFill>
                  <a:schemeClr val="bg2">
                    <a:lumMod val="75000"/>
                  </a:schemeClr>
                </a:solidFill>
                <a:latin typeface="Lato"/>
                <a:ea typeface="Lato"/>
                <a:cs typeface="Lato"/>
                <a:sym typeface="Lato"/>
              </a:rPr>
              <a:t>En la IPTV, los canales lineales están dejando de ser relevantes en el consumo y las motivaciones de contratación de los abonados. </a:t>
            </a:r>
          </a:p>
        </p:txBody>
      </p:sp>
      <p:sp>
        <p:nvSpPr>
          <p:cNvPr id="4" name="Rombo 3"/>
          <p:cNvSpPr/>
          <p:nvPr/>
        </p:nvSpPr>
        <p:spPr>
          <a:xfrm>
            <a:off x="9007676" y="3660131"/>
            <a:ext cx="1344842" cy="84888"/>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ombo 16"/>
          <p:cNvSpPr/>
          <p:nvPr/>
        </p:nvSpPr>
        <p:spPr>
          <a:xfrm>
            <a:off x="5292515" y="3654035"/>
            <a:ext cx="1344842" cy="84888"/>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ombo 17"/>
          <p:cNvSpPr/>
          <p:nvPr/>
        </p:nvSpPr>
        <p:spPr>
          <a:xfrm>
            <a:off x="1725088" y="3676604"/>
            <a:ext cx="1344842" cy="84888"/>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7" name="Rombo 246"/>
          <p:cNvSpPr/>
          <p:nvPr/>
        </p:nvSpPr>
        <p:spPr>
          <a:xfrm>
            <a:off x="2263397" y="1635163"/>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Rombo 55"/>
          <p:cNvSpPr/>
          <p:nvPr/>
        </p:nvSpPr>
        <p:spPr>
          <a:xfrm>
            <a:off x="5913285" y="1616088"/>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Rombo 56"/>
          <p:cNvSpPr/>
          <p:nvPr/>
        </p:nvSpPr>
        <p:spPr>
          <a:xfrm>
            <a:off x="9518424" y="1636598"/>
            <a:ext cx="268224" cy="219456"/>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4486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Shape 240"/>
          <p:cNvSpPr txBox="1"/>
          <p:nvPr/>
        </p:nvSpPr>
        <p:spPr>
          <a:xfrm>
            <a:off x="560832" y="299245"/>
            <a:ext cx="11350752" cy="1116051"/>
          </a:xfrm>
          <a:prstGeom prst="rect">
            <a:avLst/>
          </a:prstGeom>
          <a:noFill/>
          <a:ln>
            <a:noFill/>
          </a:ln>
        </p:spPr>
        <p:txBody>
          <a:bodyPr lIns="91425" tIns="91425" rIns="91425" bIns="91425" anchor="t" anchorCtr="0">
            <a:noAutofit/>
          </a:bodyPr>
          <a:lstStyle/>
          <a:p>
            <a:pPr>
              <a:buClr>
                <a:srgbClr val="382A2A"/>
              </a:buClr>
              <a:buSzPct val="25000"/>
            </a:pPr>
            <a:r>
              <a:rPr lang="es-ES" sz="1800" b="1" dirty="0">
                <a:solidFill>
                  <a:schemeClr val="tx1">
                    <a:lumMod val="75000"/>
                    <a:lumOff val="25000"/>
                  </a:schemeClr>
                </a:solidFill>
                <a:latin typeface="Merriweather"/>
                <a:sym typeface="Merriweather"/>
              </a:rPr>
              <a:t>La preferencia de los usuarios empieza a girar hacia las plataformas no lineales. </a:t>
            </a:r>
          </a:p>
          <a:p>
            <a:pPr>
              <a:buClr>
                <a:srgbClr val="382A2A"/>
              </a:buClr>
              <a:buSzPct val="25000"/>
            </a:pPr>
            <a:r>
              <a:rPr lang="es-ES" b="1" dirty="0">
                <a:solidFill>
                  <a:schemeClr val="tx1">
                    <a:lumMod val="75000"/>
                    <a:lumOff val="25000"/>
                  </a:schemeClr>
                </a:solidFill>
                <a:latin typeface="Merriweather"/>
                <a:sym typeface="Merriweather"/>
              </a:rPr>
              <a:t>Si bien en horas de consumo mantiene un claro liderazgo, la TDT ocupa un tercio de las ocasiones declaradas de consumo, y el lineal mantiene el 50% de las mismas.  </a:t>
            </a:r>
          </a:p>
        </p:txBody>
      </p:sp>
      <p:sp>
        <p:nvSpPr>
          <p:cNvPr id="242" name="Shape 242"/>
          <p:cNvSpPr txBox="1"/>
          <p:nvPr/>
        </p:nvSpPr>
        <p:spPr>
          <a:xfrm>
            <a:off x="944380" y="5578648"/>
            <a:ext cx="10393357" cy="833735"/>
          </a:xfrm>
          <a:prstGeom prst="rect">
            <a:avLst/>
          </a:prstGeom>
          <a:noFill/>
          <a:ln>
            <a:noFill/>
          </a:ln>
        </p:spPr>
        <p:txBody>
          <a:bodyPr lIns="91425" tIns="91425" rIns="91425" bIns="91425" anchor="ctr" anchorCtr="0">
            <a:noAutofit/>
          </a:bodyPr>
          <a:lstStyle/>
          <a:p>
            <a:pPr algn="ctr">
              <a:buClr>
                <a:srgbClr val="90AC2B"/>
              </a:buClr>
              <a:buSzPct val="25000"/>
            </a:pPr>
            <a:r>
              <a:rPr lang="es-ES" sz="1800" b="1" dirty="0">
                <a:solidFill>
                  <a:schemeClr val="accent3"/>
                </a:solidFill>
                <a:latin typeface="Merriweather"/>
                <a:ea typeface="Merriweather"/>
                <a:cs typeface="Merriweather"/>
                <a:sym typeface="Merriweather"/>
              </a:rPr>
              <a:t>Las propuestas de consumo no lineales (catch-up, VOD, apps, webs..) están logrando capturar el interés de la audiencia.  </a:t>
            </a:r>
          </a:p>
        </p:txBody>
      </p:sp>
      <p:cxnSp>
        <p:nvCxnSpPr>
          <p:cNvPr id="7" name="Conector recto 6"/>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2497138" y="1480506"/>
            <a:ext cx="7197723" cy="3708400"/>
            <a:chOff x="460854" y="1363883"/>
            <a:chExt cx="7197723" cy="3708400"/>
          </a:xfrm>
        </p:grpSpPr>
        <p:sp>
          <p:nvSpPr>
            <p:cNvPr id="10" name="Rectángulo 9"/>
            <p:cNvSpPr/>
            <p:nvPr/>
          </p:nvSpPr>
          <p:spPr>
            <a:xfrm>
              <a:off x="460854" y="2817124"/>
              <a:ext cx="2619735" cy="1127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1" name="Grupo 10"/>
            <p:cNvGrpSpPr/>
            <p:nvPr/>
          </p:nvGrpSpPr>
          <p:grpSpPr>
            <a:xfrm>
              <a:off x="1003104" y="1363883"/>
              <a:ext cx="6655473" cy="3708400"/>
              <a:chOff x="1003104" y="1159694"/>
              <a:chExt cx="6655473" cy="3708400"/>
            </a:xfrm>
          </p:grpSpPr>
          <p:pic>
            <p:nvPicPr>
              <p:cNvPr id="15" name="Shape 2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3104" y="1159694"/>
                <a:ext cx="6655473" cy="3708400"/>
              </a:xfrm>
              <a:prstGeom prst="rect">
                <a:avLst/>
              </a:prstGeom>
              <a:noFill/>
              <a:ln>
                <a:noFill/>
              </a:ln>
            </p:spPr>
          </p:pic>
          <p:sp>
            <p:nvSpPr>
              <p:cNvPr id="16" name="Rectángulo 15"/>
              <p:cNvSpPr/>
              <p:nvPr/>
            </p:nvSpPr>
            <p:spPr>
              <a:xfrm>
                <a:off x="1944209" y="2006353"/>
                <a:ext cx="843378" cy="310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lumMod val="50000"/>
                        <a:lumOff val="50000"/>
                      </a:schemeClr>
                    </a:solidFill>
                    <a:latin typeface="Lato" panose="020B0604020202020204" charset="0"/>
                  </a:rPr>
                  <a:t>IPTV</a:t>
                </a:r>
                <a:endParaRPr lang="es-ES" dirty="0">
                  <a:solidFill>
                    <a:schemeClr val="tx1">
                      <a:lumMod val="50000"/>
                      <a:lumOff val="50000"/>
                    </a:schemeClr>
                  </a:solidFill>
                  <a:latin typeface="Lato" panose="020B0604020202020204" charset="0"/>
                </a:endParaRPr>
              </a:p>
            </p:txBody>
          </p:sp>
        </p:grpSp>
        <p:sp>
          <p:nvSpPr>
            <p:cNvPr id="12" name="Rectángulo 11"/>
            <p:cNvSpPr/>
            <p:nvPr/>
          </p:nvSpPr>
          <p:spPr>
            <a:xfrm>
              <a:off x="896609" y="3063263"/>
              <a:ext cx="2183980" cy="569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800" dirty="0">
                  <a:solidFill>
                    <a:schemeClr val="accent2">
                      <a:lumMod val="60000"/>
                      <a:lumOff val="40000"/>
                    </a:schemeClr>
                  </a:solidFill>
                  <a:latin typeface="Lato" panose="020B0604020202020204" charset="0"/>
                </a:rPr>
                <a:t>Apps multidispositivo de IPTV (Movistar + YOMVI, Vodafone/Ono TV, Orange/Jazztel, …)</a:t>
              </a:r>
              <a:endParaRPr lang="es-ES" sz="800" dirty="0">
                <a:solidFill>
                  <a:schemeClr val="accent2">
                    <a:lumMod val="60000"/>
                    <a:lumOff val="40000"/>
                  </a:schemeClr>
                </a:solidFill>
                <a:latin typeface="Lato" panose="020B0604020202020204" charset="0"/>
              </a:endParaRPr>
            </a:p>
          </p:txBody>
        </p:sp>
        <p:sp>
          <p:nvSpPr>
            <p:cNvPr id="13" name="Rectángulo 12"/>
            <p:cNvSpPr/>
            <p:nvPr/>
          </p:nvSpPr>
          <p:spPr>
            <a:xfrm>
              <a:off x="2527398" y="1683057"/>
              <a:ext cx="1501272" cy="294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800" dirty="0">
                  <a:solidFill>
                    <a:schemeClr val="accent3"/>
                  </a:solidFill>
                  <a:latin typeface="Lato" panose="020B0604020202020204" charset="0"/>
                </a:rPr>
                <a:t>IPTV (Movistar +, Vodafone TV, Jazztel, … ) Decodificador   </a:t>
              </a:r>
              <a:endParaRPr lang="es-ES" sz="800" dirty="0">
                <a:solidFill>
                  <a:schemeClr val="accent3"/>
                </a:solidFill>
                <a:latin typeface="Lato" panose="020B0604020202020204" charset="0"/>
              </a:endParaRPr>
            </a:p>
          </p:txBody>
        </p:sp>
        <p:sp>
          <p:nvSpPr>
            <p:cNvPr id="14" name="Elipse 13"/>
            <p:cNvSpPr/>
            <p:nvPr/>
          </p:nvSpPr>
          <p:spPr>
            <a:xfrm>
              <a:off x="1988599" y="1576357"/>
              <a:ext cx="2290512" cy="2210540"/>
            </a:xfrm>
            <a:prstGeom prst="ellipse">
              <a:avLst/>
            </a:prstGeom>
            <a:solidFill>
              <a:srgbClr val="D6E6F2">
                <a:alpha val="30196"/>
              </a:srgb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sldNum" idx="12"/>
          </p:nvPr>
        </p:nvSpPr>
        <p:spPr>
          <a:xfrm>
            <a:off x="9835251" y="6341602"/>
            <a:ext cx="548699" cy="524999"/>
          </a:xfrm>
          <a:prstGeom prst="rect">
            <a:avLst/>
          </a:prstGeom>
          <a:noFill/>
          <a:ln>
            <a:noFill/>
          </a:ln>
        </p:spPr>
        <p:txBody>
          <a:bodyPr lIns="91425" tIns="91425" rIns="91425" bIns="91425" anchor="ctr" anchorCtr="0">
            <a:noAutofit/>
          </a:bodyPr>
          <a:lstStyle/>
          <a:p>
            <a:pPr>
              <a:buClr>
                <a:srgbClr val="90AC2B"/>
              </a:buClr>
              <a:buSzPct val="25000"/>
            </a:pPr>
            <a:fld id="{00000000-1234-1234-1234-123412341234}" type="slidenum">
              <a:rPr lang="es-ES" sz="1200">
                <a:solidFill>
                  <a:srgbClr val="90AC2B"/>
                </a:solidFill>
                <a:latin typeface="Lato"/>
                <a:ea typeface="Lato"/>
                <a:cs typeface="Lato"/>
                <a:sym typeface="Lato"/>
              </a:rPr>
              <a:pPr>
                <a:buClr>
                  <a:srgbClr val="90AC2B"/>
                </a:buClr>
                <a:buSzPct val="25000"/>
              </a:pPr>
              <a:t>9</a:t>
            </a:fld>
            <a:endParaRPr lang="es-ES" sz="1200">
              <a:solidFill>
                <a:srgbClr val="90AC2B"/>
              </a:solidFill>
              <a:latin typeface="Lato"/>
              <a:ea typeface="Lato"/>
              <a:cs typeface="Lato"/>
              <a:sym typeface="Lato"/>
            </a:endParaRPr>
          </a:p>
        </p:txBody>
      </p:sp>
      <p:sp>
        <p:nvSpPr>
          <p:cNvPr id="240" name="Shape 240"/>
          <p:cNvSpPr txBox="1"/>
          <p:nvPr/>
        </p:nvSpPr>
        <p:spPr>
          <a:xfrm>
            <a:off x="560832" y="299245"/>
            <a:ext cx="11350752" cy="1116051"/>
          </a:xfrm>
          <a:prstGeom prst="rect">
            <a:avLst/>
          </a:prstGeom>
          <a:noFill/>
          <a:ln>
            <a:noFill/>
          </a:ln>
        </p:spPr>
        <p:txBody>
          <a:bodyPr lIns="91425" tIns="91425" rIns="91425" bIns="91425" anchor="t" anchorCtr="0">
            <a:noAutofit/>
          </a:bodyPr>
          <a:lstStyle/>
          <a:p>
            <a:pPr>
              <a:buClr>
                <a:srgbClr val="382A2A"/>
              </a:buClr>
              <a:buSzPct val="25000"/>
            </a:pPr>
            <a:r>
              <a:rPr lang="es-ES" b="1" dirty="0">
                <a:solidFill>
                  <a:schemeClr val="tx1">
                    <a:lumMod val="75000"/>
                    <a:lumOff val="25000"/>
                  </a:schemeClr>
                </a:solidFill>
                <a:latin typeface="Merriweather"/>
                <a:sym typeface="Merriweather"/>
              </a:rPr>
              <a:t>Noticias, series españolas y concursos tienen a la TDT como plataforma de referencia, la IPTV destaca en los contenidos más relevantes como películas, series y deportes. </a:t>
            </a:r>
            <a:r>
              <a:rPr lang="es-ES" b="1" dirty="0" err="1">
                <a:solidFill>
                  <a:schemeClr val="tx1">
                    <a:lumMod val="75000"/>
                    <a:lumOff val="25000"/>
                  </a:schemeClr>
                </a:solidFill>
                <a:latin typeface="Merriweather"/>
                <a:sym typeface="Merriweather"/>
              </a:rPr>
              <a:t>OTTs</a:t>
            </a:r>
            <a:r>
              <a:rPr lang="es-ES" b="1" dirty="0">
                <a:solidFill>
                  <a:schemeClr val="tx1">
                    <a:lumMod val="75000"/>
                    <a:lumOff val="25000"/>
                  </a:schemeClr>
                </a:solidFill>
                <a:latin typeface="Merriweather"/>
                <a:sym typeface="Merriweather"/>
              </a:rPr>
              <a:t> tienen una mayor presencia a la hora de ver cine y series extranjeras.</a:t>
            </a:r>
          </a:p>
          <a:p>
            <a:pPr>
              <a:buClr>
                <a:srgbClr val="382A2A"/>
              </a:buClr>
              <a:buSzPct val="25000"/>
            </a:pPr>
            <a:r>
              <a:rPr lang="es-ES" b="1" dirty="0">
                <a:solidFill>
                  <a:schemeClr val="tx1">
                    <a:lumMod val="75000"/>
                    <a:lumOff val="25000"/>
                  </a:schemeClr>
                </a:solidFill>
                <a:latin typeface="Merriweather"/>
                <a:sym typeface="Merriweather"/>
              </a:rPr>
              <a:t> </a:t>
            </a:r>
          </a:p>
        </p:txBody>
      </p:sp>
      <p:cxnSp>
        <p:nvCxnSpPr>
          <p:cNvPr id="7" name="Conector recto 6"/>
          <p:cNvCxnSpPr/>
          <p:nvPr/>
        </p:nvCxnSpPr>
        <p:spPr>
          <a:xfrm>
            <a:off x="487680" y="463296"/>
            <a:ext cx="0" cy="633984"/>
          </a:xfrm>
          <a:prstGeom prst="line">
            <a:avLst/>
          </a:prstGeom>
          <a:ln w="127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https://lh5.googleusercontent.com/Y1hChA7V6l4LEREvIjNc1xeqwAJSMcdIQ5CaH8Yy-Vw-ydj3hyoAKtTZMBS_jAYVtrz5eq9KFVvj0hk9D1opWI1VtH1J-0CPrz5IDHUNROJI6sRuyOeiZOKtK7y3NHevFA4vEBh0L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6" y="89405"/>
            <a:ext cx="394523" cy="646372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2175053" y="1246940"/>
            <a:ext cx="7934547" cy="5263019"/>
          </a:xfrm>
          <a:prstGeom prst="rect">
            <a:avLst/>
          </a:prstGeom>
        </p:spPr>
      </p:pic>
    </p:spTree>
    <p:extLst>
      <p:ext uri="{BB962C8B-B14F-4D97-AF65-F5344CB8AC3E}">
        <p14:creationId xmlns:p14="http://schemas.microsoft.com/office/powerpoint/2010/main" val="2272475601"/>
      </p:ext>
    </p:extLst>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11505</TotalTime>
  <Words>5233</Words>
  <Application>Microsoft Office PowerPoint</Application>
  <PresentationFormat>Panorámica</PresentationFormat>
  <Paragraphs>636</Paragraphs>
  <Slides>52</Slides>
  <Notes>47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Arial</vt:lpstr>
      <vt:lpstr>Arvo</vt:lpstr>
      <vt:lpstr>Lato</vt:lpstr>
      <vt:lpstr>Merriweather</vt:lpstr>
      <vt:lpstr>simple-light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Díez</dc:creator>
  <cp:lastModifiedBy>JUAN CARLOS FERNANDEZ GALINDO</cp:lastModifiedBy>
  <cp:revision>160</cp:revision>
  <dcterms:modified xsi:type="dcterms:W3CDTF">2017-05-18T16:39:57Z</dcterms:modified>
</cp:coreProperties>
</file>